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57" r:id="rId3"/>
    <p:sldMasterId id="2147483663" r:id="rId4"/>
    <p:sldMasterId id="2147483668" r:id="rId5"/>
    <p:sldMasterId id="2147483666" r:id="rId6"/>
    <p:sldMasterId id="2147484037" r:id="rId7"/>
    <p:sldMasterId id="2147484049" r:id="rId8"/>
    <p:sldMasterId id="2147484393" r:id="rId9"/>
    <p:sldMasterId id="2147484396" r:id="rId10"/>
    <p:sldMasterId id="2147484408" r:id="rId11"/>
  </p:sldMasterIdLst>
  <p:notesMasterIdLst>
    <p:notesMasterId r:id="rId34"/>
  </p:notesMasterIdLst>
  <p:handoutMasterIdLst>
    <p:handoutMasterId r:id="rId35"/>
  </p:handoutMasterIdLst>
  <p:sldIdLst>
    <p:sldId id="476" r:id="rId12"/>
    <p:sldId id="598" r:id="rId13"/>
    <p:sldId id="657" r:id="rId14"/>
    <p:sldId id="593" r:id="rId15"/>
    <p:sldId id="626" r:id="rId16"/>
    <p:sldId id="627" r:id="rId17"/>
    <p:sldId id="628" r:id="rId18"/>
    <p:sldId id="629" r:id="rId19"/>
    <p:sldId id="630" r:id="rId20"/>
    <p:sldId id="631" r:id="rId21"/>
    <p:sldId id="632" r:id="rId22"/>
    <p:sldId id="633" r:id="rId23"/>
    <p:sldId id="658" r:id="rId24"/>
    <p:sldId id="597" r:id="rId25"/>
    <p:sldId id="599" r:id="rId26"/>
    <p:sldId id="595" r:id="rId27"/>
    <p:sldId id="596" r:id="rId28"/>
    <p:sldId id="638" r:id="rId29"/>
    <p:sldId id="639" r:id="rId30"/>
    <p:sldId id="616" r:id="rId31"/>
    <p:sldId id="605" r:id="rId32"/>
    <p:sldId id="623" r:id="rId33"/>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492">
          <p15:clr>
            <a:srgbClr val="A4A3A4"/>
          </p15:clr>
        </p15:guide>
        <p15:guide id="2" orient="horz" pos="3107">
          <p15:clr>
            <a:srgbClr val="A4A3A4"/>
          </p15:clr>
        </p15:guide>
        <p15:guide id="3" orient="horz" pos="6490">
          <p15:clr>
            <a:srgbClr val="A4A3A4"/>
          </p15:clr>
        </p15:guide>
        <p15:guide id="4" orient="horz" pos="2149">
          <p15:clr>
            <a:srgbClr val="A4A3A4"/>
          </p15:clr>
        </p15:guide>
        <p15:guide id="5" pos="3099">
          <p15:clr>
            <a:srgbClr val="A4A3A4"/>
          </p15:clr>
        </p15:guide>
        <p15:guide id="6" pos="2122">
          <p15:clr>
            <a:srgbClr val="A4A3A4"/>
          </p15:clr>
        </p15:guide>
        <p15:guide id="7" pos="4522">
          <p15:clr>
            <a:srgbClr val="A4A3A4"/>
          </p15:clr>
        </p15:guide>
        <p15:guide id="8" pos="145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002"/>
    <a:srgbClr val="FDA1AA"/>
    <a:srgbClr val="FFFF99"/>
    <a:srgbClr val="FFCCFF"/>
    <a:srgbClr val="FF9999"/>
    <a:srgbClr val="FF6699"/>
    <a:srgbClr val="FF33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3" autoAdjust="0"/>
    <p:restoredTop sz="64329" autoAdjust="0"/>
  </p:normalViewPr>
  <p:slideViewPr>
    <p:cSldViewPr snapToObjects="1" showGuides="1">
      <p:cViewPr varScale="1">
        <p:scale>
          <a:sx n="44" d="100"/>
          <a:sy n="44" d="100"/>
        </p:scale>
        <p:origin x="1988" y="36"/>
      </p:cViewPr>
      <p:guideLst>
        <p:guide orient="horz" pos="2160"/>
        <p:guide pos="2880"/>
      </p:guideLst>
    </p:cSldViewPr>
  </p:slideViewPr>
  <p:outlineViewPr>
    <p:cViewPr>
      <p:scale>
        <a:sx n="33" d="100"/>
        <a:sy n="33" d="100"/>
      </p:scale>
      <p:origin x="0" y="-8046"/>
    </p:cViewPr>
  </p:outlineViewPr>
  <p:notesTextViewPr>
    <p:cViewPr>
      <p:scale>
        <a:sx n="3" d="2"/>
        <a:sy n="3" d="2"/>
      </p:scale>
      <p:origin x="0" y="0"/>
    </p:cViewPr>
  </p:notesTextViewPr>
  <p:sorterViewPr>
    <p:cViewPr>
      <p:scale>
        <a:sx n="100" d="100"/>
        <a:sy n="100" d="100"/>
      </p:scale>
      <p:origin x="0" y="0"/>
    </p:cViewPr>
  </p:sorterViewPr>
  <p:notesViewPr>
    <p:cSldViewPr snapToObjects="1" showGuides="1">
      <p:cViewPr varScale="1">
        <p:scale>
          <a:sx n="81" d="100"/>
          <a:sy n="81" d="100"/>
        </p:scale>
        <p:origin x="4008" y="102"/>
      </p:cViewPr>
      <p:guideLst>
        <p:guide orient="horz" pos="4492"/>
        <p:guide orient="horz" pos="3107"/>
        <p:guide orient="horz" pos="6490"/>
        <p:guide orient="horz" pos="2149"/>
        <p:guide pos="3099"/>
        <p:guide pos="2122"/>
        <p:guide pos="4522"/>
        <p:guide pos="1453"/>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3816350" y="0"/>
            <a:ext cx="2917825" cy="492125"/>
          </a:xfrm>
          <a:prstGeom prst="rect">
            <a:avLst/>
          </a:prstGeom>
        </p:spPr>
        <p:txBody>
          <a:bodyPr vert="horz" lIns="90575" tIns="45287" rIns="90575" bIns="45287" rtlCol="0"/>
          <a:lstStyle>
            <a:lvl1pPr algn="r" eaLnBrk="1" fontAlgn="auto" hangingPunct="1">
              <a:spcBef>
                <a:spcPts val="0"/>
              </a:spcBef>
              <a:spcAft>
                <a:spcPts val="0"/>
              </a:spcAft>
              <a:defRPr sz="1300">
                <a:latin typeface="+mn-lt"/>
                <a:ea typeface="+mn-ea"/>
              </a:defRPr>
            </a:lvl1pPr>
          </a:lstStyle>
          <a:p>
            <a:pPr>
              <a:defRPr/>
            </a:pPr>
            <a:fld id="{18801982-9B15-4680-8584-7DEACFF63A94}" type="datetimeFigureOut">
              <a:rPr lang="ja-JP" altLang="en-US"/>
              <a:pPr>
                <a:defRPr/>
              </a:pPr>
              <a:t>2024/4/10</a:t>
            </a:fld>
            <a:endParaRPr lang="ja-JP" altLang="en-US" dirty="0"/>
          </a:p>
        </p:txBody>
      </p:sp>
      <p:sp>
        <p:nvSpPr>
          <p:cNvPr id="5" name="スライド番号プレースホルダー 4"/>
          <p:cNvSpPr>
            <a:spLocks noGrp="1"/>
          </p:cNvSpPr>
          <p:nvPr>
            <p:ph type="sldNum" sz="quarter" idx="3"/>
          </p:nvPr>
        </p:nvSpPr>
        <p:spPr>
          <a:xfrm>
            <a:off x="3816350" y="9371013"/>
            <a:ext cx="2917825" cy="493712"/>
          </a:xfrm>
          <a:prstGeom prst="rect">
            <a:avLst/>
          </a:prstGeom>
        </p:spPr>
        <p:txBody>
          <a:bodyPr vert="horz" wrap="square" lIns="90575" tIns="45287" rIns="90575" bIns="45287" numCol="1" anchor="b" anchorCtr="0" compatLnSpc="1">
            <a:prstTxWarp prst="textNoShape">
              <a:avLst/>
            </a:prstTxWarp>
          </a:bodyPr>
          <a:lstStyle>
            <a:lvl1pPr algn="r" eaLnBrk="1" hangingPunct="1">
              <a:defRPr sz="1300"/>
            </a:lvl1pPr>
          </a:lstStyle>
          <a:p>
            <a:pPr>
              <a:defRPr/>
            </a:pPr>
            <a:fld id="{0D8B3A59-F301-4521-9F47-27CE014E2D91}"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 2"/>
          <p:cNvSpPr>
            <a:spLocks noGrp="1"/>
          </p:cNvSpPr>
          <p:nvPr>
            <p:ph type="dt" idx="1"/>
          </p:nvPr>
        </p:nvSpPr>
        <p:spPr>
          <a:xfrm>
            <a:off x="3814763" y="0"/>
            <a:ext cx="2919412" cy="492125"/>
          </a:xfrm>
          <a:prstGeom prst="rect">
            <a:avLst/>
          </a:prstGeom>
        </p:spPr>
        <p:txBody>
          <a:bodyPr vert="horz" lIns="90565" tIns="45280" rIns="90565" bIns="45280" rtlCol="0"/>
          <a:lstStyle>
            <a:lvl1pPr algn="r" eaLnBrk="1" fontAlgn="auto" hangingPunct="1">
              <a:spcBef>
                <a:spcPts val="0"/>
              </a:spcBef>
              <a:spcAft>
                <a:spcPts val="0"/>
              </a:spcAft>
              <a:defRPr sz="1300">
                <a:latin typeface="+mn-lt"/>
                <a:ea typeface="+mn-ea"/>
              </a:defRPr>
            </a:lvl1pPr>
          </a:lstStyle>
          <a:p>
            <a:pPr>
              <a:defRPr/>
            </a:pPr>
            <a:fld id="{8F0D3EF2-E8C5-4ACD-99AA-DD4E475F2540}" type="datetimeFigureOut">
              <a:rPr lang="ja-JP" altLang="en-US"/>
              <a:pPr>
                <a:defRPr/>
              </a:pPr>
              <a:t>2024/4/10</a:t>
            </a:fld>
            <a:endParaRPr lang="ja-JP" altLang="en-US" dirty="0"/>
          </a:p>
        </p:txBody>
      </p:sp>
      <p:sp>
        <p:nvSpPr>
          <p:cNvPr id="4" name="スライド イメージ プレースホルダ 3"/>
          <p:cNvSpPr>
            <a:spLocks noGrp="1" noRot="1" noChangeAspect="1"/>
          </p:cNvSpPr>
          <p:nvPr>
            <p:ph type="sldImg" idx="2"/>
          </p:nvPr>
        </p:nvSpPr>
        <p:spPr>
          <a:xfrm>
            <a:off x="361950" y="736600"/>
            <a:ext cx="5888038" cy="4418013"/>
          </a:xfrm>
          <a:prstGeom prst="rect">
            <a:avLst/>
          </a:prstGeom>
          <a:noFill/>
          <a:ln w="12700">
            <a:solidFill>
              <a:prstClr val="black"/>
            </a:solidFill>
          </a:ln>
        </p:spPr>
        <p:txBody>
          <a:bodyPr vert="horz" lIns="90565" tIns="45280" rIns="90565" bIns="45280" rtlCol="0" anchor="ctr"/>
          <a:lstStyle/>
          <a:p>
            <a:pPr lvl="0"/>
            <a:endParaRPr lang="ja-JP" altLang="en-US" noProof="0" dirty="0"/>
          </a:p>
        </p:txBody>
      </p:sp>
      <p:sp>
        <p:nvSpPr>
          <p:cNvPr id="5" name="ノート プレースホルダ 4"/>
          <p:cNvSpPr>
            <a:spLocks noGrp="1"/>
          </p:cNvSpPr>
          <p:nvPr>
            <p:ph type="body" sz="quarter" idx="3"/>
          </p:nvPr>
        </p:nvSpPr>
        <p:spPr>
          <a:xfrm>
            <a:off x="673100" y="5424488"/>
            <a:ext cx="5389563" cy="3702050"/>
          </a:xfrm>
          <a:prstGeom prst="rect">
            <a:avLst/>
          </a:prstGeom>
        </p:spPr>
        <p:txBody>
          <a:bodyPr vert="horz" lIns="90565" tIns="45280" rIns="90565" bIns="45280" rtlCol="0">
            <a:normAutofit/>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endParaRPr lang="ja-JP" altLang="en-US" noProof="0" dirty="0"/>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0565" tIns="45280" rIns="90565" bIns="45280" numCol="1" anchor="b" anchorCtr="0" compatLnSpc="1">
            <a:prstTxWarp prst="textNoShape">
              <a:avLst/>
            </a:prstTxWarp>
          </a:bodyPr>
          <a:lstStyle>
            <a:lvl1pPr algn="r" eaLnBrk="1" hangingPunct="1">
              <a:defRPr sz="1300"/>
            </a:lvl1pPr>
          </a:lstStyle>
          <a:p>
            <a:pPr>
              <a:defRPr/>
            </a:pPr>
            <a:fld id="{E9C96B42-8788-4577-90E3-572D55C377D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latin typeface="ＭＳ 明朝" panose="02020609040205080304" pitchFamily="17" charset="-128"/>
                <a:ea typeface="ＭＳ 明朝" panose="02020609040205080304" pitchFamily="17" charset="-128"/>
              </a:rPr>
              <a:t>　みなさんこんにちは。</a:t>
            </a:r>
            <a:endParaRPr lang="en-US" altLang="ja-JP" smtClean="0">
              <a:latin typeface="ＭＳ 明朝" panose="02020609040205080304" pitchFamily="17" charset="-128"/>
              <a:ea typeface="ＭＳ 明朝" panose="02020609040205080304" pitchFamily="17" charset="-128"/>
            </a:endParaRPr>
          </a:p>
          <a:p>
            <a:r>
              <a:rPr lang="ja-JP" altLang="en-US" smtClean="0">
                <a:latin typeface="ＭＳ 明朝" panose="02020609040205080304" pitchFamily="17" charset="-128"/>
                <a:ea typeface="ＭＳ 明朝" panose="02020609040205080304" pitchFamily="17" charset="-128"/>
              </a:rPr>
              <a:t>これから、「津波からいのちを守るために～早期避難と呼び掛けの重要性～」について</a:t>
            </a:r>
            <a:endParaRPr lang="en-US" altLang="ja-JP" smtClean="0">
              <a:latin typeface="ＭＳ 明朝" panose="02020609040205080304" pitchFamily="17" charset="-128"/>
              <a:ea typeface="ＭＳ 明朝" panose="02020609040205080304" pitchFamily="17" charset="-128"/>
            </a:endParaRPr>
          </a:p>
          <a:p>
            <a:r>
              <a:rPr lang="ja-JP" altLang="en-US" smtClean="0">
                <a:latin typeface="ＭＳ 明朝" panose="02020609040205080304" pitchFamily="17" charset="-128"/>
                <a:ea typeface="ＭＳ 明朝" panose="02020609040205080304" pitchFamily="17" charset="-128"/>
              </a:rPr>
              <a:t>お話しさせて頂きます。</a:t>
            </a:r>
          </a:p>
        </p:txBody>
      </p:sp>
      <p:sp>
        <p:nvSpPr>
          <p:cNvPr id="23556"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BF47158-0CC1-465E-AC9A-A053564AD279}" type="slidenum">
              <a:rPr lang="ja-JP" altLang="en-US" smtClean="0"/>
              <a:pPr/>
              <a:t>1</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地震発生から２５分、ついに浸水エリア全体が津波にのみ込まれ、</a:t>
            </a:r>
            <a:endParaRPr lang="en-US" altLang="ja-JP" dirty="0" smtClean="0"/>
          </a:p>
          <a:p>
            <a:r>
              <a:rPr lang="ja-JP" altLang="en-US" dirty="0" smtClean="0"/>
              <a:t>　用事後避難の人も逃げ切ることができず、津波に飲み込まれてしまいました。</a:t>
            </a:r>
            <a:endParaRPr lang="en-US" altLang="ja-JP" dirty="0" smtClean="0"/>
          </a:p>
          <a:p>
            <a:r>
              <a:rPr lang="ja-JP" altLang="en-US" dirty="0" smtClean="0"/>
              <a:t>　直ちに避難した人のみが、避難場所に到着し、難を逃れることができました。</a:t>
            </a:r>
          </a:p>
        </p:txBody>
      </p:sp>
      <p:sp>
        <p:nvSpPr>
          <p:cNvPr id="419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03B2A94-1369-45A1-9D77-C9677C9108A2}" type="slidenum">
              <a:rPr lang="ja-JP" altLang="en-US" smtClean="0"/>
              <a:pPr/>
              <a:t>10</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移動時間を分速</a:t>
            </a:r>
            <a:r>
              <a:rPr lang="en-US" altLang="ja-JP" dirty="0" smtClean="0"/>
              <a:t>40</a:t>
            </a:r>
            <a:r>
              <a:rPr lang="ja-JP" altLang="en-US" dirty="0" smtClean="0"/>
              <a:t>メートルと仮定すると、</a:t>
            </a:r>
            <a:r>
              <a:rPr lang="en-US" altLang="ja-JP" dirty="0" smtClean="0"/>
              <a:t>10</a:t>
            </a:r>
            <a:r>
              <a:rPr lang="ja-JP" altLang="en-US" dirty="0" smtClean="0"/>
              <a:t>分間では</a:t>
            </a:r>
            <a:r>
              <a:rPr lang="en-US" altLang="ja-JP" dirty="0" smtClean="0"/>
              <a:t>400</a:t>
            </a:r>
            <a:r>
              <a:rPr lang="ja-JP" altLang="en-US" dirty="0" smtClean="0"/>
              <a:t>メートル移動することができます。</a:t>
            </a:r>
            <a:endParaRPr lang="en-US" altLang="ja-JP" dirty="0" smtClean="0"/>
          </a:p>
          <a:p>
            <a:r>
              <a:rPr lang="ja-JP" altLang="en-US" dirty="0" smtClean="0"/>
              <a:t>　このたった</a:t>
            </a:r>
            <a:r>
              <a:rPr lang="en-US" altLang="ja-JP" dirty="0" smtClean="0"/>
              <a:t>10</a:t>
            </a:r>
            <a:r>
              <a:rPr lang="ja-JP" altLang="en-US" dirty="0" smtClean="0"/>
              <a:t>分の差が</a:t>
            </a:r>
            <a:r>
              <a:rPr lang="en-US" altLang="ja-JP" dirty="0" smtClean="0"/>
              <a:t>400</a:t>
            </a:r>
            <a:r>
              <a:rPr lang="ja-JP" altLang="en-US" dirty="0" err="1" smtClean="0"/>
              <a:t>ｍ</a:t>
            </a:r>
            <a:r>
              <a:rPr lang="ja-JP" altLang="en-US" dirty="0" smtClean="0"/>
              <a:t>となり、これによって助かるか助からないかという、</a:t>
            </a:r>
            <a:endParaRPr lang="en-US" altLang="ja-JP" dirty="0" smtClean="0"/>
          </a:p>
          <a:p>
            <a:r>
              <a:rPr lang="ja-JP" altLang="en-US" dirty="0" smtClean="0"/>
              <a:t>　分かれ目になるということ。</a:t>
            </a:r>
            <a:endParaRPr lang="en-US" altLang="ja-JP" dirty="0" smtClean="0"/>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0A90136-18BF-4DE1-A04B-AB3E94807CF9}" type="slidenum">
              <a:rPr lang="ja-JP" altLang="en-US" smtClean="0"/>
              <a:pPr/>
              <a:t>11</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改めて、津波に対しては「すぐ逃げることが何より重要！」</a:t>
            </a:r>
            <a:endParaRPr lang="en-US" altLang="ja-JP" dirty="0" smtClean="0"/>
          </a:p>
          <a:p>
            <a:r>
              <a:rPr lang="ja-JP" altLang="en-US" dirty="0" smtClean="0"/>
              <a:t>　と言うことがおわかりいただけたと思います。</a:t>
            </a:r>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B7B81DE-7C5F-4421-A750-02571E951403}" type="slidenum">
              <a:rPr lang="ja-JP" altLang="en-US" smtClean="0"/>
              <a:pPr/>
              <a:t>12</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　このような画像も動画にあったかと思います。</a:t>
            </a:r>
            <a:endParaRPr lang="en-US" altLang="ja-JP" dirty="0" smtClean="0"/>
          </a:p>
          <a:p>
            <a:pPr>
              <a:defRPr/>
            </a:pPr>
            <a:r>
              <a:rPr lang="ja-JP" altLang="en-US" dirty="0" smtClean="0"/>
              <a:t>　この画像は、地形等が表現された地図に、各市町の津波浸水ハザードマップを重ね合わせたもので、</a:t>
            </a:r>
            <a:endParaRPr lang="en-US" altLang="ja-JP" dirty="0" smtClean="0"/>
          </a:p>
          <a:p>
            <a:pPr>
              <a:defRPr/>
            </a:pPr>
            <a:r>
              <a:rPr lang="ja-JP" altLang="en-US" dirty="0" smtClean="0"/>
              <a:t>吹き出しの画像は、住民の方になじみの深い、役場庁舎やシンボル的な施設などが、</a:t>
            </a:r>
            <a:endParaRPr lang="en-US" altLang="ja-JP" dirty="0" smtClean="0"/>
          </a:p>
          <a:p>
            <a:pPr>
              <a:defRPr/>
            </a:pPr>
            <a:r>
              <a:rPr lang="ja-JP" altLang="en-US" dirty="0" smtClean="0"/>
              <a:t>津波によってどのようになるのかをお伝えするために作成したものです。</a:t>
            </a:r>
            <a:endParaRPr lang="en-US" altLang="ja-JP" dirty="0" smtClean="0"/>
          </a:p>
          <a:p>
            <a:pPr>
              <a:defRPr/>
            </a:pPr>
            <a:endParaRPr lang="en-US" altLang="ja-JP" dirty="0" smtClean="0"/>
          </a:p>
          <a:p>
            <a:pPr>
              <a:defRPr/>
            </a:pPr>
            <a:r>
              <a:rPr lang="ja-JP" altLang="en-US" dirty="0" smtClean="0"/>
              <a:t>　皆さん、ハザードマップを見た事がある方は多いと思いますが、</a:t>
            </a:r>
            <a:endParaRPr lang="en-US" altLang="ja-JP" dirty="0" smtClean="0"/>
          </a:p>
          <a:p>
            <a:pPr>
              <a:defRPr/>
            </a:pPr>
            <a:r>
              <a:rPr lang="ja-JP" altLang="en-US" dirty="0" smtClean="0"/>
              <a:t>一般的には、平面の地図に浸水の深さによって色塗りされたものが多いです。</a:t>
            </a:r>
            <a:endParaRPr lang="en-US" altLang="ja-JP" dirty="0" smtClean="0"/>
          </a:p>
          <a:p>
            <a:pPr>
              <a:defRPr/>
            </a:pPr>
            <a:r>
              <a:rPr lang="ja-JP" altLang="en-US" dirty="0" smtClean="0"/>
              <a:t>　それが何を意味するのか、理解はしていてもイメージが沸かないところもあると思います。</a:t>
            </a:r>
            <a:endParaRPr lang="en-US" altLang="ja-JP" dirty="0" smtClean="0"/>
          </a:p>
          <a:p>
            <a:pPr>
              <a:defRPr/>
            </a:pPr>
            <a:endParaRPr lang="en-US" altLang="ja-JP" dirty="0" smtClean="0"/>
          </a:p>
          <a:p>
            <a:pPr>
              <a:defRPr/>
            </a:pPr>
            <a:r>
              <a:rPr lang="ja-JP" altLang="en-US" dirty="0" smtClean="0"/>
              <a:t>　この写真では、皆さんが普段から利用している建物が</a:t>
            </a:r>
            <a:endParaRPr lang="en-US" altLang="ja-JP" dirty="0" smtClean="0"/>
          </a:p>
          <a:p>
            <a:pPr>
              <a:defRPr/>
            </a:pPr>
            <a:r>
              <a:rPr lang="ja-JP" altLang="en-US" dirty="0" smtClean="0"/>
              <a:t>津波によってどのようなことになるのかを視覚的に把握することができるので、</a:t>
            </a:r>
            <a:endParaRPr lang="en-US" altLang="ja-JP" dirty="0" smtClean="0"/>
          </a:p>
          <a:p>
            <a:pPr>
              <a:defRPr/>
            </a:pPr>
            <a:r>
              <a:rPr lang="ja-JP" altLang="en-US" dirty="0" smtClean="0"/>
              <a:t>少しはイメージに繋がるのではと期待して作ったものです。</a:t>
            </a:r>
            <a:endParaRPr lang="en-US" altLang="ja-JP" dirty="0" smtClean="0"/>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C9D37E4-FEF7-4875-BEDE-B83AE6E8F5A8}" type="slidenum">
              <a:rPr lang="ja-JP" altLang="en-US" smtClean="0"/>
              <a:pPr/>
              <a:t>13</a:t>
            </a:fld>
            <a:endParaRPr lang="ja-JP" altLang="en-US" smtClean="0"/>
          </a:p>
        </p:txBody>
      </p:sp>
    </p:spTree>
    <p:extLst>
      <p:ext uri="{BB962C8B-B14F-4D97-AF65-F5344CB8AC3E}">
        <p14:creationId xmlns:p14="http://schemas.microsoft.com/office/powerpoint/2010/main" val="117063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何度も繰り返しお伝えしますが、まずは「とにかく率先して避難する」ことが重要です。</a:t>
            </a:r>
            <a:endParaRPr lang="en-US" altLang="ja-JP" dirty="0" smtClean="0"/>
          </a:p>
          <a:p>
            <a:endParaRPr lang="en-US" altLang="ja-JP" dirty="0" smtClean="0"/>
          </a:p>
          <a:p>
            <a:r>
              <a:rPr lang="ja-JP" altLang="en-US" dirty="0" smtClean="0"/>
              <a:t>　動画でもありましたが、人は、心理的に悪いことを認めたくない気持ちが働きます。　</a:t>
            </a:r>
          </a:p>
          <a:p>
            <a:r>
              <a:rPr lang="ja-JP" altLang="en-US" dirty="0" smtClean="0"/>
              <a:t>　専門的な言葉では「正常性バイアス」といい、異常事態でも何故か「自分は大丈夫」と思いたくなる気持ちなんですね。</a:t>
            </a:r>
            <a:endParaRPr lang="en-US" altLang="ja-JP" dirty="0" smtClean="0"/>
          </a:p>
          <a:p>
            <a:r>
              <a:rPr lang="ja-JP" altLang="en-US" dirty="0" smtClean="0"/>
              <a:t>　これはごく自然、当たり前の心理です。　この心理が災害時にも働きます。</a:t>
            </a:r>
            <a:endParaRPr lang="en-US" altLang="ja-JP" dirty="0" smtClean="0"/>
          </a:p>
          <a:p>
            <a:r>
              <a:rPr lang="ja-JP" altLang="en-US" dirty="0" smtClean="0"/>
              <a:t>　これに打ち勝って避難行動を開始をすることが重要になります。</a:t>
            </a:r>
            <a:endParaRPr lang="en-US" altLang="ja-JP" dirty="0" smtClean="0"/>
          </a:p>
          <a:p>
            <a:endParaRPr lang="en-US" altLang="ja-JP" dirty="0" smtClean="0"/>
          </a:p>
          <a:p>
            <a:r>
              <a:rPr lang="ja-JP" altLang="en-US" dirty="0" smtClean="0"/>
              <a:t>　</a:t>
            </a:r>
            <a:r>
              <a:rPr lang="ja-JP" altLang="en-US" dirty="0" smtClean="0"/>
              <a:t>東日本大震災</a:t>
            </a:r>
            <a:r>
              <a:rPr lang="ja-JP" altLang="en-US" dirty="0" smtClean="0"/>
              <a:t>の時に実際にあったお話をご紹介したいと思います。</a:t>
            </a:r>
            <a:endParaRPr lang="en-US" altLang="ja-JP" dirty="0" smtClean="0"/>
          </a:p>
          <a:p>
            <a:r>
              <a:rPr lang="ja-JP" altLang="en-US" dirty="0" smtClean="0"/>
              <a:t>　皆さんは「釜石の奇跡」いう言葉を聞いたことがあるでしょうか</a:t>
            </a:r>
            <a:r>
              <a:rPr lang="en-US" altLang="ja-JP" dirty="0" smtClean="0"/>
              <a:t>?</a:t>
            </a:r>
          </a:p>
          <a:p>
            <a:r>
              <a:rPr lang="ja-JP" altLang="en-US" dirty="0" smtClean="0"/>
              <a:t>　分かりやすいアニメーションがありますので、ご覧ください。（クリック）</a:t>
            </a:r>
            <a:endParaRPr lang="en-US" altLang="ja-JP" dirty="0" smtClean="0"/>
          </a:p>
        </p:txBody>
      </p:sp>
      <p:sp>
        <p:nvSpPr>
          <p:cNvPr id="665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ADA2BCF-CC70-40CC-8D6C-075DF2548ED4}" type="slidenum">
              <a:rPr lang="ja-JP" altLang="en-US" smtClean="0"/>
              <a:pPr/>
              <a:t>14</a:t>
            </a:fld>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smtClean="0"/>
              <a:t>※4</a:t>
            </a:r>
            <a:r>
              <a:rPr lang="ja-JP" altLang="en-US" dirty="0" smtClean="0"/>
              <a:t>分</a:t>
            </a:r>
            <a:r>
              <a:rPr lang="en-US" altLang="ja-JP" dirty="0" smtClean="0"/>
              <a:t>39</a:t>
            </a:r>
            <a:r>
              <a:rPr lang="ja-JP" altLang="en-US" dirty="0" smtClean="0"/>
              <a:t>秒</a:t>
            </a:r>
            <a:endParaRPr lang="en-US" altLang="ja-JP" dirty="0" smtClean="0"/>
          </a:p>
        </p:txBody>
      </p:sp>
      <p:sp>
        <p:nvSpPr>
          <p:cNvPr id="686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15D1330-4701-4336-AE2E-67D96D73D95A}" type="slidenum">
              <a:rPr lang="ja-JP" altLang="en-US" sz="1200" smtClean="0">
                <a:solidFill>
                  <a:srgbClr val="000000"/>
                </a:solidFill>
              </a:rPr>
              <a:pPr/>
              <a:t>15</a:t>
            </a:fld>
            <a:endParaRPr lang="ja-JP" altLang="en-US" sz="120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dirty="0" smtClean="0"/>
              <a:t>　いかがでしたか。　実際にあったことです。</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　もし、あの子たちが最初の避難場所にとどまっていたら　津波の被害にあうところでしたが</a:t>
            </a:r>
            <a:endParaRPr lang="en-US" altLang="ja-JP" dirty="0" smtClean="0"/>
          </a:p>
          <a:p>
            <a:r>
              <a:rPr lang="ja-JP" altLang="en-US" dirty="0" smtClean="0"/>
              <a:t>　想定される浸水エリアを抜けても安心と思わずに、もっともっと、</a:t>
            </a:r>
            <a:endParaRPr lang="en-US" altLang="ja-JP" dirty="0" smtClean="0"/>
          </a:p>
          <a:p>
            <a:r>
              <a:rPr lang="ja-JP" altLang="en-US" dirty="0" smtClean="0"/>
              <a:t>　より遠く、海岸や川からより離れたところを目指すことで助かっていました。</a:t>
            </a:r>
            <a:endParaRPr lang="en-US" altLang="ja-JP" dirty="0" smtClean="0"/>
          </a:p>
          <a:p>
            <a:r>
              <a:rPr lang="ja-JP" altLang="en-US" dirty="0" smtClean="0"/>
              <a:t>　</a:t>
            </a:r>
            <a:endParaRPr lang="en-US" altLang="ja-JP" dirty="0" smtClean="0"/>
          </a:p>
          <a:p>
            <a:r>
              <a:rPr lang="ja-JP" altLang="en-US" dirty="0" smtClean="0"/>
              <a:t>　東北の三陸地方には、「津波てんで</a:t>
            </a:r>
            <a:r>
              <a:rPr lang="ja-JP" altLang="en-US" dirty="0" err="1" smtClean="0"/>
              <a:t>んこ</a:t>
            </a:r>
            <a:r>
              <a:rPr lang="ja-JP" altLang="en-US" dirty="0" smtClean="0"/>
              <a:t>」と呼ばれる言い伝えがあります。</a:t>
            </a:r>
            <a:endParaRPr lang="en-US" altLang="ja-JP" dirty="0" smtClean="0"/>
          </a:p>
          <a:p>
            <a:r>
              <a:rPr lang="ja-JP" altLang="en-US" dirty="0" smtClean="0"/>
              <a:t>　これは、大きな地震があった時は津波がくるから、</a:t>
            </a:r>
            <a:endParaRPr lang="en-US" altLang="ja-JP" dirty="0" smtClean="0"/>
          </a:p>
          <a:p>
            <a:r>
              <a:rPr lang="ja-JP" altLang="en-US" dirty="0" smtClean="0"/>
              <a:t>　自分の命を守るため、てんでんばらばらになって逃げろ！というもので、</a:t>
            </a:r>
            <a:endParaRPr lang="en-US" altLang="ja-JP" dirty="0" smtClean="0"/>
          </a:p>
          <a:p>
            <a:r>
              <a:rPr lang="ja-JP" altLang="en-US" dirty="0" smtClean="0"/>
              <a:t>　親から子、そして子どもからその子どもと、言い伝えてられています。</a:t>
            </a:r>
            <a:endParaRPr lang="en-US" altLang="ja-JP" dirty="0" smtClean="0"/>
          </a:p>
          <a:p>
            <a:endParaRPr lang="en-US" altLang="ja-JP" dirty="0" smtClean="0"/>
          </a:p>
          <a:p>
            <a:r>
              <a:rPr lang="ja-JP" altLang="en-US" dirty="0" smtClean="0"/>
              <a:t>　東日本大震災の時に、この教えの通りの行動したことで、</a:t>
            </a:r>
            <a:endParaRPr lang="en-US" altLang="ja-JP" dirty="0" smtClean="0"/>
          </a:p>
          <a:p>
            <a:r>
              <a:rPr lang="ja-JP" altLang="en-US" dirty="0" smtClean="0"/>
              <a:t>　釜石の小中学生は１００％生き残ることができました。</a:t>
            </a:r>
            <a:endParaRPr lang="en-US" altLang="ja-JP" dirty="0" smtClean="0"/>
          </a:p>
          <a:p>
            <a:r>
              <a:rPr lang="ja-JP" altLang="en-US" dirty="0" smtClean="0"/>
              <a:t>　これをメディアは「奇跡」と謳っていますが、実はこれには裏話があります。</a:t>
            </a:r>
          </a:p>
        </p:txBody>
      </p:sp>
      <p:sp>
        <p:nvSpPr>
          <p:cNvPr id="706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3123D71-3616-4E25-9CEB-03BB42FE2EF5}" type="slidenum">
              <a:rPr lang="ja-JP" altLang="en-US" smtClean="0"/>
              <a:pPr/>
              <a:t>16</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　当の本人たちは、「自分の身は自分でまもるように」とずっと言われてきたこと、</a:t>
            </a:r>
            <a:endParaRPr lang="en-US" altLang="ja-JP" dirty="0" smtClean="0"/>
          </a:p>
          <a:p>
            <a:pPr>
              <a:defRPr/>
            </a:pPr>
            <a:r>
              <a:rPr lang="ja-JP" altLang="en-US" dirty="0" smtClean="0"/>
              <a:t>　「いつも訓練でやってることと同じこと、奇跡でもなんでもない」とごく当たり前のことと捉えていました。</a:t>
            </a:r>
          </a:p>
          <a:p>
            <a:pPr>
              <a:defRPr/>
            </a:pPr>
            <a:r>
              <a:rPr lang="ja-JP" altLang="en-US" dirty="0" smtClean="0"/>
              <a:t>　つまり、この結果は「奇跡」などではなく、日頃から当たり前にやってきたことを実践しただけのことということです。</a:t>
            </a:r>
            <a:endParaRPr lang="en-US" altLang="ja-JP" dirty="0" smtClean="0"/>
          </a:p>
          <a:p>
            <a:pPr>
              <a:defRPr/>
            </a:pPr>
            <a:r>
              <a:rPr lang="ja-JP" altLang="en-US" dirty="0" smtClean="0"/>
              <a:t>　小さい頃からの教えによって、一人ひとりに高い防災意識が定着していることがわかります。</a:t>
            </a:r>
          </a:p>
          <a:p>
            <a:pPr>
              <a:defRPr/>
            </a:pPr>
            <a:endParaRPr lang="en-US" altLang="ja-JP" dirty="0" smtClean="0"/>
          </a:p>
          <a:p>
            <a:pPr>
              <a:defRPr/>
            </a:pPr>
            <a:r>
              <a:rPr lang="ja-JP" altLang="en-US" dirty="0" smtClean="0"/>
              <a:t>　また、この動画の中で紹介されていましたが、中学生たちは自分たちが逃げるだけでなく、</a:t>
            </a:r>
            <a:endParaRPr lang="en-US" altLang="ja-JP" dirty="0" smtClean="0"/>
          </a:p>
          <a:p>
            <a:pPr>
              <a:defRPr/>
            </a:pPr>
            <a:r>
              <a:rPr lang="ja-JP" altLang="en-US" dirty="0" smtClean="0"/>
              <a:t>　周囲の住民や幼稚園児にも呼び掛けながら逃げたことで、その人たちも救ったということです。</a:t>
            </a:r>
            <a:endParaRPr lang="en-US" altLang="ja-JP" dirty="0" smtClean="0"/>
          </a:p>
          <a:p>
            <a:pPr>
              <a:defRPr/>
            </a:pPr>
            <a:r>
              <a:rPr lang="ja-JP" altLang="en-US" dirty="0" smtClean="0"/>
              <a:t>　</a:t>
            </a:r>
            <a:endParaRPr lang="en-US" altLang="ja-JP" dirty="0" smtClean="0"/>
          </a:p>
          <a:p>
            <a:pPr>
              <a:defRPr/>
            </a:pPr>
            <a:r>
              <a:rPr lang="ja-JP" altLang="en-US" dirty="0" smtClean="0"/>
              <a:t>　さらに、この「釜石の出来事」を解説している動画がありますので、こちらもご覧ください。</a:t>
            </a:r>
          </a:p>
        </p:txBody>
      </p:sp>
      <p:sp>
        <p:nvSpPr>
          <p:cNvPr id="727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24F1D14-D4AD-4131-9895-29F03E1A2103}" type="slidenum">
              <a:rPr lang="ja-JP" altLang="en-US" smtClean="0"/>
              <a:pPr/>
              <a:t>17</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smtClean="0"/>
              <a:t>※11</a:t>
            </a:r>
            <a:r>
              <a:rPr lang="ja-JP" altLang="en-US" dirty="0" smtClean="0"/>
              <a:t>分</a:t>
            </a:r>
            <a:r>
              <a:rPr lang="en-US" altLang="ja-JP" dirty="0" smtClean="0"/>
              <a:t>53</a:t>
            </a:r>
            <a:r>
              <a:rPr lang="ja-JP" altLang="en-US" dirty="0" smtClean="0"/>
              <a:t>秒</a:t>
            </a:r>
            <a:endParaRPr lang="en-US" altLang="ja-JP" dirty="0" smtClean="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283642D-2794-43E7-BEBB-9FAD5D372E21}" type="slidenum">
              <a:rPr lang="ja-JP" altLang="en-US" sz="1200" smtClean="0">
                <a:solidFill>
                  <a:srgbClr val="000000"/>
                </a:solidFill>
              </a:rPr>
              <a:pPr/>
              <a:t>18</a:t>
            </a:fld>
            <a:endParaRPr lang="ja-JP" altLang="en-US" sz="120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defRPr/>
            </a:pPr>
            <a:r>
              <a:rPr lang="ja-JP" altLang="en-US" dirty="0" smtClean="0"/>
              <a:t>　動画をご覧いただきましたが、この中で非常に重要なキーワードがありました。</a:t>
            </a:r>
            <a:endParaRPr lang="en-US" altLang="ja-JP" dirty="0" smtClean="0"/>
          </a:p>
          <a:p>
            <a:pPr>
              <a:defRPr/>
            </a:pPr>
            <a:r>
              <a:rPr lang="ja-JP" altLang="en-US" dirty="0" smtClean="0"/>
              <a:t>　まず「津波避難の３原則」です。皆さん、覚えていますか？（クリック）</a:t>
            </a:r>
            <a:endParaRPr lang="en-US" altLang="ja-JP" dirty="0" smtClean="0"/>
          </a:p>
          <a:p>
            <a:pPr>
              <a:defRPr/>
            </a:pPr>
            <a:endParaRPr lang="en-US" altLang="ja-JP" dirty="0" smtClean="0"/>
          </a:p>
          <a:p>
            <a:pPr>
              <a:defRPr/>
            </a:pPr>
            <a:r>
              <a:rPr lang="ja-JP" altLang="en-US" dirty="0" smtClean="0"/>
              <a:t>　１つ目は「想定にとらわれるな！」ですね。</a:t>
            </a:r>
            <a:endParaRPr lang="en-US" altLang="ja-JP" dirty="0" smtClean="0"/>
          </a:p>
          <a:p>
            <a:pPr>
              <a:defRPr/>
            </a:pPr>
            <a:r>
              <a:rPr lang="ja-JP" altLang="en-US" dirty="0" smtClean="0"/>
              <a:t>　ハザードマップは一定の目安になりますが、あくまでも目安、パターンの１つでしかなく、</a:t>
            </a:r>
            <a:endParaRPr lang="en-US" altLang="ja-JP" dirty="0" smtClean="0"/>
          </a:p>
          <a:p>
            <a:pPr>
              <a:defRPr/>
            </a:pPr>
            <a:r>
              <a:rPr lang="ja-JP" altLang="en-US" dirty="0" smtClean="0"/>
              <a:t>　自然は想定を優に超えてくることもあります。</a:t>
            </a:r>
            <a:endParaRPr lang="en-US" altLang="ja-JP" dirty="0" smtClean="0"/>
          </a:p>
          <a:p>
            <a:pPr>
              <a:defRPr/>
            </a:pPr>
            <a:r>
              <a:rPr lang="ja-JP" altLang="en-US" dirty="0" smtClean="0"/>
              <a:t>　より高いところやより海岸から遠いところなど、もっともっとより安全な場所を目指して逃げることが大切になります。（クリック）</a:t>
            </a:r>
            <a:endParaRPr lang="en-US" altLang="ja-JP" dirty="0" smtClean="0"/>
          </a:p>
          <a:p>
            <a:pPr>
              <a:defRPr/>
            </a:pPr>
            <a:endParaRPr lang="en-US" altLang="ja-JP" dirty="0" smtClean="0"/>
          </a:p>
          <a:p>
            <a:pPr>
              <a:defRPr/>
            </a:pPr>
            <a:r>
              <a:rPr lang="ja-JP" altLang="en-US" dirty="0" smtClean="0"/>
              <a:t>　２つ目は「その状況下において最善を尽くせ！です。</a:t>
            </a:r>
            <a:endParaRPr lang="en-US" altLang="ja-JP" dirty="0" smtClean="0"/>
          </a:p>
          <a:p>
            <a:pPr>
              <a:defRPr/>
            </a:pPr>
            <a:r>
              <a:rPr lang="ja-JP" altLang="en-US" dirty="0" smtClean="0"/>
              <a:t>　最善を尽くした上で起こる結果については、受け取めざるを得ない。</a:t>
            </a:r>
            <a:endParaRPr lang="en-US" altLang="ja-JP" dirty="0" smtClean="0"/>
          </a:p>
          <a:p>
            <a:pPr>
              <a:defRPr/>
            </a:pPr>
            <a:r>
              <a:rPr lang="ja-JP" altLang="en-US" dirty="0" smtClean="0"/>
              <a:t>　先ほどから何度かでている、心理的バイアス、「自分の住んでるところは大丈夫」とか「自分の生きているうちにはこない」など</a:t>
            </a:r>
            <a:endParaRPr lang="en-US" altLang="ja-JP" dirty="0" smtClean="0"/>
          </a:p>
          <a:p>
            <a:pPr>
              <a:defRPr/>
            </a:pPr>
            <a:r>
              <a:rPr lang="ja-JP" altLang="en-US" dirty="0" smtClean="0"/>
              <a:t>　という気持ちが働いて、行動しないと、最善を尽くしていることにはなりません。</a:t>
            </a:r>
            <a:endParaRPr lang="en-US" altLang="ja-JP" dirty="0" smtClean="0"/>
          </a:p>
          <a:p>
            <a:pPr>
              <a:defRPr/>
            </a:pPr>
            <a:r>
              <a:rPr lang="ja-JP" altLang="en-US" dirty="0" smtClean="0"/>
              <a:t>　そういう気持ちになったら、「あれ？あのときに言ってたのはこういう気持ちのことか」と思い出していただき</a:t>
            </a:r>
            <a:endParaRPr lang="en-US" altLang="ja-JP" dirty="0" smtClean="0"/>
          </a:p>
          <a:p>
            <a:pPr>
              <a:defRPr/>
            </a:pPr>
            <a:r>
              <a:rPr lang="ja-JP" altLang="en-US" dirty="0" smtClean="0"/>
              <a:t>　ならば今だ！とその気持ちに打ち勝って行動してもらいたいです。</a:t>
            </a:r>
            <a:endParaRPr lang="en-US" altLang="ja-JP" dirty="0" smtClean="0"/>
          </a:p>
          <a:p>
            <a:pPr>
              <a:defRPr/>
            </a:pPr>
            <a:endParaRPr lang="en-US" altLang="ja-JP" dirty="0" smtClean="0"/>
          </a:p>
          <a:p>
            <a:pPr>
              <a:defRPr/>
            </a:pPr>
            <a:r>
              <a:rPr lang="ja-JP" altLang="en-US" dirty="0" smtClean="0"/>
              <a:t>　そして３つ目は「率先避難者たれ！」です。</a:t>
            </a:r>
            <a:endParaRPr lang="en-US" altLang="ja-JP" dirty="0" smtClean="0"/>
          </a:p>
          <a:p>
            <a:pPr>
              <a:defRPr/>
            </a:pPr>
            <a:r>
              <a:rPr lang="ja-JP" altLang="en-US" dirty="0" smtClean="0"/>
              <a:t>　</a:t>
            </a:r>
            <a:r>
              <a:rPr lang="ja-JP" altLang="en-US" dirty="0" smtClean="0"/>
              <a:t>道庁作成の</a:t>
            </a:r>
            <a:r>
              <a:rPr lang="ja-JP" altLang="en-US" dirty="0" smtClean="0"/>
              <a:t>リーフレットにも載っている津波から命を守るポイントとして、一番に挙げられた「率先して避難する」に通ずるものです。</a:t>
            </a:r>
            <a:endParaRPr lang="en-US" altLang="ja-JP" dirty="0" smtClean="0"/>
          </a:p>
          <a:p>
            <a:pPr>
              <a:defRPr/>
            </a:pPr>
            <a:r>
              <a:rPr lang="ja-JP" altLang="en-US" dirty="0" smtClean="0"/>
              <a:t>　危険が迫れば逃げる、避難することは知っている、そういった認識はあるけれど</a:t>
            </a:r>
            <a:endParaRPr lang="en-US" altLang="ja-JP" dirty="0" smtClean="0"/>
          </a:p>
          <a:p>
            <a:pPr>
              <a:defRPr/>
            </a:pPr>
            <a:r>
              <a:rPr lang="ja-JP" altLang="en-US" dirty="0" smtClean="0"/>
              <a:t>　「よし逃げよう」という意思決定につながらない、いつか、いつかとタイミングを待ってしまう。</a:t>
            </a:r>
            <a:endParaRPr lang="en-US" altLang="ja-JP" dirty="0" smtClean="0"/>
          </a:p>
          <a:p>
            <a:pPr>
              <a:defRPr/>
            </a:pPr>
            <a:r>
              <a:rPr lang="ja-JP" altLang="en-US" dirty="0" smtClean="0"/>
              <a:t>　このタイミングというのは、避難指示だったり、窓の外に見えるご近所さんの避難行動だったり、です。</a:t>
            </a:r>
            <a:endParaRPr lang="en-US" altLang="ja-JP" dirty="0" smtClean="0"/>
          </a:p>
          <a:p>
            <a:pPr>
              <a:defRPr/>
            </a:pPr>
            <a:r>
              <a:rPr lang="ja-JP" altLang="en-US" dirty="0" smtClean="0"/>
              <a:t>　何かきっかけが欲しいと思ってしまうところですが、そういったタイミングを待つことなく</a:t>
            </a:r>
            <a:endParaRPr lang="en-US" altLang="ja-JP" dirty="0" smtClean="0"/>
          </a:p>
          <a:p>
            <a:pPr>
              <a:defRPr/>
            </a:pPr>
            <a:r>
              <a:rPr lang="ja-JP" altLang="en-US" dirty="0" smtClean="0"/>
              <a:t>　地震がきたら、次は津波だと思って、揺れがおさまれば、先ず逃げること</a:t>
            </a:r>
            <a:endParaRPr lang="en-US" altLang="ja-JP" dirty="0" smtClean="0"/>
          </a:p>
          <a:p>
            <a:pPr>
              <a:defRPr/>
            </a:pPr>
            <a:r>
              <a:rPr lang="ja-JP" altLang="en-US" dirty="0" smtClean="0"/>
              <a:t>　指示も待たない、他の人の動きも気にしなくていいんです。</a:t>
            </a:r>
            <a:endParaRPr lang="en-US" altLang="ja-JP" dirty="0" smtClean="0"/>
          </a:p>
          <a:p>
            <a:pPr>
              <a:defRPr/>
            </a:pPr>
            <a:r>
              <a:rPr lang="ja-JP" altLang="en-US" dirty="0" smtClean="0"/>
              <a:t>　そして、率先して逃げる人がいれば、それに続いて逃げる人が出てきますから。</a:t>
            </a:r>
            <a:endParaRPr lang="en-US" altLang="ja-JP" dirty="0" smtClean="0"/>
          </a:p>
          <a:p>
            <a:pPr>
              <a:defRPr/>
            </a:pPr>
            <a:r>
              <a:rPr lang="ja-JP" altLang="en-US" dirty="0" smtClean="0"/>
              <a:t>　先ほど避難を妨げる行動には様々なバイアスがあると言いましたが、その中の１つである「集団同調バイアス」、</a:t>
            </a:r>
            <a:endParaRPr lang="en-US" altLang="ja-JP" dirty="0" smtClean="0"/>
          </a:p>
          <a:p>
            <a:pPr>
              <a:defRPr/>
            </a:pPr>
            <a:r>
              <a:rPr lang="ja-JP" altLang="en-US" dirty="0" smtClean="0"/>
              <a:t>　「みんなが逃げないから逃げない」であれば避難の妨げですが、</a:t>
            </a:r>
            <a:endParaRPr lang="en-US" altLang="ja-JP" dirty="0" smtClean="0"/>
          </a:p>
          <a:p>
            <a:pPr>
              <a:defRPr/>
            </a:pPr>
            <a:r>
              <a:rPr lang="ja-JP" altLang="en-US" dirty="0" smtClean="0"/>
              <a:t>　この心理を逆手にとれば「逃げてる人がいるから自分も逃げなくちゃ」となるわけです。</a:t>
            </a:r>
            <a:endParaRPr lang="en-US" altLang="ja-JP" dirty="0" smtClean="0"/>
          </a:p>
          <a:p>
            <a:pPr>
              <a:defRPr/>
            </a:pPr>
            <a:endParaRPr lang="en-US" altLang="ja-JP" dirty="0" smtClean="0"/>
          </a:p>
          <a:p>
            <a:pPr>
              <a:defRPr/>
            </a:pPr>
            <a:r>
              <a:rPr lang="ja-JP" altLang="en-US" dirty="0" smtClean="0"/>
              <a:t>　それから、もう１つ印象的なことを言ってました。（クリック）</a:t>
            </a:r>
            <a:endParaRPr lang="en-US" altLang="ja-JP" dirty="0" smtClean="0"/>
          </a:p>
          <a:p>
            <a:pPr>
              <a:defRPr/>
            </a:pPr>
            <a:r>
              <a:rPr lang="ja-JP" altLang="en-US" dirty="0" smtClean="0"/>
              <a:t>　「人は時として“人として”逃げられない」</a:t>
            </a:r>
            <a:endParaRPr lang="en-US" altLang="ja-JP" dirty="0" smtClean="0"/>
          </a:p>
          <a:p>
            <a:pPr>
              <a:defRPr/>
            </a:pPr>
            <a:r>
              <a:rPr lang="ja-JP" altLang="en-US" dirty="0" smtClean="0"/>
              <a:t>　人は、危ないという危機に接したときに考えるのは、もしかしたらわが身よりも大事な人のこと。</a:t>
            </a:r>
            <a:endParaRPr lang="en-US" altLang="ja-JP" dirty="0" smtClean="0"/>
          </a:p>
          <a:p>
            <a:pPr>
              <a:defRPr/>
            </a:pPr>
            <a:r>
              <a:rPr lang="ja-JP" altLang="en-US" dirty="0" smtClean="0"/>
              <a:t>　その人のことを考え、自分だけ逃げられなくて、あるいは助けに行って犠牲になってしまう、</a:t>
            </a:r>
            <a:endParaRPr lang="en-US" altLang="ja-JP" dirty="0" smtClean="0"/>
          </a:p>
          <a:p>
            <a:pPr>
              <a:defRPr/>
            </a:pPr>
            <a:r>
              <a:rPr lang="ja-JP" altLang="en-US" dirty="0" smtClean="0"/>
              <a:t>　というお話がとても心に響きました。</a:t>
            </a:r>
            <a:endParaRPr lang="en-US" altLang="ja-JP" dirty="0" smtClean="0"/>
          </a:p>
          <a:p>
            <a:pPr>
              <a:defRPr/>
            </a:pPr>
            <a:r>
              <a:rPr lang="ja-JP" altLang="en-US" dirty="0" smtClean="0"/>
              <a:t>　片田先生の別のお話で、ある街で、高齢者のみなさんに「津波がきたら逃げるか？」と聞いたところ</a:t>
            </a:r>
            <a:endParaRPr lang="en-US" altLang="ja-JP" dirty="0" smtClean="0"/>
          </a:p>
          <a:p>
            <a:pPr>
              <a:defRPr/>
            </a:pPr>
            <a:r>
              <a:rPr lang="ja-JP" altLang="en-US" dirty="0" smtClean="0"/>
              <a:t>　「身体も痛いし無理」、「早くなんて動けないし、逃げなくてもいいや」と言う声があったようですが　</a:t>
            </a:r>
            <a:endParaRPr lang="en-US" altLang="ja-JP" dirty="0" smtClean="0"/>
          </a:p>
          <a:p>
            <a:pPr>
              <a:defRPr/>
            </a:pPr>
            <a:r>
              <a:rPr lang="ja-JP" altLang="en-US" dirty="0" smtClean="0"/>
              <a:t>　「あなたが逃げないと、お子さんやお孫さんがあなたを助けにきて、津波にのみ込まれてしまうかもしれないのですよ」</a:t>
            </a:r>
            <a:endParaRPr lang="en-US" altLang="ja-JP" dirty="0" smtClean="0"/>
          </a:p>
          <a:p>
            <a:pPr>
              <a:defRPr/>
            </a:pPr>
            <a:r>
              <a:rPr lang="ja-JP" altLang="en-US" dirty="0" smtClean="0"/>
              <a:t>　とお伝えしたら、はっと気づいたようで意識が変わり、身体を鍛えたり、訓練参加するようになったと。</a:t>
            </a:r>
            <a:endParaRPr lang="en-US" altLang="ja-JP" dirty="0" smtClean="0"/>
          </a:p>
          <a:p>
            <a:pPr>
              <a:defRPr/>
            </a:pPr>
            <a:r>
              <a:rPr lang="ja-JP" altLang="en-US" dirty="0" smtClean="0"/>
              <a:t>　どちらも「大切な人を思う気持ち」がさせる行動であり、</a:t>
            </a:r>
            <a:endParaRPr lang="en-US" altLang="ja-JP" dirty="0" smtClean="0"/>
          </a:p>
          <a:p>
            <a:pPr>
              <a:defRPr/>
            </a:pPr>
            <a:r>
              <a:rPr lang="ja-JP" altLang="en-US" dirty="0" smtClean="0"/>
              <a:t>　これは動画や教材から学ぶ防災教育だけでは伝えられないことだと思います。</a:t>
            </a:r>
          </a:p>
          <a:p>
            <a:pPr>
              <a:defRPr/>
            </a:pPr>
            <a:r>
              <a:rPr lang="ja-JP" altLang="en-US" dirty="0" smtClean="0"/>
              <a:t>　ぜひ直接住民と接する皆さんから、「人の気持ちを動かす取組」としてお伝えいただければと思います。</a:t>
            </a:r>
          </a:p>
          <a:p>
            <a:pPr>
              <a:defRPr/>
            </a:pPr>
            <a:endParaRPr lang="en-US" altLang="ja-JP" dirty="0" smtClean="0"/>
          </a:p>
          <a:p>
            <a:pPr>
              <a:defRPr/>
            </a:pPr>
            <a:r>
              <a:rPr lang="ja-JP" altLang="en-US" dirty="0" smtClean="0"/>
              <a:t>　先ほど「津波てんで</a:t>
            </a:r>
            <a:r>
              <a:rPr lang="ja-JP" altLang="en-US" dirty="0" err="1" smtClean="0"/>
              <a:t>んこ</a:t>
            </a:r>
            <a:r>
              <a:rPr lang="ja-JP" altLang="en-US" dirty="0" smtClean="0"/>
              <a:t>」の話をしましたが、これは「自分だけ助かるために人のことは構うな」ということではなく、</a:t>
            </a:r>
            <a:endParaRPr lang="en-US" altLang="ja-JP" dirty="0" smtClean="0"/>
          </a:p>
          <a:p>
            <a:pPr>
              <a:defRPr/>
            </a:pPr>
            <a:r>
              <a:rPr lang="ja-JP" altLang="en-US" dirty="0" smtClean="0"/>
              <a:t>　「きっとみんな同じ行動を取っている、無事に逃げているはずだから、自分は自分の命を守る行動をとれ」ということ思います。</a:t>
            </a:r>
            <a:endParaRPr lang="en-US" altLang="ja-JP" dirty="0" smtClean="0"/>
          </a:p>
          <a:p>
            <a:pPr>
              <a:defRPr/>
            </a:pPr>
            <a:r>
              <a:rPr lang="ja-JP" altLang="en-US" dirty="0" smtClean="0"/>
              <a:t>　３原則のうちの２つ「その状況下で最善を尽くせ」、「率先避難者たれ」が理解できるお話だと思い紹介いたしました。</a:t>
            </a:r>
            <a:endParaRPr lang="en-US" altLang="ja-JP" dirty="0" smtClean="0"/>
          </a:p>
          <a:p>
            <a:pPr>
              <a:defRPr/>
            </a:pPr>
            <a:r>
              <a:rPr lang="ja-JP" altLang="en-US" dirty="0" smtClean="0"/>
              <a:t>　</a:t>
            </a:r>
            <a:endParaRPr lang="en-US" altLang="ja-JP" dirty="0" smtClean="0"/>
          </a:p>
          <a:p>
            <a:pPr>
              <a:defRPr/>
            </a:pPr>
            <a:r>
              <a:rPr lang="ja-JP" altLang="en-US" dirty="0" smtClean="0"/>
              <a:t>　こうしたことから、常日頃、家族の中で津波が来た時の備えを話し合い、</a:t>
            </a:r>
            <a:endParaRPr lang="en-US" altLang="ja-JP" dirty="0" smtClean="0"/>
          </a:p>
          <a:p>
            <a:pPr>
              <a:defRPr/>
            </a:pPr>
            <a:r>
              <a:rPr lang="ja-JP" altLang="en-US" dirty="0" smtClean="0"/>
              <a:t>　それぞれ逃げる、逃げた後の集合場所や連絡方法を確認するということが</a:t>
            </a:r>
            <a:endParaRPr lang="en-US" altLang="ja-JP" dirty="0" smtClean="0"/>
          </a:p>
          <a:p>
            <a:pPr>
              <a:defRPr/>
            </a:pPr>
            <a:r>
              <a:rPr lang="ja-JP" altLang="en-US" dirty="0" smtClean="0"/>
              <a:t>　大切だということもわかっていただけたのではないかと思います。</a:t>
            </a:r>
            <a:endParaRPr lang="en-US" altLang="ja-JP" dirty="0" smtClean="0"/>
          </a:p>
        </p:txBody>
      </p:sp>
      <p:sp>
        <p:nvSpPr>
          <p:cNvPr id="768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19426D1-D29A-4A6C-B4E4-7CE0856D3F95}" type="slidenum">
              <a:rPr lang="ja-JP" altLang="en-US" sz="1200" smtClean="0">
                <a:solidFill>
                  <a:srgbClr val="000000"/>
                </a:solidFill>
              </a:rPr>
              <a:pPr/>
              <a:t>19</a:t>
            </a:fld>
            <a:endParaRPr lang="ja-JP" altLang="en-US"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defRPr/>
            </a:pPr>
            <a:r>
              <a:rPr lang="ja-JP" altLang="en-US" dirty="0" smtClean="0"/>
              <a:t>　突然ですが、皆さんは「災害への備え」を行っているでしょうか？</a:t>
            </a:r>
            <a:endParaRPr lang="en-US" altLang="ja-JP" dirty="0" smtClean="0"/>
          </a:p>
          <a:p>
            <a:pPr>
              <a:defRPr/>
            </a:pPr>
            <a:r>
              <a:rPr lang="ja-JP" altLang="en-US" dirty="0" smtClean="0"/>
              <a:t>　やっている人は手を挙げてもらえますか？（挙手を求める）</a:t>
            </a:r>
            <a:endParaRPr lang="en-US" altLang="ja-JP" dirty="0" smtClean="0"/>
          </a:p>
          <a:p>
            <a:pPr>
              <a:defRPr/>
            </a:pPr>
            <a:r>
              <a:rPr lang="ja-JP" altLang="en-US" dirty="0" smtClean="0"/>
              <a:t>　ちなみに、どのような備えを行っていますか？（発言を求める）</a:t>
            </a:r>
            <a:endParaRPr lang="en-US" altLang="ja-JP" dirty="0" smtClean="0"/>
          </a:p>
          <a:p>
            <a:pPr>
              <a:defRPr/>
            </a:pPr>
            <a:r>
              <a:rPr lang="ja-JP" altLang="en-US" dirty="0" smtClean="0"/>
              <a:t>　なるほど、確かに○○は重要ですね。ほかにこんなことやっているという方はおられますか？（２人程度）</a:t>
            </a:r>
            <a:endParaRPr lang="en-US" altLang="ja-JP" dirty="0" smtClean="0"/>
          </a:p>
          <a:p>
            <a:pPr>
              <a:defRPr/>
            </a:pPr>
            <a:endParaRPr lang="en-US" altLang="ja-JP" dirty="0" smtClean="0"/>
          </a:p>
          <a:p>
            <a:pPr>
              <a:defRPr/>
            </a:pPr>
            <a:r>
              <a:rPr lang="ja-JP" altLang="en-US" dirty="0" smtClean="0"/>
              <a:t>　ありがとうございます。</a:t>
            </a:r>
            <a:endParaRPr lang="en-US" altLang="ja-JP" dirty="0" smtClean="0"/>
          </a:p>
          <a:p>
            <a:pPr>
              <a:defRPr/>
            </a:pPr>
            <a:r>
              <a:rPr lang="ja-JP" altLang="en-US" dirty="0" smtClean="0"/>
              <a:t>　今お聞きしたように、皆さん何かしらの備えを行っているということでした。</a:t>
            </a:r>
            <a:endParaRPr lang="en-US" altLang="ja-JP" dirty="0" smtClean="0"/>
          </a:p>
          <a:p>
            <a:pPr>
              <a:defRPr/>
            </a:pPr>
            <a:r>
              <a:rPr lang="ja-JP" altLang="en-US" dirty="0" smtClean="0"/>
              <a:t>　でも、大きな災害が起こったときに、「まさか、こんなことになるなんて</a:t>
            </a:r>
            <a:r>
              <a:rPr lang="en-US" altLang="ja-JP" dirty="0" smtClean="0"/>
              <a:t>…</a:t>
            </a:r>
            <a:r>
              <a:rPr lang="ja-JP" altLang="en-US" dirty="0" smtClean="0"/>
              <a:t>」といった発言をよく耳にしませんか？</a:t>
            </a:r>
            <a:endParaRPr lang="en-US" altLang="ja-JP" dirty="0" smtClean="0"/>
          </a:p>
          <a:p>
            <a:pPr>
              <a:defRPr/>
            </a:pPr>
            <a:endParaRPr lang="en-US" altLang="ja-JP" dirty="0" smtClean="0"/>
          </a:p>
          <a:p>
            <a:pPr>
              <a:defRPr/>
            </a:pPr>
            <a:r>
              <a:rPr lang="ja-JP" altLang="en-US" dirty="0" smtClean="0"/>
              <a:t>　備えには大きく２つあると思っていて、１つは知識や備蓄などの「事前の備え」、</a:t>
            </a:r>
            <a:endParaRPr lang="en-US" altLang="ja-JP" dirty="0" smtClean="0"/>
          </a:p>
          <a:p>
            <a:pPr>
              <a:defRPr/>
            </a:pPr>
            <a:r>
              <a:rPr lang="ja-JP" altLang="en-US" dirty="0" smtClean="0"/>
              <a:t>そしてもう１つはいざという時にすぐに行動することができる「心構え」です。</a:t>
            </a:r>
            <a:endParaRPr lang="en-US" altLang="ja-JP" dirty="0" smtClean="0"/>
          </a:p>
          <a:p>
            <a:pPr>
              <a:defRPr/>
            </a:pPr>
            <a:endParaRPr lang="en-US" altLang="ja-JP" dirty="0" smtClean="0"/>
          </a:p>
          <a:p>
            <a:pPr>
              <a:defRPr/>
            </a:pPr>
            <a:r>
              <a:rPr lang="ja-JP" altLang="en-US" dirty="0" smtClean="0"/>
              <a:t>　「まさか！」という言葉がでてくるということは、主にこの「心構え」ができていないため</a:t>
            </a:r>
            <a:r>
              <a:rPr lang="en-US" altLang="ja-JP" dirty="0" smtClean="0"/>
              <a:t>…</a:t>
            </a:r>
          </a:p>
          <a:p>
            <a:pPr>
              <a:defRPr/>
            </a:pPr>
            <a:r>
              <a:rPr lang="ja-JP" altLang="en-US" dirty="0" smtClean="0"/>
              <a:t>どこか「災害を他人ごとと思っている」からではないかと思います。</a:t>
            </a:r>
            <a:endParaRPr lang="en-US" altLang="ja-JP" dirty="0" smtClean="0"/>
          </a:p>
          <a:p>
            <a:pPr>
              <a:defRPr/>
            </a:pPr>
            <a:r>
              <a:rPr lang="ja-JP" altLang="en-US" dirty="0" smtClean="0"/>
              <a:t>　こうした意識を変えてもらうには、災害を（クリック）</a:t>
            </a:r>
            <a:endParaRPr lang="en-US" altLang="ja-JP" dirty="0" smtClean="0"/>
          </a:p>
          <a:p>
            <a:pPr>
              <a:defRPr/>
            </a:pPr>
            <a:r>
              <a:rPr lang="ja-JP" altLang="en-US" dirty="0" smtClean="0"/>
              <a:t>　「自分事」として（クリック）　「捉えてもらう」必要があると考えます。</a:t>
            </a:r>
            <a:endParaRPr lang="en-US" altLang="ja-JP" dirty="0" smtClean="0"/>
          </a:p>
          <a:p>
            <a:pPr>
              <a:defRPr/>
            </a:pPr>
            <a:endParaRPr lang="en-US" altLang="ja-JP" dirty="0" smtClean="0"/>
          </a:p>
          <a:p>
            <a:pPr>
              <a:defRPr/>
            </a:pPr>
            <a:r>
              <a:rPr lang="ja-JP" altLang="en-US" dirty="0" smtClean="0"/>
              <a:t>　今回、発生が切迫していると言われている海溝型の巨大地震、</a:t>
            </a:r>
            <a:endParaRPr lang="en-US" altLang="ja-JP" dirty="0" smtClean="0"/>
          </a:p>
          <a:p>
            <a:pPr>
              <a:defRPr/>
            </a:pPr>
            <a:r>
              <a:rPr lang="ja-JP" altLang="en-US" dirty="0" smtClean="0"/>
              <a:t>それに伴い発生する津波からいのちを守るため、</a:t>
            </a:r>
            <a:endParaRPr lang="en-US" altLang="ja-JP" dirty="0" smtClean="0"/>
          </a:p>
          <a:p>
            <a:pPr>
              <a:defRPr/>
            </a:pPr>
            <a:r>
              <a:rPr lang="ja-JP" altLang="en-US" dirty="0" smtClean="0"/>
              <a:t>道庁が作成した動画がありますので、まずはこちらを視てみましょう。</a:t>
            </a:r>
            <a:endParaRPr lang="en-US" altLang="ja-JP" dirty="0" smtClean="0"/>
          </a:p>
        </p:txBody>
      </p:sp>
      <p:sp>
        <p:nvSpPr>
          <p:cNvPr id="256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6C65504-B33E-4F8B-B43B-1E3EDEDD579A}" type="slidenum">
              <a:rPr lang="ja-JP" altLang="en-US" sz="1200" smtClean="0">
                <a:solidFill>
                  <a:srgbClr val="000000"/>
                </a:solidFill>
              </a:rPr>
              <a:pPr/>
              <a:t>2</a:t>
            </a:fld>
            <a:endParaRPr lang="ja-JP" altLang="en-US" sz="120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　最後にまとめです。</a:t>
            </a:r>
            <a:endParaRPr lang="en-US" altLang="ja-JP" dirty="0" smtClean="0"/>
          </a:p>
          <a:p>
            <a:pPr>
              <a:defRPr/>
            </a:pPr>
            <a:r>
              <a:rPr lang="ja-JP" altLang="en-US" dirty="0" smtClean="0"/>
              <a:t>　津波から命を守るためには、「自らの命は自らが守る」という防災の基本に立ち、皆さんお一人お一人が、</a:t>
            </a:r>
            <a:endParaRPr lang="en-US" altLang="ja-JP" dirty="0" smtClean="0"/>
          </a:p>
          <a:p>
            <a:pPr>
              <a:defRPr/>
            </a:pPr>
            <a:r>
              <a:rPr lang="ja-JP" altLang="en-US" dirty="0" smtClean="0"/>
              <a:t>　正しい知識を身に付け、迅速かつ的確な判断や状況に応じた適切な対応をとることが何より重要です。</a:t>
            </a:r>
            <a:endParaRPr lang="en-US" altLang="ja-JP" dirty="0" smtClean="0"/>
          </a:p>
          <a:p>
            <a:pPr>
              <a:defRPr/>
            </a:pPr>
            <a:endParaRPr lang="ja-JP" altLang="en-US" dirty="0" smtClean="0"/>
          </a:p>
          <a:p>
            <a:pPr>
              <a:defRPr/>
            </a:pPr>
            <a:r>
              <a:rPr lang="ja-JP" altLang="en-US" dirty="0" smtClean="0"/>
              <a:t>　先ほどの津波避難の３原則「想定にとらわれるな」「その状況下で最善を尽くせ」「率先避難者たれ」は、</a:t>
            </a:r>
            <a:endParaRPr lang="en-US" altLang="ja-JP" dirty="0" smtClean="0"/>
          </a:p>
          <a:p>
            <a:pPr>
              <a:defRPr/>
            </a:pPr>
            <a:r>
              <a:rPr lang="ja-JP" altLang="en-US" dirty="0" smtClean="0"/>
              <a:t>　お気持ちへ働きかけるものですが、具体的な行動として、５つのポイント、①～⑤（</a:t>
            </a:r>
            <a:r>
              <a:rPr lang="en-US" altLang="ja-JP" dirty="0" smtClean="0"/>
              <a:t>※</a:t>
            </a:r>
            <a:r>
              <a:rPr lang="ja-JP" altLang="en-US" dirty="0" smtClean="0"/>
              <a:t>読み上げて）</a:t>
            </a:r>
            <a:endParaRPr lang="en-US" altLang="ja-JP" dirty="0" smtClean="0"/>
          </a:p>
          <a:p>
            <a:pPr>
              <a:defRPr/>
            </a:pPr>
            <a:r>
              <a:rPr lang="ja-JP" altLang="en-US" dirty="0" smtClean="0"/>
              <a:t>　までにまとめてあります。</a:t>
            </a:r>
            <a:endParaRPr lang="en-US" altLang="ja-JP" dirty="0" smtClean="0"/>
          </a:p>
        </p:txBody>
      </p:sp>
      <p:sp>
        <p:nvSpPr>
          <p:cNvPr id="788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AFD6C43-51B2-4C5E-88AA-6888EC67446D}" type="slidenum">
              <a:rPr lang="ja-JP" altLang="en-US" smtClean="0"/>
              <a:pPr/>
              <a:t>20</a:t>
            </a:fld>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dirty="0" smtClean="0"/>
              <a:t>　お手元に配付しているリーフレットは、道庁作成の最初の動画の内容をまとめたものです。</a:t>
            </a:r>
            <a:endParaRPr lang="en-US" altLang="ja-JP" dirty="0" smtClean="0"/>
          </a:p>
          <a:p>
            <a:r>
              <a:rPr lang="ja-JP" altLang="en-US" dirty="0" smtClean="0"/>
              <a:t>　この見開きにも、５つのポイントが載っています。</a:t>
            </a:r>
            <a:endParaRPr lang="en-US" altLang="ja-JP" dirty="0" smtClean="0"/>
          </a:p>
          <a:p>
            <a:r>
              <a:rPr lang="ja-JP" altLang="en-US" dirty="0" smtClean="0"/>
              <a:t>　これを自宅や職場に貼ったり、スマホのホーム画面とするなど、</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　常に目に触れるようにしたり、備え置くなどしましょう。</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　地域で行う防災訓練に積極的に参加し、この内容を実践してみることで、より効果が高まります。</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　日頃から防災意識を高めるよう利用してください。</a:t>
            </a:r>
            <a:endParaRPr lang="en-US" altLang="ja-JP" dirty="0" smtClean="0"/>
          </a:p>
          <a:p>
            <a:endParaRPr lang="en-US" altLang="ja-JP" dirty="0" smtClean="0"/>
          </a:p>
          <a:p>
            <a:pPr>
              <a:defRPr/>
            </a:pPr>
            <a:r>
              <a:rPr lang="ja-JP" altLang="en-US" dirty="0" smtClean="0"/>
              <a:t>　また、これら５つのポイントは、</a:t>
            </a:r>
            <a:endParaRPr lang="en-US" altLang="ja-JP" dirty="0" smtClean="0"/>
          </a:p>
          <a:p>
            <a:pPr>
              <a:defRPr/>
            </a:pPr>
            <a:r>
              <a:rPr lang="ja-JP" altLang="en-US" dirty="0" smtClean="0"/>
              <a:t>　津波から避難するときに確実に実行してもらいたいことを絞ってお伝えしたものであり、これが全てではありません。</a:t>
            </a:r>
            <a:endParaRPr lang="en-US" altLang="ja-JP" dirty="0" smtClean="0"/>
          </a:p>
          <a:p>
            <a:pPr>
              <a:defRPr/>
            </a:pPr>
            <a:r>
              <a:rPr lang="ja-JP" altLang="en-US" dirty="0" smtClean="0"/>
              <a:t>　これ以外にも、まずは事前の備えとして行うことや、地震への対策など、やらなければならない重要なことは他にもあります。</a:t>
            </a:r>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E6FDAA9-D5A2-4328-AB32-0BC8179DA54F}" type="slidenum">
              <a:rPr lang="ja-JP" altLang="en-US" sz="1200" smtClean="0">
                <a:solidFill>
                  <a:srgbClr val="000000"/>
                </a:solidFill>
              </a:rPr>
              <a:pPr/>
              <a:t>21</a:t>
            </a:fld>
            <a:endParaRPr lang="ja-JP" altLang="en-US" sz="1200"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ja-JP" altLang="en-US" dirty="0" smtClean="0"/>
              <a:t>　次の講義では、ワークショップ「自分の津波避難計画を作成しよう！」と題し、</a:t>
            </a:r>
            <a:endParaRPr lang="en-US" altLang="ja-JP" dirty="0" smtClean="0"/>
          </a:p>
          <a:p>
            <a:pPr>
              <a:defRPr/>
            </a:pPr>
            <a:r>
              <a:rPr lang="ja-JP" altLang="en-US" dirty="0" smtClean="0"/>
              <a:t>　皆さんには早期避難をスムーズに行うための津波避難計画を作成いただくこととしておりますので、</a:t>
            </a:r>
            <a:endParaRPr lang="en-US" altLang="ja-JP" dirty="0" smtClean="0"/>
          </a:p>
          <a:p>
            <a:pPr>
              <a:defRPr/>
            </a:pPr>
            <a:r>
              <a:rPr lang="ja-JP" altLang="en-US" dirty="0" smtClean="0"/>
              <a:t>　作成を通してより自分ごととして捉えていただければと思います。</a:t>
            </a:r>
            <a:endParaRPr lang="en-US" altLang="ja-JP" dirty="0" smtClean="0"/>
          </a:p>
        </p:txBody>
      </p:sp>
      <p:sp>
        <p:nvSpPr>
          <p:cNvPr id="829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7194E05-E26D-48DC-9AC1-73D00C1894A5}" type="slidenum">
              <a:rPr lang="ja-JP" altLang="en-US" smtClean="0"/>
              <a:pPr/>
              <a:t>22</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smtClean="0"/>
              <a:t>※15</a:t>
            </a:r>
            <a:r>
              <a:rPr lang="ja-JP" altLang="en-US" dirty="0" smtClean="0"/>
              <a:t>分</a:t>
            </a:r>
            <a:r>
              <a:rPr lang="en-US" altLang="ja-JP" dirty="0" smtClean="0"/>
              <a:t>30</a:t>
            </a:r>
            <a:r>
              <a:rPr lang="ja-JP" altLang="en-US" dirty="0" smtClean="0"/>
              <a:t>秒程度</a:t>
            </a:r>
            <a:endParaRPr lang="en-US" altLang="ja-JP" dirty="0" smtClean="0"/>
          </a:p>
        </p:txBody>
      </p:sp>
      <p:sp>
        <p:nvSpPr>
          <p:cNvPr id="276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F83978D-6C85-4F89-9763-0198CA686C91}" type="slidenum">
              <a:rPr lang="ja-JP" altLang="en-US" sz="1200" smtClean="0">
                <a:solidFill>
                  <a:srgbClr val="000000"/>
                </a:solidFill>
              </a:rPr>
              <a:pPr/>
              <a:t>3</a:t>
            </a:fld>
            <a:endParaRPr lang="ja-JP" altLang="en-US" sz="1200" smtClean="0">
              <a:solidFill>
                <a:srgbClr val="000000"/>
              </a:solidFill>
            </a:endParaRPr>
          </a:p>
        </p:txBody>
      </p:sp>
    </p:spTree>
    <p:extLst>
      <p:ext uri="{BB962C8B-B14F-4D97-AF65-F5344CB8AC3E}">
        <p14:creationId xmlns:p14="http://schemas.microsoft.com/office/powerpoint/2010/main" val="101299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a:pPr>
            <a:r>
              <a:rPr lang="ja-JP" altLang="en-US" dirty="0" smtClean="0"/>
              <a:t>　皆さんいかがだったでしょうか？</a:t>
            </a:r>
            <a:endParaRPr lang="en-US" altLang="ja-JP" dirty="0" smtClean="0"/>
          </a:p>
          <a:p>
            <a:pPr>
              <a:defRPr/>
            </a:pPr>
            <a:r>
              <a:rPr lang="ja-JP" altLang="en-US" dirty="0" smtClean="0"/>
              <a:t>　津波に対しては、一にも二にも「早期避難と呼び掛け」が重要と言うことがおわかりになったのではないでしょうか。</a:t>
            </a:r>
          </a:p>
          <a:p>
            <a:pPr>
              <a:defRPr/>
            </a:pPr>
            <a:r>
              <a:rPr lang="ja-JP" altLang="en-US" dirty="0" smtClean="0"/>
              <a:t>　少し動画の内容について振り返ります。</a:t>
            </a:r>
            <a:endParaRPr lang="en-US" altLang="ja-JP" dirty="0" smtClean="0"/>
          </a:p>
          <a:p>
            <a:pPr>
              <a:defRPr/>
            </a:pPr>
            <a:endParaRPr lang="en-US" altLang="ja-JP" dirty="0" smtClean="0"/>
          </a:p>
          <a:p>
            <a:pPr>
              <a:defRPr/>
            </a:pPr>
            <a:r>
              <a:rPr lang="ja-JP" altLang="en-US" dirty="0" smtClean="0"/>
              <a:t>　まずこちらのスライドをご覧ください。</a:t>
            </a:r>
            <a:endParaRPr lang="en-US" altLang="ja-JP" dirty="0" smtClean="0"/>
          </a:p>
          <a:p>
            <a:pPr>
              <a:defRPr/>
            </a:pPr>
            <a:r>
              <a:rPr lang="ja-JP" altLang="en-US" dirty="0" smtClean="0"/>
              <a:t>　このグラフは、地震による津波があった場合の行動の差による被害者数のグラフです。</a:t>
            </a:r>
            <a:endParaRPr lang="en-US" altLang="ja-JP" dirty="0" smtClean="0"/>
          </a:p>
          <a:p>
            <a:pPr>
              <a:defRPr/>
            </a:pPr>
            <a:r>
              <a:rPr lang="ja-JP" altLang="en-US" dirty="0" smtClean="0"/>
              <a:t>　赤のグラフは、早期避難率が低い場合の死者数を表しており、</a:t>
            </a:r>
            <a:endParaRPr lang="en-US" altLang="ja-JP" dirty="0" smtClean="0"/>
          </a:p>
          <a:p>
            <a:pPr>
              <a:defRPr/>
            </a:pPr>
            <a:r>
              <a:rPr lang="ja-JP" altLang="en-US" dirty="0" smtClean="0"/>
              <a:t>　日本海溝型の地震が冬の夕方に発生した場合に、最も被害が多く、</a:t>
            </a:r>
            <a:endParaRPr lang="en-US" altLang="ja-JP" dirty="0" smtClean="0"/>
          </a:p>
          <a:p>
            <a:pPr>
              <a:defRPr/>
            </a:pPr>
            <a:r>
              <a:rPr lang="ja-JP" altLang="en-US" dirty="0" smtClean="0"/>
              <a:t>　想定死者数は</a:t>
            </a:r>
            <a:r>
              <a:rPr lang="en-US" altLang="ja-JP" dirty="0" smtClean="0"/>
              <a:t>14</a:t>
            </a:r>
            <a:r>
              <a:rPr lang="ja-JP" altLang="en-US" dirty="0" smtClean="0"/>
              <a:t>万</a:t>
            </a:r>
            <a:r>
              <a:rPr lang="en-US" altLang="ja-JP" dirty="0" smtClean="0"/>
              <a:t>9</a:t>
            </a:r>
            <a:r>
              <a:rPr lang="ja-JP" altLang="en-US" dirty="0" smtClean="0"/>
              <a:t>千人と言われています。（クリック）</a:t>
            </a:r>
            <a:endParaRPr lang="en-US" altLang="ja-JP" dirty="0" smtClean="0"/>
          </a:p>
          <a:p>
            <a:pPr>
              <a:defRPr/>
            </a:pPr>
            <a:endParaRPr lang="en-US" altLang="ja-JP" dirty="0" smtClean="0"/>
          </a:p>
          <a:p>
            <a:pPr>
              <a:defRPr/>
            </a:pPr>
            <a:r>
              <a:rPr lang="ja-JP" altLang="en-US" dirty="0" smtClean="0"/>
              <a:t>　ですが、津波への対策、例えば、津波避難ビルや避難タワーなど避難施設が整備されること、</a:t>
            </a:r>
            <a:endParaRPr lang="en-US" altLang="ja-JP" dirty="0" smtClean="0"/>
          </a:p>
          <a:p>
            <a:pPr>
              <a:defRPr/>
            </a:pPr>
            <a:r>
              <a:rPr lang="ja-JP" altLang="en-US" dirty="0" smtClean="0"/>
              <a:t>　また、それとともに呼びかけを行いながらの早期避難ができれば</a:t>
            </a:r>
            <a:endParaRPr lang="en-US" altLang="ja-JP" dirty="0" smtClean="0"/>
          </a:p>
          <a:p>
            <a:pPr>
              <a:defRPr/>
            </a:pPr>
            <a:r>
              <a:rPr lang="ja-JP" altLang="en-US" dirty="0" smtClean="0"/>
              <a:t>　最大で</a:t>
            </a:r>
            <a:r>
              <a:rPr lang="en-US" altLang="ja-JP" dirty="0" smtClean="0"/>
              <a:t>9</a:t>
            </a:r>
            <a:r>
              <a:rPr lang="ja-JP" altLang="en-US" dirty="0" smtClean="0"/>
              <a:t>割以上も被害を軽減することができるとの推計がでています。</a:t>
            </a:r>
            <a:endParaRPr lang="en-US" altLang="ja-JP" dirty="0" smtClean="0"/>
          </a:p>
          <a:p>
            <a:pPr>
              <a:defRPr/>
            </a:pPr>
            <a:endParaRPr lang="en-US" altLang="ja-JP" dirty="0" smtClean="0"/>
          </a:p>
          <a:p>
            <a:pPr>
              <a:defRPr/>
            </a:pPr>
            <a:r>
              <a:rPr lang="ja-JP" altLang="en-US" dirty="0" smtClean="0"/>
              <a:t>　こうしたことからも、津波からいのちを守るためには、施設や設備の整備に加え、</a:t>
            </a:r>
            <a:endParaRPr lang="en-US" altLang="ja-JP" dirty="0" smtClean="0"/>
          </a:p>
          <a:p>
            <a:pPr>
              <a:defRPr/>
            </a:pPr>
            <a:r>
              <a:rPr lang="ja-JP" altLang="en-US" dirty="0" smtClean="0"/>
              <a:t>　「自分の身は自分で守る」という自助、また「周囲の人が助け合う」という共助が、</a:t>
            </a:r>
            <a:endParaRPr lang="en-US" altLang="ja-JP" dirty="0" smtClean="0"/>
          </a:p>
          <a:p>
            <a:pPr>
              <a:defRPr/>
            </a:pPr>
            <a:r>
              <a:rPr lang="ja-JP" altLang="en-US" dirty="0" smtClean="0"/>
              <a:t>　いかに大切かということが御理解いただけるのではないかと思います。</a:t>
            </a:r>
          </a:p>
        </p:txBody>
      </p:sp>
      <p:sp>
        <p:nvSpPr>
          <p:cNvPr id="297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E6DEF44-E310-4ADC-AD38-FFDB6007AB0C}" type="slidenum">
              <a:rPr lang="ja-JP" altLang="en-US" smtClean="0"/>
              <a:pPr/>
              <a:t>4</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こちらのスライドも動画にありましたね。</a:t>
            </a:r>
            <a:endParaRPr lang="en-US" altLang="ja-JP" dirty="0" smtClean="0"/>
          </a:p>
          <a:p>
            <a:r>
              <a:rPr lang="ja-JP" altLang="en-US" dirty="0" smtClean="0"/>
              <a:t>　これは、地震発生直後からの避難行動によって、避難できる距離の違いをイメージするために作成したものです。</a:t>
            </a:r>
            <a:endParaRPr lang="en-US" altLang="ja-JP" dirty="0" smtClean="0"/>
          </a:p>
          <a:p>
            <a:r>
              <a:rPr lang="ja-JP" altLang="en-US" dirty="0" smtClean="0"/>
              <a:t>　時間の進行は、例示ですので、この時間で逃げたら大丈夫とか、あるいは津波に飲み込まれてしまうとか、</a:t>
            </a:r>
            <a:endParaRPr lang="en-US" altLang="ja-JP" dirty="0" smtClean="0"/>
          </a:p>
          <a:p>
            <a:r>
              <a:rPr lang="ja-JP" altLang="en-US" dirty="0" smtClean="0"/>
              <a:t>　そういったことを示すものではありませんのであらかじめご承知おきください。</a:t>
            </a:r>
            <a:endParaRPr lang="en-US" altLang="ja-JP" dirty="0" smtClean="0"/>
          </a:p>
          <a:p>
            <a:endParaRPr lang="en-US" altLang="ja-JP" dirty="0" smtClean="0"/>
          </a:p>
          <a:p>
            <a:r>
              <a:rPr lang="ja-JP" altLang="en-US" dirty="0" smtClean="0"/>
              <a:t>　上から、「直ちに避難」、「用事を済ませてから避難」、そして「避難しない」という</a:t>
            </a:r>
            <a:r>
              <a:rPr lang="en-US" altLang="ja-JP" dirty="0" smtClean="0"/>
              <a:t>3</a:t>
            </a:r>
            <a:r>
              <a:rPr lang="ja-JP" altLang="en-US" dirty="0" smtClean="0"/>
              <a:t>パターンの人です。</a:t>
            </a:r>
            <a:endParaRPr lang="en-US" altLang="ja-JP" dirty="0" smtClean="0"/>
          </a:p>
          <a:p>
            <a:r>
              <a:rPr lang="ja-JP" altLang="en-US" dirty="0" smtClean="0"/>
              <a:t>　それでは、ここから想定上の時間を進めます。</a:t>
            </a:r>
            <a:endParaRPr lang="en-US" altLang="ja-JP" dirty="0" smtClean="0"/>
          </a:p>
          <a:p>
            <a:endParaRPr lang="en-US" altLang="ja-JP" dirty="0" smtClean="0"/>
          </a:p>
          <a:p>
            <a:r>
              <a:rPr lang="ja-JP" altLang="en-US" dirty="0" smtClean="0"/>
              <a:t>　地震が発生しました！</a:t>
            </a:r>
            <a:endParaRPr lang="en-US" altLang="ja-JP" dirty="0" smtClean="0"/>
          </a:p>
          <a:p>
            <a:r>
              <a:rPr lang="ja-JP" altLang="en-US" dirty="0" smtClean="0"/>
              <a:t>　まず、全員が地震の揺れが収まるまで、テーブルの下などに身を隠しています。</a:t>
            </a:r>
          </a:p>
        </p:txBody>
      </p:sp>
      <p:sp>
        <p:nvSpPr>
          <p:cNvPr id="317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6B1B8DD-9A2A-4206-8607-A10A2E2FEAE6}" type="slidenum">
              <a:rPr lang="ja-JP" altLang="en-US" smtClean="0"/>
              <a:pPr/>
              <a:t>5</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地震発生から５分後です。</a:t>
            </a:r>
            <a:endParaRPr lang="en-US" altLang="ja-JP" dirty="0" smtClean="0"/>
          </a:p>
          <a:p>
            <a:r>
              <a:rPr lang="ja-JP" altLang="en-US" dirty="0" smtClean="0"/>
              <a:t>　一番上の「ただちに避難する人」は真っ先に家を飛び出しています。</a:t>
            </a:r>
            <a:endParaRPr lang="en-US" altLang="ja-JP" dirty="0" smtClean="0"/>
          </a:p>
          <a:p>
            <a:r>
              <a:rPr lang="ja-JP" altLang="en-US" dirty="0" smtClean="0"/>
              <a:t>　気象庁では、津波警報や注意報などの津波に関する情報は、３分程度で発表しますが、</a:t>
            </a:r>
            <a:endParaRPr lang="en-US" altLang="ja-JP" dirty="0" smtClean="0"/>
          </a:p>
          <a:p>
            <a:r>
              <a:rPr lang="ja-JP" altLang="en-US" dirty="0" smtClean="0"/>
              <a:t>　もしかしたら、その情報を待つことなく避難開始を優先しています。</a:t>
            </a:r>
          </a:p>
          <a:p>
            <a:r>
              <a:rPr lang="ja-JP" altLang="en-US" dirty="0" smtClean="0"/>
              <a:t>　避難準備をしながら、あるいは避難しながら情報を取りにいくことも出来ますからね。</a:t>
            </a:r>
            <a:endParaRPr lang="en-US" altLang="ja-JP" dirty="0" smtClean="0"/>
          </a:p>
          <a:p>
            <a:r>
              <a:rPr lang="ja-JP" altLang="en-US" dirty="0" smtClean="0"/>
              <a:t>　中段、下段の２人は、まだ家の中に留まっています。</a:t>
            </a:r>
          </a:p>
        </p:txBody>
      </p:sp>
      <p:sp>
        <p:nvSpPr>
          <p:cNvPr id="337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1CC3B4C-6AB5-4FA0-91A6-E15DBA15BC18}" type="slidenum">
              <a:rPr lang="ja-JP" altLang="en-US" smtClean="0"/>
              <a:pPr/>
              <a:t>6</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a:t>
            </a:r>
            <a:r>
              <a:rPr lang="en-US" altLang="ja-JP" dirty="0" smtClean="0"/>
              <a:t>10</a:t>
            </a:r>
            <a:r>
              <a:rPr lang="ja-JP" altLang="en-US" dirty="0" smtClean="0"/>
              <a:t>分後です。</a:t>
            </a:r>
            <a:endParaRPr lang="en-US" altLang="ja-JP" dirty="0" smtClean="0"/>
          </a:p>
          <a:p>
            <a:r>
              <a:rPr lang="ja-JP" altLang="en-US" dirty="0" smtClean="0"/>
              <a:t>　直ちに避難した人は、どんどん避難場所に向かって移動していますが、</a:t>
            </a:r>
            <a:endParaRPr lang="en-US" altLang="ja-JP" dirty="0" smtClean="0"/>
          </a:p>
          <a:p>
            <a:r>
              <a:rPr lang="ja-JP" altLang="en-US" dirty="0" smtClean="0"/>
              <a:t>　まだ下の２人は逃げ始めていません。</a:t>
            </a:r>
            <a:endParaRPr lang="en-US" altLang="ja-JP" dirty="0" smtClean="0"/>
          </a:p>
          <a:p>
            <a:r>
              <a:rPr lang="ja-JP" altLang="en-US" dirty="0" smtClean="0"/>
              <a:t>　大丈夫でしょうか</a:t>
            </a:r>
            <a:r>
              <a:rPr lang="en-US" altLang="ja-JP" dirty="0" smtClean="0"/>
              <a:t>…</a:t>
            </a:r>
            <a:r>
              <a:rPr lang="ja-JP" altLang="en-US" dirty="0" err="1" smtClean="0"/>
              <a:t>。</a:t>
            </a:r>
            <a:endParaRPr lang="ja-JP" altLang="en-US" dirty="0" smtClean="0"/>
          </a:p>
        </p:txBody>
      </p:sp>
      <p:sp>
        <p:nvSpPr>
          <p:cNvPr id="358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6849B5F-F239-4E01-A3EB-7BAD75F59BC3}" type="slidenum">
              <a:rPr lang="ja-JP" altLang="en-US" smtClean="0"/>
              <a:pPr/>
              <a:t>7</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a:t>
            </a:r>
            <a:r>
              <a:rPr lang="en-US" altLang="ja-JP" dirty="0" smtClean="0"/>
              <a:t>15</a:t>
            </a:r>
            <a:r>
              <a:rPr lang="ja-JP" altLang="en-US" dirty="0" smtClean="0"/>
              <a:t>分後です。</a:t>
            </a:r>
            <a:endParaRPr lang="en-US" altLang="ja-JP" dirty="0" smtClean="0"/>
          </a:p>
          <a:p>
            <a:r>
              <a:rPr lang="ja-JP" altLang="en-US" dirty="0" smtClean="0"/>
              <a:t>　ただちに避難した人は、すでに津波が到達するとされる「浸水エリア」を抜けました。</a:t>
            </a:r>
            <a:endParaRPr lang="en-US" altLang="ja-JP" dirty="0" smtClean="0"/>
          </a:p>
          <a:p>
            <a:r>
              <a:rPr lang="ja-JP" altLang="en-US" dirty="0" smtClean="0"/>
              <a:t>　ここでの注意点です、あくまでも浸水エリアは想定ですから、</a:t>
            </a:r>
            <a:endParaRPr lang="en-US" altLang="ja-JP" dirty="0" smtClean="0"/>
          </a:p>
          <a:p>
            <a:r>
              <a:rPr lang="ja-JP" altLang="en-US" dirty="0" smtClean="0"/>
              <a:t>　エリアを抜けてその外までいったら安全な区域というわけではありません。</a:t>
            </a:r>
            <a:endParaRPr lang="en-US" altLang="ja-JP" dirty="0" smtClean="0"/>
          </a:p>
          <a:p>
            <a:r>
              <a:rPr lang="ja-JP" altLang="en-US" dirty="0" smtClean="0"/>
              <a:t>　ここで立ち止まらずに、さらに安全な高い場所、海岸から遠い場所に向けて逃げ続けていきます。</a:t>
            </a:r>
            <a:endParaRPr lang="en-US" altLang="ja-JP" dirty="0" smtClean="0"/>
          </a:p>
          <a:p>
            <a:endParaRPr lang="en-US" altLang="ja-JP" dirty="0" smtClean="0"/>
          </a:p>
          <a:p>
            <a:r>
              <a:rPr lang="ja-JP" altLang="en-US" dirty="0" smtClean="0"/>
              <a:t>　さて、この頃に、中段の最低限の用事を済ませた人が逃げ始めました。</a:t>
            </a:r>
            <a:endParaRPr lang="en-US" altLang="ja-JP" dirty="0" smtClean="0"/>
          </a:p>
          <a:p>
            <a:r>
              <a:rPr lang="ja-JP" altLang="en-US" dirty="0" smtClean="0"/>
              <a:t>　すでに地震発生から</a:t>
            </a:r>
            <a:r>
              <a:rPr lang="en-US" altLang="ja-JP" dirty="0" smtClean="0"/>
              <a:t>15</a:t>
            </a:r>
            <a:r>
              <a:rPr lang="ja-JP" altLang="en-US" dirty="0" smtClean="0"/>
              <a:t>分が経過していますので、すでに津波が海岸から陸地に上陸しています。</a:t>
            </a:r>
            <a:endParaRPr lang="en-US" altLang="ja-JP" dirty="0" smtClean="0"/>
          </a:p>
          <a:p>
            <a:endParaRPr lang="en-US" altLang="ja-JP" dirty="0" smtClean="0"/>
          </a:p>
          <a:p>
            <a:r>
              <a:rPr lang="ja-JP" altLang="en-US" dirty="0" smtClean="0"/>
              <a:t>　家屋までまもなく津波が届きそうなので、</a:t>
            </a:r>
            <a:endParaRPr lang="en-US" altLang="ja-JP" dirty="0" smtClean="0"/>
          </a:p>
          <a:p>
            <a:r>
              <a:rPr lang="ja-JP" altLang="en-US" dirty="0" smtClean="0"/>
              <a:t>　いまだ家の中にいる避難しない人は、とても危険な状態です。</a:t>
            </a:r>
          </a:p>
        </p:txBody>
      </p:sp>
      <p:sp>
        <p:nvSpPr>
          <p:cNvPr id="378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36E3F4C-1740-47F9-B266-B3700CBDB284}" type="slidenum">
              <a:rPr lang="ja-JP" altLang="en-US" smtClean="0"/>
              <a:pPr/>
              <a:t>8</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　地震発生から</a:t>
            </a:r>
            <a:r>
              <a:rPr lang="en-US" altLang="ja-JP" dirty="0" smtClean="0"/>
              <a:t>20</a:t>
            </a:r>
            <a:r>
              <a:rPr lang="ja-JP" altLang="en-US" dirty="0" smtClean="0"/>
              <a:t>分後です。</a:t>
            </a:r>
            <a:endParaRPr lang="en-US" altLang="ja-JP" dirty="0" smtClean="0"/>
          </a:p>
          <a:p>
            <a:r>
              <a:rPr lang="ja-JP" altLang="en-US" dirty="0" smtClean="0"/>
              <a:t>　残念ながら、避難しなかった人は津波にのみ込まれてしまいました</a:t>
            </a:r>
            <a:r>
              <a:rPr lang="en-US" altLang="ja-JP" dirty="0" smtClean="0"/>
              <a:t>…</a:t>
            </a:r>
            <a:r>
              <a:rPr lang="ja-JP" altLang="en-US" dirty="0" err="1" smtClean="0"/>
              <a:t>。</a:t>
            </a:r>
            <a:endParaRPr lang="en-US" altLang="ja-JP" dirty="0" smtClean="0"/>
          </a:p>
          <a:p>
            <a:r>
              <a:rPr lang="ja-JP" altLang="en-US" dirty="0" smtClean="0"/>
              <a:t>　中段の用事後避難の人にも、津波が足元まで迫っているようです。</a:t>
            </a:r>
          </a:p>
        </p:txBody>
      </p:sp>
      <p:sp>
        <p:nvSpPr>
          <p:cNvPr id="399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D44653B-6EB1-441E-B8DF-752F48889ABB}" type="slidenum">
              <a:rPr lang="ja-JP" altLang="en-US" smtClean="0"/>
              <a:pPr/>
              <a:t>9</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37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92D050"/>
              </a:buClr>
              <a:buSzPct val="85000"/>
              <a:buFont typeface="ＭＳ Ｐゴシック" panose="020B0600070205080204" pitchFamily="50" charset="-128"/>
              <a:buChar char="●"/>
              <a:defRPr sz="3200"/>
            </a:lvl1pPr>
            <a:lvl2pPr marL="742950" indent="-382588">
              <a:buClr>
                <a:srgbClr val="92D050"/>
              </a:buClr>
              <a:buFont typeface="Wingdings" panose="05000000000000000000" pitchFamily="2" charset="2"/>
              <a:buChar char="ü"/>
              <a:defRPr sz="3000"/>
            </a:lvl2pPr>
            <a:lvl3pPr marL="1073150" indent="-268288">
              <a:buClr>
                <a:srgbClr val="92D050"/>
              </a:buClr>
              <a:buFont typeface="Arial" panose="020B0604020202020204" pitchFamily="34" charset="0"/>
              <a:buChar char="•"/>
              <a:defRPr sz="3000"/>
            </a:lvl3pPr>
            <a:lvl4pPr marL="1527175" indent="-268288">
              <a:buClr>
                <a:srgbClr val="92D050"/>
              </a:buClr>
              <a:buFont typeface="Arial" panose="020B0604020202020204" pitchFamily="34" charset="0"/>
              <a:buChar char="•"/>
              <a:defRPr sz="3000"/>
            </a:lvl4pPr>
            <a:lvl5pPr marL="1971675" indent="-268288">
              <a:buClr>
                <a:srgbClr val="92D05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252913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42707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466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4236093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05250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53086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87038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281204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69314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77422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654171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461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048395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92224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1556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66581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45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3571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62787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484546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08810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CE033C4D-F23F-4F2C-B498-96E63499EB94}" type="datetime1">
              <a:rPr lang="ja-JP" altLang="en-US"/>
              <a:pPr>
                <a:defRPr/>
              </a:pPr>
              <a:t>2024/4/10</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15288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42150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645575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69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796803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76962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55497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69465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893957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3058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88034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CD809232-6E94-436B-9A14-3694FCE47ADE}" type="datetime1">
              <a:rPr lang="ja-JP" altLang="en-US"/>
              <a:pPr>
                <a:defRPr/>
              </a:pPr>
              <a:t>2024/4/10</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fld id="{E04E4E07-3AD7-4E2E-8C86-80CDAE67517E}" type="slidenum">
              <a:rPr lang="ja-JP" altLang="en-US"/>
              <a:pPr>
                <a:defRPr/>
              </a:pPr>
              <a:t>‹#›</a:t>
            </a:fld>
            <a:endParaRPr lang="ja-JP" altLang="en-US"/>
          </a:p>
        </p:txBody>
      </p:sp>
    </p:spTree>
    <p:extLst>
      <p:ext uri="{BB962C8B-B14F-4D97-AF65-F5344CB8AC3E}">
        <p14:creationId xmlns:p14="http://schemas.microsoft.com/office/powerpoint/2010/main" val="81201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34953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25443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707115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069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455483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744645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00889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36492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59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86350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0" y="0"/>
            <a:ext cx="0" cy="0"/>
          </a:xfrm>
        </p:spPr>
        <p:txBody>
          <a:bodyPr/>
          <a:lstStyle>
            <a:lvl1pPr>
              <a:defRPr/>
            </a:lvl1pPr>
          </a:lstStyle>
          <a:p>
            <a:pPr>
              <a:defRPr/>
            </a:pPr>
            <a:fld id="{6971828F-EDCA-469E-ACAF-9027FA8E91ED}" type="datetime1">
              <a:rPr lang="ja-JP" altLang="en-US"/>
              <a:pPr>
                <a:defRPr/>
              </a:pPr>
              <a:t>2024/4/10</a:t>
            </a:fld>
            <a:endParaRPr lang="ja-JP" altLang="en-US"/>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8FDACE94-39DC-4423-9AD6-B1642843DE31}" type="slidenum">
              <a:rPr lang="ja-JP" altLang="en-US"/>
              <a:pPr>
                <a:defRPr/>
              </a:pPr>
              <a:t>‹#›</a:t>
            </a:fld>
            <a:endParaRPr lang="ja-JP" altLang="en-US"/>
          </a:p>
        </p:txBody>
      </p:sp>
    </p:spTree>
    <p:extLst>
      <p:ext uri="{BB962C8B-B14F-4D97-AF65-F5344CB8AC3E}">
        <p14:creationId xmlns:p14="http://schemas.microsoft.com/office/powerpoint/2010/main" val="2012354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299002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71286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4016731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74964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41014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599716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799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5993832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207121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75793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748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29853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256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88255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404102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536539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5853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686FAD08-5539-4101-9BAA-391DD53D8BA6}"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897" r:id="rId1"/>
    <p:sldLayoutId id="2147506898" r:id="rId2"/>
    <p:sldLayoutId id="2147506956" r:id="rId3"/>
    <p:sldLayoutId id="2147506957" r:id="rId4"/>
    <p:sldLayoutId id="2147506958"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6943" r:id="rId1"/>
    <p:sldLayoutId id="2147506944" r:id="rId2"/>
    <p:sldLayoutId id="2147506945" r:id="rId3"/>
    <p:sldLayoutId id="2147506946" r:id="rId4"/>
    <p:sldLayoutId id="2147506947" r:id="rId5"/>
    <p:sldLayoutId id="2147506948" r:id="rId6"/>
    <p:sldLayoutId id="2147506949" r:id="rId7"/>
    <p:sldLayoutId id="2147506950" r:id="rId8"/>
    <p:sldLayoutId id="2147506951" r:id="rId9"/>
    <p:sldLayoutId id="2147506952" r:id="rId10"/>
    <p:sldLayoutId id="2147506953"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8526A006-12A3-4B98-8A44-E08D4E0FF0D8}" type="slidenum">
              <a:rPr lang="ja-JP" altLang="en-US" sz="1400" b="1" smtClean="0">
                <a:solidFill>
                  <a:srgbClr val="FFFFFF"/>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rgbClr val="FFFFFF"/>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954" r:id="rId1"/>
    <p:sldLayoutId id="2147506955"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52"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B0534948-B3E3-4349-8F5A-8F1C30C07B6A}"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899" r:id="rId1"/>
    <p:sldLayoutId id="2147506900" r:id="rId2"/>
    <p:sldLayoutId id="2147506901"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076"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E06E2A20-251B-45FC-886C-D8FFE1BDF3D9}"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902" r:id="rId1"/>
    <p:sldLayoutId id="2147506903" r:id="rId2"/>
    <p:sldLayoutId id="2147506904"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4100"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2D2E2731-2EC0-462D-8ECB-4B92BFA492A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905" r:id="rId1"/>
    <p:sldLayoutId id="2147506906"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タイトル 1"/>
          <p:cNvSpPr txBox="1">
            <a:spLocks/>
          </p:cNvSpPr>
          <p:nvPr userDrawn="1"/>
        </p:nvSpPr>
        <p:spPr>
          <a:xfrm>
            <a:off x="0" y="0"/>
            <a:ext cx="9144000" cy="549275"/>
          </a:xfrm>
          <a:prstGeom prst="rect">
            <a:avLst/>
          </a:prstGeom>
          <a:solidFill>
            <a:schemeClr val="tx2">
              <a:lumMod val="75000"/>
            </a:schemeClr>
          </a:solidFill>
          <a:ln>
            <a:solidFill>
              <a:schemeClr val="tx2">
                <a:lumMod val="75000"/>
              </a:schemeClr>
            </a:solidFill>
          </a:ln>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24" name="テキスト ボックス 8"/>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C2DE98F8-D6B8-44B2-991F-D8DC1D477DE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907" r:id="rId1"/>
    <p:sldLayoutId id="2147506908" r:id="rId2"/>
    <p:sldLayoutId id="2147506909" r:id="rId3"/>
    <p:sldLayoutId id="2147506910" r:id="rId4"/>
    <p:sldLayoutId id="2147506911" r:id="rId5"/>
    <p:sldLayoutId id="2147506912" r:id="rId6"/>
    <p:sldLayoutId id="2147506913" r:id="rId7"/>
    <p:sldLayoutId id="2147506914" r:id="rId8"/>
    <p:sldLayoutId id="2147506915" r:id="rId9"/>
    <p:sldLayoutId id="2147506916" r:id="rId10"/>
    <p:sldLayoutId id="214750691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6918"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14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6919" r:id="rId1"/>
    <p:sldLayoutId id="2147506920" r:id="rId2"/>
    <p:sldLayoutId id="2147506921" r:id="rId3"/>
    <p:sldLayoutId id="2147506922" r:id="rId4"/>
    <p:sldLayoutId id="2147506923" r:id="rId5"/>
    <p:sldLayoutId id="2147506924" r:id="rId6"/>
    <p:sldLayoutId id="2147506925" r:id="rId7"/>
    <p:sldLayoutId id="2147506926" r:id="rId8"/>
    <p:sldLayoutId id="2147506927" r:id="rId9"/>
    <p:sldLayoutId id="2147506928" r:id="rId10"/>
    <p:sldLayoutId id="214750692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1"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6930" r:id="rId1"/>
    <p:sldLayoutId id="2147506931" r:id="rId2"/>
    <p:sldLayoutId id="2147506932" r:id="rId3"/>
    <p:sldLayoutId id="2147506933" r:id="rId4"/>
    <p:sldLayoutId id="2147506934" r:id="rId5"/>
    <p:sldLayoutId id="2147506935" r:id="rId6"/>
    <p:sldLayoutId id="2147506936" r:id="rId7"/>
    <p:sldLayoutId id="2147506937" r:id="rId8"/>
    <p:sldLayoutId id="2147506938" r:id="rId9"/>
    <p:sldLayoutId id="2147506939" r:id="rId10"/>
    <p:sldLayoutId id="214750694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defPPr>
              <a:defRPr lang="ja-JP"/>
            </a:defPPr>
            <a:lvl1pPr marL="0" algn="ctr" defTabSz="914400" rtl="0" eaLnBrk="1" latinLnBrk="0" hangingPunct="1">
              <a:defRPr kumimoji="1" sz="2800" kern="1200">
                <a:solidFill>
                  <a:srgbClr val="FFFF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endParaRPr lang="ja-JP" altLang="en-US" sz="1400" b="1" dirty="0">
              <a:solidFill>
                <a:prstClr val="white"/>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6941" r:id="rId1"/>
    <p:sldLayoutId id="2147506942"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3p7xwJq429w"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hyperlink" Target="https://www.gov-online.go.jp/prg/prg14286.html?t=132&amp;a=1"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1"/>
          <p:cNvSpPr txBox="1">
            <a:spLocks/>
          </p:cNvSpPr>
          <p:nvPr/>
        </p:nvSpPr>
        <p:spPr>
          <a:xfrm>
            <a:off x="309563" y="5589588"/>
            <a:ext cx="8478837" cy="1385887"/>
          </a:xfrm>
          <a:prstGeom prst="rect">
            <a:avLst/>
          </a:prstGeom>
        </p:spPr>
        <p:txBody>
          <a:bodyPr anchor="b">
            <a:normAutofit fontScale="85000" lnSpcReduction="2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defRPr/>
            </a:pPr>
            <a:r>
              <a:rPr lang="en-US" altLang="ja-JP" sz="3100" dirty="0" smtClean="0"/>
              <a:t/>
            </a:r>
            <a:br>
              <a:rPr lang="en-US" altLang="ja-JP" sz="3100" dirty="0" smtClean="0"/>
            </a:br>
            <a:r>
              <a:rPr lang="ja-JP" altLang="en-US" sz="3100" b="1" dirty="0" smtClean="0">
                <a:solidFill>
                  <a:schemeClr val="tx1"/>
                </a:solidFill>
                <a:latin typeface="Meiryo UI" panose="020B0604030504040204" pitchFamily="50" charset="-128"/>
                <a:ea typeface="Meiryo UI" panose="020B0604030504040204" pitchFamily="50" charset="-128"/>
              </a:rPr>
              <a:t>令和５年度</a:t>
            </a:r>
            <a:r>
              <a:rPr lang="en-US" altLang="ja-JP" sz="3100" b="1" dirty="0" smtClean="0">
                <a:solidFill>
                  <a:schemeClr val="tx1"/>
                </a:solidFill>
                <a:latin typeface="Meiryo UI" panose="020B0604030504040204" pitchFamily="50" charset="-128"/>
                <a:ea typeface="Meiryo UI" panose="020B0604030504040204" pitchFamily="50" charset="-128"/>
              </a:rPr>
              <a:t>(2023</a:t>
            </a:r>
            <a:r>
              <a:rPr lang="ja-JP" altLang="en-US" sz="3100" b="1" dirty="0" smtClean="0">
                <a:solidFill>
                  <a:schemeClr val="tx1"/>
                </a:solidFill>
                <a:latin typeface="Meiryo UI" panose="020B0604030504040204" pitchFamily="50" charset="-128"/>
                <a:ea typeface="Meiryo UI" panose="020B0604030504040204" pitchFamily="50" charset="-128"/>
              </a:rPr>
              <a:t>年度</a:t>
            </a:r>
            <a:r>
              <a:rPr lang="en-US" altLang="ja-JP" sz="3100" b="1" dirty="0" smtClean="0">
                <a:solidFill>
                  <a:schemeClr val="tx1"/>
                </a:solidFill>
                <a:latin typeface="Meiryo UI" panose="020B0604030504040204" pitchFamily="50" charset="-128"/>
                <a:ea typeface="Meiryo UI" panose="020B0604030504040204" pitchFamily="50" charset="-128"/>
              </a:rPr>
              <a:t>)</a:t>
            </a:r>
            <a:endParaRPr lang="en-US" altLang="ja-JP" sz="1700" b="1" dirty="0" smtClean="0">
              <a:solidFill>
                <a:schemeClr val="tx1"/>
              </a:solidFill>
              <a:latin typeface="Meiryo UI" panose="020B0604030504040204" pitchFamily="50" charset="-128"/>
              <a:ea typeface="Meiryo UI" panose="020B0604030504040204" pitchFamily="50" charset="-128"/>
            </a:endParaRPr>
          </a:p>
          <a:p>
            <a:pPr fontAlgn="auto">
              <a:spcAft>
                <a:spcPts val="0"/>
              </a:spcAft>
              <a:defRPr/>
            </a:pPr>
            <a:endParaRPr lang="en-US" altLang="ja-JP" sz="1700" b="1" dirty="0" smtClean="0">
              <a:solidFill>
                <a:schemeClr val="tx1"/>
              </a:solidFill>
              <a:latin typeface="Meiryo UI" panose="020B0604030504040204" pitchFamily="50" charset="-128"/>
              <a:ea typeface="Meiryo UI" panose="020B0604030504040204" pitchFamily="50" charset="-128"/>
            </a:endParaRPr>
          </a:p>
          <a:p>
            <a:pPr fontAlgn="auto">
              <a:spcAft>
                <a:spcPts val="0"/>
              </a:spcAft>
              <a:defRPr/>
            </a:pPr>
            <a:r>
              <a:rPr lang="ja-JP" altLang="en-US" sz="2400" b="1" dirty="0" smtClean="0">
                <a:solidFill>
                  <a:schemeClr val="tx1"/>
                </a:solidFill>
                <a:latin typeface="Meiryo UI" panose="020B0604030504040204" pitchFamily="50" charset="-128"/>
                <a:ea typeface="Meiryo UI" panose="020B0604030504040204" pitchFamily="50" charset="-128"/>
              </a:rPr>
              <a:t>北海道総務部危機対策局危機対策課</a:t>
            </a:r>
            <a:r>
              <a:rPr lang="en-US" altLang="ja-JP" sz="2400" b="1" dirty="0" smtClean="0">
                <a:solidFill>
                  <a:schemeClr val="tx1"/>
                </a:solidFill>
                <a:latin typeface="Meiryo UI" panose="020B0604030504040204" pitchFamily="50" charset="-128"/>
                <a:ea typeface="Meiryo UI" panose="020B0604030504040204" pitchFamily="50" charset="-128"/>
              </a:rPr>
              <a:t/>
            </a:r>
            <a:br>
              <a:rPr lang="en-US" altLang="ja-JP" sz="2400" b="1" dirty="0" smtClean="0">
                <a:solidFill>
                  <a:schemeClr val="tx1"/>
                </a:solidFill>
                <a:latin typeface="Meiryo UI" panose="020B0604030504040204" pitchFamily="50" charset="-128"/>
                <a:ea typeface="Meiryo UI" panose="020B0604030504040204" pitchFamily="50" charset="-128"/>
              </a:rPr>
            </a:br>
            <a:endParaRPr lang="ja-JP" altLang="en-US" sz="2400" b="1" dirty="0">
              <a:solidFill>
                <a:schemeClr val="tx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4"/>
          <a:srcRect l="5078" t="18920" r="65335" b="26146"/>
          <a:stretch/>
        </p:blipFill>
        <p:spPr>
          <a:xfrm>
            <a:off x="881063" y="1592263"/>
            <a:ext cx="7334250" cy="406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41009" name="テキスト ボックス 4"/>
          <p:cNvSpPr txBox="1">
            <a:spLocks noChangeArrowheads="1"/>
          </p:cNvSpPr>
          <p:nvPr/>
        </p:nvSpPr>
        <p:spPr bwMode="auto">
          <a:xfrm>
            <a:off x="287338" y="1404938"/>
            <a:ext cx="1809750"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25</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20868656">
            <a:off x="3289300" y="2722563"/>
            <a:ext cx="673100" cy="660400"/>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20666573">
            <a:off x="3289300" y="3808413"/>
            <a:ext cx="673100" cy="661987"/>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20817820">
            <a:off x="3289300" y="4832350"/>
            <a:ext cx="673100" cy="661988"/>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41015" name="テキスト ボックス 16"/>
          <p:cNvSpPr txBox="1">
            <a:spLocks noChangeArrowheads="1"/>
          </p:cNvSpPr>
          <p:nvPr/>
        </p:nvSpPr>
        <p:spPr bwMode="auto">
          <a:xfrm>
            <a:off x="892175" y="292893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直ちに避難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5</a:t>
            </a:r>
            <a:r>
              <a:rPr lang="ja-JP" altLang="en-US" sz="1200" b="1">
                <a:solidFill>
                  <a:srgbClr val="FFFFFF"/>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41020" name="テキスト ボックス 24"/>
          <p:cNvSpPr txBox="1">
            <a:spLocks noChangeArrowheads="1"/>
          </p:cNvSpPr>
          <p:nvPr/>
        </p:nvSpPr>
        <p:spPr bwMode="auto">
          <a:xfrm>
            <a:off x="836613" y="3917950"/>
            <a:ext cx="1662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用事後避難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15</a:t>
            </a:r>
            <a:r>
              <a:rPr lang="ja-JP" altLang="en-US" sz="1200" b="1">
                <a:solidFill>
                  <a:srgbClr val="FFFFFF"/>
                </a:solidFill>
                <a:latin typeface="メイリオ" panose="020B0604030504040204" pitchFamily="50" charset="-128"/>
                <a:ea typeface="メイリオ" panose="020B0604030504040204" pitchFamily="50" charset="-128"/>
              </a:rPr>
              <a:t>分後避難開始）</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41021" name="テキスト ボックス 25"/>
          <p:cNvSpPr txBox="1">
            <a:spLocks noChangeArrowheads="1"/>
          </p:cNvSpPr>
          <p:nvPr/>
        </p:nvSpPr>
        <p:spPr bwMode="auto">
          <a:xfrm>
            <a:off x="927100" y="48879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切迫避難・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避難しない</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4594225"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41023"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2743200"/>
            <a:ext cx="9763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右矢印 29"/>
          <p:cNvSpPr/>
          <p:nvPr/>
        </p:nvSpPr>
        <p:spPr>
          <a:xfrm>
            <a:off x="3606800" y="4181475"/>
            <a:ext cx="2054225" cy="2079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41025" name="テキスト ボックス 26"/>
          <p:cNvSpPr txBox="1">
            <a:spLocks noChangeArrowheads="1"/>
          </p:cNvSpPr>
          <p:nvPr/>
        </p:nvSpPr>
        <p:spPr bwMode="auto">
          <a:xfrm>
            <a:off x="4284663" y="3670300"/>
            <a:ext cx="904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津波が</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浸水市街地を飲み込む！</a:t>
            </a:r>
          </a:p>
        </p:txBody>
      </p:sp>
      <p:sp>
        <p:nvSpPr>
          <p:cNvPr id="32" name="乗算 31"/>
          <p:cNvSpPr/>
          <p:nvPr/>
        </p:nvSpPr>
        <p:spPr>
          <a:xfrm>
            <a:off x="3182938" y="4624388"/>
            <a:ext cx="531812" cy="576262"/>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3" name="乗算 32"/>
          <p:cNvSpPr/>
          <p:nvPr/>
        </p:nvSpPr>
        <p:spPr>
          <a:xfrm>
            <a:off x="5430838" y="3670300"/>
            <a:ext cx="531812" cy="576263"/>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 name="ドーナツ 2"/>
          <p:cNvSpPr/>
          <p:nvPr/>
        </p:nvSpPr>
        <p:spPr>
          <a:xfrm>
            <a:off x="8058150" y="2352675"/>
            <a:ext cx="450850" cy="484188"/>
          </a:xfrm>
          <a:prstGeom prst="donut">
            <a:avLst>
              <a:gd name="adj" fmla="val 1987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black"/>
              </a:solidFill>
              <a:latin typeface="游ゴシック" panose="020F0502020204030204"/>
              <a:ea typeface="游ゴシック" panose="020B0400000000000000" pitchFamily="50" charset="-128"/>
            </a:endParaRPr>
          </a:p>
        </p:txBody>
      </p:sp>
      <p:sp>
        <p:nvSpPr>
          <p:cNvPr id="41029" name="テキスト ボックス 33"/>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41030" name="オーディオ 5">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1" name="図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5111750"/>
            <a:ext cx="377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2" name="図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0075" y="4159250"/>
            <a:ext cx="406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3" name="図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0088" y="2874963"/>
            <a:ext cx="3413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197"/>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43057" name="テキスト ボックス 4"/>
          <p:cNvSpPr txBox="1">
            <a:spLocks noChangeArrowheads="1"/>
          </p:cNvSpPr>
          <p:nvPr/>
        </p:nvSpPr>
        <p:spPr bwMode="auto">
          <a:xfrm>
            <a:off x="287338" y="1404938"/>
            <a:ext cx="1671637"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25</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20868656">
            <a:off x="3289300" y="2722563"/>
            <a:ext cx="673100" cy="660400"/>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20666573">
            <a:off x="3289300" y="3808413"/>
            <a:ext cx="673100" cy="661987"/>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20817820">
            <a:off x="3289300" y="4832350"/>
            <a:ext cx="673100" cy="661988"/>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43063" name="テキスト ボックス 16"/>
          <p:cNvSpPr txBox="1">
            <a:spLocks noChangeArrowheads="1"/>
          </p:cNvSpPr>
          <p:nvPr/>
        </p:nvSpPr>
        <p:spPr bwMode="auto">
          <a:xfrm>
            <a:off x="892175" y="292893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直ちに避難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5</a:t>
            </a:r>
            <a:r>
              <a:rPr lang="ja-JP" altLang="en-US" sz="1200" b="1">
                <a:solidFill>
                  <a:srgbClr val="FFFFFF"/>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43068" name="テキスト ボックス 24"/>
          <p:cNvSpPr txBox="1">
            <a:spLocks noChangeArrowheads="1"/>
          </p:cNvSpPr>
          <p:nvPr/>
        </p:nvSpPr>
        <p:spPr bwMode="auto">
          <a:xfrm>
            <a:off x="792163" y="3917950"/>
            <a:ext cx="1706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用事後避難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15</a:t>
            </a:r>
            <a:r>
              <a:rPr lang="ja-JP" altLang="en-US" sz="1200" b="1">
                <a:solidFill>
                  <a:srgbClr val="FFFFFF"/>
                </a:solidFill>
                <a:latin typeface="メイリオ" panose="020B0604030504040204" pitchFamily="50" charset="-128"/>
                <a:ea typeface="メイリオ" panose="020B0604030504040204" pitchFamily="50" charset="-128"/>
              </a:rPr>
              <a:t>分後避難開始）</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43069" name="テキスト ボックス 25"/>
          <p:cNvSpPr txBox="1">
            <a:spLocks noChangeArrowheads="1"/>
          </p:cNvSpPr>
          <p:nvPr/>
        </p:nvSpPr>
        <p:spPr bwMode="auto">
          <a:xfrm>
            <a:off x="927100" y="48879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切迫避難・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避難しない</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4594225"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43071"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2743200"/>
            <a:ext cx="9763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右矢印 29"/>
          <p:cNvSpPr/>
          <p:nvPr/>
        </p:nvSpPr>
        <p:spPr>
          <a:xfrm>
            <a:off x="3606800" y="4181475"/>
            <a:ext cx="2054225" cy="2079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43073" name="テキスト ボックス 26"/>
          <p:cNvSpPr txBox="1">
            <a:spLocks noChangeArrowheads="1"/>
          </p:cNvSpPr>
          <p:nvPr/>
        </p:nvSpPr>
        <p:spPr bwMode="auto">
          <a:xfrm>
            <a:off x="4402138" y="3746500"/>
            <a:ext cx="866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津波が</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浸水市街地を飲み込む！</a:t>
            </a:r>
          </a:p>
        </p:txBody>
      </p:sp>
      <p:sp>
        <p:nvSpPr>
          <p:cNvPr id="32" name="乗算 31"/>
          <p:cNvSpPr/>
          <p:nvPr/>
        </p:nvSpPr>
        <p:spPr>
          <a:xfrm>
            <a:off x="3182938" y="4624388"/>
            <a:ext cx="531812" cy="576262"/>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3" name="乗算 32"/>
          <p:cNvSpPr/>
          <p:nvPr/>
        </p:nvSpPr>
        <p:spPr>
          <a:xfrm>
            <a:off x="5430838" y="3670300"/>
            <a:ext cx="531812" cy="576263"/>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 name="ドーナツ 2"/>
          <p:cNvSpPr/>
          <p:nvPr/>
        </p:nvSpPr>
        <p:spPr>
          <a:xfrm>
            <a:off x="8058150" y="2352675"/>
            <a:ext cx="450850" cy="484188"/>
          </a:xfrm>
          <a:prstGeom prst="donut">
            <a:avLst>
              <a:gd name="adj" fmla="val 1987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black"/>
              </a:solidFill>
              <a:latin typeface="游ゴシック" panose="020F0502020204030204"/>
              <a:ea typeface="游ゴシック" panose="020B0400000000000000" pitchFamily="50" charset="-128"/>
            </a:endParaRPr>
          </a:p>
        </p:txBody>
      </p:sp>
      <p:sp>
        <p:nvSpPr>
          <p:cNvPr id="43077" name="テキスト ボックス 33"/>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43078" name="オーディオ 5">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9" name="図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5111750"/>
            <a:ext cx="377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0" name="図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0075" y="4159250"/>
            <a:ext cx="406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1" name="図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0088" y="2874963"/>
            <a:ext cx="3413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左右矢印 30"/>
          <p:cNvSpPr/>
          <p:nvPr/>
        </p:nvSpPr>
        <p:spPr>
          <a:xfrm>
            <a:off x="5800725" y="3486150"/>
            <a:ext cx="2547938" cy="538163"/>
          </a:xfrm>
          <a:prstGeom prst="leftRightArrow">
            <a:avLst>
              <a:gd name="adj1" fmla="val 65460"/>
              <a:gd name="adj2" fmla="val 50000"/>
            </a:avLst>
          </a:prstGeom>
          <a:solidFill>
            <a:schemeClr val="accent4">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083" name="テキスト ボックス 38"/>
          <p:cNvSpPr txBox="1">
            <a:spLocks noChangeArrowheads="1"/>
          </p:cNvSpPr>
          <p:nvPr/>
        </p:nvSpPr>
        <p:spPr bwMode="auto">
          <a:xfrm>
            <a:off x="6029325" y="3563938"/>
            <a:ext cx="2090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FF0000"/>
                </a:solidFill>
                <a:latin typeface="メイリオ" panose="020B0604030504040204" pitchFamily="50" charset="-128"/>
                <a:ea typeface="メイリオ" panose="020B0604030504040204" pitchFamily="50" charset="-128"/>
              </a:rPr>
              <a:t>400m</a:t>
            </a:r>
            <a:r>
              <a:rPr lang="ja-JP" altLang="en-US" sz="2400" b="1">
                <a:solidFill>
                  <a:srgbClr val="FF0000"/>
                </a:solidFill>
                <a:latin typeface="メイリオ" panose="020B0604030504040204" pitchFamily="50" charset="-128"/>
                <a:ea typeface="メイリオ" panose="020B0604030504040204" pitchFamily="50" charset="-128"/>
              </a:rPr>
              <a:t>の差</a:t>
            </a:r>
          </a:p>
        </p:txBody>
      </p:sp>
    </p:spTree>
  </p:cSld>
  <p:clrMapOvr>
    <a:masterClrMapping/>
  </p:clrMapOvr>
  <p:transition spd="slow" advTm="2197"/>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45105" name="テキスト ボックス 4"/>
          <p:cNvSpPr txBox="1">
            <a:spLocks noChangeArrowheads="1"/>
          </p:cNvSpPr>
          <p:nvPr/>
        </p:nvSpPr>
        <p:spPr bwMode="auto">
          <a:xfrm>
            <a:off x="287338" y="1404938"/>
            <a:ext cx="1797050"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25</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20868656">
            <a:off x="3289300" y="2722563"/>
            <a:ext cx="673100" cy="660400"/>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20666573">
            <a:off x="3289300" y="3808413"/>
            <a:ext cx="673100" cy="661987"/>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20817820">
            <a:off x="3289300" y="4832350"/>
            <a:ext cx="673100" cy="661988"/>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45111" name="テキスト ボックス 16"/>
          <p:cNvSpPr txBox="1">
            <a:spLocks noChangeArrowheads="1"/>
          </p:cNvSpPr>
          <p:nvPr/>
        </p:nvSpPr>
        <p:spPr bwMode="auto">
          <a:xfrm>
            <a:off x="892175" y="292893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直ちに避難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5</a:t>
            </a:r>
            <a:r>
              <a:rPr lang="ja-JP" altLang="en-US" sz="1200" b="1">
                <a:solidFill>
                  <a:srgbClr val="FFFFFF"/>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45116" name="テキスト ボックス 24"/>
          <p:cNvSpPr txBox="1">
            <a:spLocks noChangeArrowheads="1"/>
          </p:cNvSpPr>
          <p:nvPr/>
        </p:nvSpPr>
        <p:spPr bwMode="auto">
          <a:xfrm>
            <a:off x="927100" y="3917950"/>
            <a:ext cx="1571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用事後避難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15</a:t>
            </a:r>
            <a:r>
              <a:rPr lang="ja-JP" altLang="en-US" sz="1200" b="1">
                <a:solidFill>
                  <a:srgbClr val="FFFFFF"/>
                </a:solidFill>
                <a:latin typeface="メイリオ" panose="020B0604030504040204" pitchFamily="50" charset="-128"/>
                <a:ea typeface="メイリオ" panose="020B0604030504040204" pitchFamily="50" charset="-128"/>
              </a:rPr>
              <a:t>分後避難開始）</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45117" name="テキスト ボックス 25"/>
          <p:cNvSpPr txBox="1">
            <a:spLocks noChangeArrowheads="1"/>
          </p:cNvSpPr>
          <p:nvPr/>
        </p:nvSpPr>
        <p:spPr bwMode="auto">
          <a:xfrm>
            <a:off x="927100" y="48879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切迫避難・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避難しない</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4594225"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45119"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2743200"/>
            <a:ext cx="9763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右矢印 29"/>
          <p:cNvSpPr/>
          <p:nvPr/>
        </p:nvSpPr>
        <p:spPr>
          <a:xfrm>
            <a:off x="3606800" y="4181475"/>
            <a:ext cx="2054225" cy="2079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45121" name="テキスト ボックス 26"/>
          <p:cNvSpPr txBox="1">
            <a:spLocks noChangeArrowheads="1"/>
          </p:cNvSpPr>
          <p:nvPr/>
        </p:nvSpPr>
        <p:spPr bwMode="auto">
          <a:xfrm>
            <a:off x="4402138" y="3746500"/>
            <a:ext cx="866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津波が</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浸水市街地を飲み込む！</a:t>
            </a:r>
          </a:p>
        </p:txBody>
      </p:sp>
      <p:sp>
        <p:nvSpPr>
          <p:cNvPr id="32" name="乗算 31"/>
          <p:cNvSpPr/>
          <p:nvPr/>
        </p:nvSpPr>
        <p:spPr>
          <a:xfrm>
            <a:off x="3182938" y="4624388"/>
            <a:ext cx="531812" cy="576262"/>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3" name="乗算 32"/>
          <p:cNvSpPr/>
          <p:nvPr/>
        </p:nvSpPr>
        <p:spPr>
          <a:xfrm>
            <a:off x="5430838" y="3670300"/>
            <a:ext cx="531812" cy="576263"/>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 name="ドーナツ 2"/>
          <p:cNvSpPr/>
          <p:nvPr/>
        </p:nvSpPr>
        <p:spPr>
          <a:xfrm>
            <a:off x="8058150" y="2352675"/>
            <a:ext cx="450850" cy="484188"/>
          </a:xfrm>
          <a:prstGeom prst="donut">
            <a:avLst>
              <a:gd name="adj" fmla="val 1987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black"/>
              </a:solidFill>
              <a:latin typeface="游ゴシック" panose="020F0502020204030204"/>
              <a:ea typeface="游ゴシック" panose="020B0400000000000000" pitchFamily="50" charset="-128"/>
            </a:endParaRPr>
          </a:p>
        </p:txBody>
      </p:sp>
      <p:sp>
        <p:nvSpPr>
          <p:cNvPr id="45125" name="テキスト ボックス 33"/>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45126" name="オーディオ 5">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27" name="図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5111750"/>
            <a:ext cx="377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28" name="図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0075" y="4159250"/>
            <a:ext cx="406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29" name="図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0088" y="2874963"/>
            <a:ext cx="3413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左右矢印 30"/>
          <p:cNvSpPr/>
          <p:nvPr/>
        </p:nvSpPr>
        <p:spPr>
          <a:xfrm>
            <a:off x="5800725" y="3486150"/>
            <a:ext cx="2547938" cy="538163"/>
          </a:xfrm>
          <a:prstGeom prst="leftRightArrow">
            <a:avLst>
              <a:gd name="adj1" fmla="val 65460"/>
              <a:gd name="adj2" fmla="val 50000"/>
            </a:avLst>
          </a:prstGeom>
          <a:solidFill>
            <a:schemeClr val="accent4">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131" name="テキスト ボックス 38"/>
          <p:cNvSpPr txBox="1">
            <a:spLocks noChangeArrowheads="1"/>
          </p:cNvSpPr>
          <p:nvPr/>
        </p:nvSpPr>
        <p:spPr bwMode="auto">
          <a:xfrm>
            <a:off x="6029325" y="3563938"/>
            <a:ext cx="2090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FF0000"/>
                </a:solidFill>
                <a:latin typeface="メイリオ" panose="020B0604030504040204" pitchFamily="50" charset="-128"/>
                <a:ea typeface="メイリオ" panose="020B0604030504040204" pitchFamily="50" charset="-128"/>
              </a:rPr>
              <a:t>400m</a:t>
            </a:r>
            <a:r>
              <a:rPr lang="ja-JP" altLang="en-US" sz="2400" b="1">
                <a:solidFill>
                  <a:srgbClr val="FF0000"/>
                </a:solidFill>
                <a:latin typeface="メイリオ" panose="020B0604030504040204" pitchFamily="50" charset="-128"/>
                <a:ea typeface="メイリオ" panose="020B0604030504040204" pitchFamily="50" charset="-128"/>
              </a:rPr>
              <a:t>の差</a:t>
            </a:r>
          </a:p>
        </p:txBody>
      </p:sp>
      <p:sp>
        <p:nvSpPr>
          <p:cNvPr id="35" name="テキスト ボックス 34"/>
          <p:cNvSpPr txBox="1"/>
          <p:nvPr/>
        </p:nvSpPr>
        <p:spPr>
          <a:xfrm>
            <a:off x="2084388" y="3203575"/>
            <a:ext cx="5630862" cy="1339850"/>
          </a:xfrm>
          <a:prstGeom prst="rect">
            <a:avLst/>
          </a:prstGeom>
          <a:solidFill>
            <a:schemeClr val="accent2"/>
          </a:solidFill>
        </p:spPr>
        <p:txBody>
          <a:bodyPr anchor="ctr">
            <a:spAutoFit/>
          </a:bodyPr>
          <a:lstStyle/>
          <a:p>
            <a:pPr algn="ctr" defTabSz="685800" eaLnBrk="1" fontAlgn="auto" hangingPunct="1">
              <a:spcBef>
                <a:spcPts val="0"/>
              </a:spcBef>
              <a:spcAft>
                <a:spcPts val="0"/>
              </a:spcAft>
              <a:defRPr/>
            </a:pPr>
            <a:r>
              <a:rPr lang="ja-JP" altLang="en-US" sz="4050" b="1" dirty="0">
                <a:solidFill>
                  <a:prstClr val="white"/>
                </a:solidFill>
                <a:latin typeface="メイリオ" panose="020B0604030504040204" pitchFamily="50" charset="-128"/>
                <a:ea typeface="メイリオ" panose="020B0604030504040204" pitchFamily="50" charset="-128"/>
              </a:rPr>
              <a:t>すぐに逃げることが</a:t>
            </a:r>
            <a:endParaRPr lang="en-US" altLang="ja-JP" sz="4050" b="1" dirty="0">
              <a:solidFill>
                <a:prstClr val="white"/>
              </a:solidFill>
              <a:latin typeface="メイリオ" panose="020B0604030504040204" pitchFamily="50" charset="-128"/>
              <a:ea typeface="メイリオ" panose="020B0604030504040204" pitchFamily="50" charset="-128"/>
            </a:endParaRPr>
          </a:p>
          <a:p>
            <a:pPr algn="ctr" defTabSz="685800" eaLnBrk="1" fontAlgn="auto" hangingPunct="1">
              <a:spcBef>
                <a:spcPts val="0"/>
              </a:spcBef>
              <a:spcAft>
                <a:spcPts val="0"/>
              </a:spcAft>
              <a:defRPr/>
            </a:pPr>
            <a:r>
              <a:rPr lang="ja-JP" altLang="en-US" sz="4050" b="1" dirty="0">
                <a:solidFill>
                  <a:prstClr val="white"/>
                </a:solidFill>
                <a:latin typeface="メイリオ" panose="020B0604030504040204" pitchFamily="50" charset="-128"/>
                <a:ea typeface="メイリオ" panose="020B0604030504040204" pitchFamily="50" charset="-128"/>
              </a:rPr>
              <a:t>何より重要！</a:t>
            </a:r>
          </a:p>
        </p:txBody>
      </p:sp>
    </p:spTree>
  </p:cSld>
  <p:clrMapOvr>
    <a:masterClrMapping/>
  </p:clrMapOvr>
  <p:transition spd="slow" advTm="2197"/>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88963"/>
            <a:ext cx="9432925"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034699"/>
      </p:ext>
    </p:extLst>
  </p:cSld>
  <p:clrMapOvr>
    <a:masterClrMapping/>
  </p:clrMapOvr>
  <p:transition spd="slow" advTm="164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rotWithShape="1">
          <a:blip r:embed="rId4"/>
          <a:srcRect t="5923" r="50123"/>
          <a:stretch/>
        </p:blipFill>
        <p:spPr>
          <a:xfrm>
            <a:off x="0" y="1179513"/>
            <a:ext cx="9142413" cy="5149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ctrTitle"/>
          </p:nvPr>
        </p:nvSpPr>
        <p:spPr bwMode="auto">
          <a:xfrm>
            <a:off x="914400" y="1962150"/>
            <a:ext cx="7583488" cy="1638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700" b="1" smtClean="0">
                <a:latin typeface="メイリオ" panose="020B0604030504040204" pitchFamily="50" charset="-128"/>
                <a:ea typeface="メイリオ" panose="020B0604030504040204" pitchFamily="50" charset="-128"/>
              </a:rPr>
              <a:t>動画視聴</a:t>
            </a:r>
            <a:r>
              <a:rPr lang="en-US" altLang="ja-JP" sz="2700" b="1" smtClean="0">
                <a:latin typeface="メイリオ" panose="020B0604030504040204" pitchFamily="50" charset="-128"/>
                <a:ea typeface="メイリオ" panose="020B0604030504040204" pitchFamily="50" charset="-128"/>
              </a:rPr>
              <a:t/>
            </a:r>
            <a:br>
              <a:rPr lang="en-US" altLang="ja-JP" sz="2700" b="1" smtClean="0">
                <a:latin typeface="メイリオ" panose="020B0604030504040204" pitchFamily="50" charset="-128"/>
                <a:ea typeface="メイリオ" panose="020B0604030504040204" pitchFamily="50" charset="-128"/>
              </a:rPr>
            </a:br>
            <a:r>
              <a:rPr lang="en-US" altLang="ja-JP" sz="2000" b="1" smtClean="0">
                <a:latin typeface="メイリオ" panose="020B0604030504040204" pitchFamily="50" charset="-128"/>
                <a:ea typeface="メイリオ" panose="020B0604030504040204" pitchFamily="50" charset="-128"/>
                <a:hlinkClick r:id="rId3"/>
              </a:rPr>
              <a:t>https://www.youtube.com/watch?v=3p7xwJq429w</a:t>
            </a:r>
            <a:endParaRPr lang="ja-JP" altLang="en-US" sz="2000" b="1" smtClean="0">
              <a:latin typeface="メイリオ" panose="020B0604030504040204" pitchFamily="50" charset="-128"/>
              <a:ea typeface="メイリオ" panose="020B0604030504040204" pitchFamily="50" charset="-128"/>
            </a:endParaRPr>
          </a:p>
        </p:txBody>
      </p:sp>
      <p:pic>
        <p:nvPicPr>
          <p:cNvPr id="67587"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758950"/>
            <a:ext cx="4318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840288" y="1558925"/>
            <a:ext cx="3881437" cy="400050"/>
          </a:xfrm>
          <a:prstGeom prst="rect">
            <a:avLst/>
          </a:prstGeom>
          <a:solidFill>
            <a:schemeClr val="accent1">
              <a:lumMod val="20000"/>
              <a:lumOff val="80000"/>
            </a:schemeClr>
          </a:solidFill>
        </p:spPr>
        <p:txBody>
          <a:bodyPr>
            <a:spAutoFit/>
          </a:bodyPr>
          <a:lstStyle/>
          <a:p>
            <a:pPr algn="ctr">
              <a:defRPr/>
            </a:pPr>
            <a:r>
              <a:rPr lang="ja-JP" altLang="en-US" sz="2000" dirty="0">
                <a:solidFill>
                  <a:srgbClr val="0070C0"/>
                </a:solidFill>
                <a:latin typeface="メイリオ" panose="020B0604030504040204" pitchFamily="50" charset="-128"/>
                <a:ea typeface="メイリオ" panose="020B0604030504040204" pitchFamily="50" charset="-128"/>
              </a:rPr>
              <a:t>津波てんで</a:t>
            </a:r>
            <a:r>
              <a:rPr lang="ja-JP" altLang="en-US" sz="2000" dirty="0" err="1">
                <a:solidFill>
                  <a:srgbClr val="0070C0"/>
                </a:solidFill>
                <a:latin typeface="メイリオ" panose="020B0604030504040204" pitchFamily="50" charset="-128"/>
                <a:ea typeface="メイリオ" panose="020B0604030504040204" pitchFamily="50" charset="-128"/>
              </a:rPr>
              <a:t>んこ</a:t>
            </a:r>
            <a:endParaRPr lang="ja-JP" altLang="en-US" sz="2000" dirty="0">
              <a:solidFill>
                <a:srgbClr val="0070C0"/>
              </a:solidFill>
              <a:latin typeface="メイリオ" panose="020B0604030504040204" pitchFamily="50" charset="-128"/>
              <a:ea typeface="メイリオ" panose="020B0604030504040204" pitchFamily="50" charset="-128"/>
            </a:endParaRPr>
          </a:p>
        </p:txBody>
      </p:sp>
      <p:sp>
        <p:nvSpPr>
          <p:cNvPr id="69636" name="テキスト ボックス 5"/>
          <p:cNvSpPr txBox="1">
            <a:spLocks noChangeArrowheads="1"/>
          </p:cNvSpPr>
          <p:nvPr/>
        </p:nvSpPr>
        <p:spPr bwMode="auto">
          <a:xfrm>
            <a:off x="4787900" y="2216150"/>
            <a:ext cx="39862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a:latin typeface="メイリオ" panose="020B0604030504040204" pitchFamily="50" charset="-128"/>
                <a:ea typeface="メイリオ" panose="020B0604030504040204" pitchFamily="50" charset="-128"/>
              </a:rPr>
              <a:t>　大きな地震があった時は津波が来る。津波が来たら自分の「いのち」は自分で守る。</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家族のことさえ気にせず（家族も逃げていると考え）、</a:t>
            </a:r>
            <a:r>
              <a:rPr lang="ja-JP" altLang="en-US">
                <a:solidFill>
                  <a:srgbClr val="FF0000"/>
                </a:solidFill>
                <a:latin typeface="メイリオ" panose="020B0604030504040204" pitchFamily="50" charset="-128"/>
                <a:ea typeface="メイリオ" panose="020B0604030504040204" pitchFamily="50" charset="-128"/>
              </a:rPr>
              <a:t>自分の命を守るために「てんでんばらばら」になって逃げろ！</a:t>
            </a:r>
            <a:r>
              <a:rPr lang="ja-JP" altLang="en-US">
                <a:latin typeface="メイリオ" panose="020B0604030504040204" pitchFamily="50" charset="-128"/>
                <a:ea typeface="メイリオ" panose="020B0604030504040204" pitchFamily="50" charset="-128"/>
              </a:rPr>
              <a:t>との言い伝え</a:t>
            </a:r>
          </a:p>
        </p:txBody>
      </p:sp>
      <p:sp>
        <p:nvSpPr>
          <p:cNvPr id="7" name="下矢印 6"/>
          <p:cNvSpPr/>
          <p:nvPr/>
        </p:nvSpPr>
        <p:spPr>
          <a:xfrm>
            <a:off x="6281738" y="4505325"/>
            <a:ext cx="1104900" cy="484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69638" name="テキスト ボックス 7"/>
          <p:cNvSpPr txBox="1">
            <a:spLocks noChangeArrowheads="1"/>
          </p:cNvSpPr>
          <p:nvPr/>
        </p:nvSpPr>
        <p:spPr bwMode="auto">
          <a:xfrm>
            <a:off x="4840288" y="4989513"/>
            <a:ext cx="3986212"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rPr>
              <a:t>教えの通りに行動したことで</a:t>
            </a:r>
            <a:endParaRPr lang="en-US" altLang="ja-JP" sz="2000">
              <a:latin typeface="メイリオ" panose="020B0604030504040204" pitchFamily="50" charset="-128"/>
              <a:ea typeface="メイリオ" panose="020B0604030504040204" pitchFamily="50" charset="-128"/>
            </a:endParaRPr>
          </a:p>
          <a:p>
            <a:pPr algn="ctr"/>
            <a:r>
              <a:rPr lang="ja-JP" altLang="en-US" sz="2000">
                <a:latin typeface="メイリオ" panose="020B0604030504040204" pitchFamily="50" charset="-128"/>
                <a:ea typeface="メイリオ" panose="020B0604030504040204" pitchFamily="50" charset="-128"/>
              </a:rPr>
              <a:t>釜石市の小・中学生は</a:t>
            </a:r>
            <a:endParaRPr lang="en-US" altLang="ja-JP" sz="2000">
              <a:latin typeface="メイリオ" panose="020B0604030504040204" pitchFamily="50" charset="-128"/>
              <a:ea typeface="メイリオ" panose="020B0604030504040204" pitchFamily="50" charset="-128"/>
            </a:endParaRPr>
          </a:p>
          <a:p>
            <a:pPr algn="ctr"/>
            <a:r>
              <a:rPr lang="en-US" altLang="ja-JP" sz="2000">
                <a:latin typeface="メイリオ" panose="020B0604030504040204" pitchFamily="50" charset="-128"/>
                <a:ea typeface="メイリオ" panose="020B0604030504040204" pitchFamily="50" charset="-128"/>
              </a:rPr>
              <a:t>100</a:t>
            </a:r>
            <a:r>
              <a:rPr lang="ja-JP" altLang="en-US" sz="2000">
                <a:latin typeface="メイリオ" panose="020B0604030504040204" pitchFamily="50" charset="-128"/>
                <a:ea typeface="メイリオ" panose="020B0604030504040204" pitchFamily="50" charset="-128"/>
              </a:rPr>
              <a:t>％近い生存率！</a:t>
            </a:r>
          </a:p>
        </p:txBody>
      </p:sp>
      <p:pic>
        <p:nvPicPr>
          <p:cNvPr id="69639"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t>「津波てんでんこ」による釜石の奇跡</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番号プレースホルダー 3"/>
          <p:cNvSpPr>
            <a:spLocks noGrp="1"/>
          </p:cNvSpPr>
          <p:nvPr>
            <p:ph type="sldNum" sz="quarter" idx="12"/>
          </p:nvPr>
        </p:nvSpPr>
        <p:spPr bwMode="auto">
          <a:xfrm>
            <a:off x="6457950" y="6283325"/>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mtClean="0"/>
              <a:t>25</a:t>
            </a:r>
            <a:endParaRPr lang="ja-JP" altLang="en-US" smtClean="0"/>
          </a:p>
        </p:txBody>
      </p:sp>
      <p:sp>
        <p:nvSpPr>
          <p:cNvPr id="12" name="テキスト ボックス 11"/>
          <p:cNvSpPr txBox="1"/>
          <p:nvPr/>
        </p:nvSpPr>
        <p:spPr>
          <a:xfrm>
            <a:off x="542925" y="1238250"/>
            <a:ext cx="7972425" cy="8318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ja-JP" altLang="en-US" sz="2400" dirty="0">
                <a:latin typeface="メイリオ" panose="020B0604030504040204" pitchFamily="50" charset="-128"/>
                <a:ea typeface="メイリオ" panose="020B0604030504040204" pitchFamily="50" charset="-128"/>
              </a:rPr>
              <a:t>東日本大震災では釜石小学校の全校生徒１８４人全員が生き延びた</a:t>
            </a:r>
          </a:p>
        </p:txBody>
      </p:sp>
      <p:grpSp>
        <p:nvGrpSpPr>
          <p:cNvPr id="71684" name="グループ化 17"/>
          <p:cNvGrpSpPr>
            <a:grpSpLocks/>
          </p:cNvGrpSpPr>
          <p:nvPr/>
        </p:nvGrpSpPr>
        <p:grpSpPr bwMode="auto">
          <a:xfrm>
            <a:off x="576263" y="2201863"/>
            <a:ext cx="7991475" cy="3095625"/>
            <a:chOff x="574471" y="2646956"/>
            <a:chExt cx="7989980" cy="3094595"/>
          </a:xfrm>
        </p:grpSpPr>
        <p:pic>
          <p:nvPicPr>
            <p:cNvPr id="71688" name="Picture 22" descr="pic_watch03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71" y="2646956"/>
              <a:ext cx="1677602" cy="94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23" descr="pic_watch03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71" y="3714212"/>
              <a:ext cx="1677602" cy="94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24" descr="pic_watch03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1" y="4800840"/>
              <a:ext cx="1677602" cy="94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テキスト ボックス 5"/>
            <p:cNvSpPr txBox="1">
              <a:spLocks noChangeArrowheads="1"/>
            </p:cNvSpPr>
            <p:nvPr/>
          </p:nvSpPr>
          <p:spPr bwMode="auto">
            <a:xfrm>
              <a:off x="2432314" y="2706351"/>
              <a:ext cx="60156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a:t>
              </a:r>
              <a:r>
                <a:rPr lang="ja-JP" altLang="en-US" sz="1600">
                  <a:solidFill>
                    <a:srgbClr val="FF0000"/>
                  </a:solidFill>
                  <a:latin typeface="メイリオ" panose="020B0604030504040204" pitchFamily="50" charset="-128"/>
                  <a:ea typeface="メイリオ" panose="020B0604030504040204" pitchFamily="50" charset="-128"/>
                </a:rPr>
                <a:t>自分の身は自分で守るようにずっと言われてきた</a:t>
              </a:r>
              <a:r>
                <a:rPr lang="ja-JP" altLang="en-US" sz="1600">
                  <a:latin typeface="メイリオ" panose="020B0604030504040204" pitchFamily="50" charset="-128"/>
                  <a:ea typeface="メイリオ" panose="020B0604030504040204" pitchFamily="50" charset="-128"/>
                </a:rPr>
                <a:t>ので、お母さんやお父さんのことを考えないで　まず自分一人でも生き延びろって言われてたんで、一人で逃げました」</a:t>
              </a:r>
            </a:p>
          </p:txBody>
        </p:sp>
        <p:sp>
          <p:nvSpPr>
            <p:cNvPr id="71692" name="テキスト ボックス 28"/>
            <p:cNvSpPr txBox="1">
              <a:spLocks noChangeArrowheads="1"/>
            </p:cNvSpPr>
            <p:nvPr/>
          </p:nvSpPr>
          <p:spPr bwMode="auto">
            <a:xfrm>
              <a:off x="2432313" y="3831570"/>
              <a:ext cx="5848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「避難訓練で何回も練習してるから「釜石の奇跡」ではなく、</a:t>
              </a:r>
              <a:r>
                <a:rPr lang="ja-JP" altLang="en-US" sz="1600">
                  <a:solidFill>
                    <a:srgbClr val="FF0000"/>
                  </a:solidFill>
                  <a:latin typeface="メイリオ" panose="020B0604030504040204" pitchFamily="50" charset="-128"/>
                  <a:ea typeface="メイリオ" panose="020B0604030504040204" pitchFamily="50" charset="-128"/>
                </a:rPr>
                <a:t>実力を発揮しただけ</a:t>
              </a:r>
              <a:r>
                <a:rPr lang="ja-JP" altLang="en-US" sz="1600">
                  <a:latin typeface="メイリオ" panose="020B0604030504040204" pitchFamily="50" charset="-128"/>
                  <a:ea typeface="メイリオ" panose="020B0604030504040204" pitchFamily="50" charset="-128"/>
                </a:rPr>
                <a:t>」</a:t>
              </a:r>
            </a:p>
          </p:txBody>
        </p:sp>
        <p:sp>
          <p:nvSpPr>
            <p:cNvPr id="71693" name="テキスト ボックス 29"/>
            <p:cNvSpPr txBox="1">
              <a:spLocks noChangeArrowheads="1"/>
            </p:cNvSpPr>
            <p:nvPr/>
          </p:nvSpPr>
          <p:spPr bwMode="auto">
            <a:xfrm>
              <a:off x="2432313" y="4800840"/>
              <a:ext cx="6132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「津波がギリギリで止まったとかを奇跡っていうけど　今回はちゃんと実力で逃げたのだから「釜石の奇跡」よりは</a:t>
              </a:r>
              <a:r>
                <a:rPr lang="ja-JP" altLang="en-US" sz="1600">
                  <a:solidFill>
                    <a:srgbClr val="FF0000"/>
                  </a:solidFill>
                  <a:latin typeface="メイリオ" panose="020B0604030504040204" pitchFamily="50" charset="-128"/>
                  <a:ea typeface="メイリオ" panose="020B0604030504040204" pitchFamily="50" charset="-128"/>
                </a:rPr>
                <a:t>「釜石の実績」</a:t>
              </a:r>
              <a:r>
                <a:rPr lang="ja-JP" altLang="en-US" sz="1600">
                  <a:latin typeface="メイリオ" panose="020B0604030504040204" pitchFamily="50" charset="-128"/>
                  <a:ea typeface="メイリオ" panose="020B0604030504040204" pitchFamily="50" charset="-128"/>
                </a:rPr>
                <a:t>の方が言葉があってる」</a:t>
              </a:r>
            </a:p>
          </p:txBody>
        </p:sp>
      </p:grpSp>
      <p:sp>
        <p:nvSpPr>
          <p:cNvPr id="71685" name="テキスト ボックス 30"/>
          <p:cNvSpPr txBox="1">
            <a:spLocks noChangeArrowheads="1"/>
          </p:cNvSpPr>
          <p:nvPr/>
        </p:nvSpPr>
        <p:spPr bwMode="auto">
          <a:xfrm>
            <a:off x="696913" y="5527675"/>
            <a:ext cx="7818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rPr>
              <a:t>ＮＨＫそなえる防災「シンサイミライ学校」</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片田敏孝先生の命を守る特別授業</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より</a:t>
            </a:r>
            <a:endParaRPr lang="en-US" altLang="ja-JP" sz="1400">
              <a:latin typeface="メイリオ" panose="020B0604030504040204" pitchFamily="50" charset="-128"/>
              <a:ea typeface="メイリオ" panose="020B0604030504040204" pitchFamily="50" charset="-128"/>
            </a:endParaRPr>
          </a:p>
          <a:p>
            <a:r>
              <a:rPr lang="en-US" altLang="ja-JP" sz="1400">
                <a:latin typeface="メイリオ" panose="020B0604030504040204" pitchFamily="50" charset="-128"/>
                <a:ea typeface="メイリオ" panose="020B0604030504040204" pitchFamily="50" charset="-128"/>
              </a:rPr>
              <a:t>http://www.nhk.or.jp/sonae/mirai/program_sp01/watch03.html</a:t>
            </a:r>
            <a:endParaRPr lang="ja-JP" altLang="en-US" sz="1400">
              <a:latin typeface="メイリオ" panose="020B0604030504040204" pitchFamily="50" charset="-128"/>
              <a:ea typeface="メイリオ" panose="020B0604030504040204" pitchFamily="50" charset="-128"/>
            </a:endParaRPr>
          </a:p>
        </p:txBody>
      </p:sp>
      <p:sp>
        <p:nvSpPr>
          <p:cNvPr id="71686" name="タイトル 1"/>
          <p:cNvSpPr txBox="1">
            <a:spLocks/>
          </p:cNvSpPr>
          <p:nvPr/>
        </p:nvSpPr>
        <p:spPr bwMode="auto">
          <a:xfrm>
            <a:off x="144463" y="12700"/>
            <a:ext cx="8601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a:t>「奇跡」と呼ばれた本人たちは・・・</a:t>
            </a:r>
          </a:p>
        </p:txBody>
      </p:sp>
      <p:pic>
        <p:nvPicPr>
          <p:cNvPr id="71687" name="Picture 4" descr="X:\320_十勝総合振興局\010_総務課\06名刺用素材\05試される大地\基本デザイン.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1"/>
          <p:cNvSpPr>
            <a:spLocks noGrp="1"/>
          </p:cNvSpPr>
          <p:nvPr>
            <p:ph type="ctrTitle"/>
          </p:nvPr>
        </p:nvSpPr>
        <p:spPr bwMode="auto">
          <a:xfrm>
            <a:off x="914400" y="1962150"/>
            <a:ext cx="7583488" cy="1638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700" b="1" smtClean="0">
                <a:latin typeface="メイリオ" panose="020B0604030504040204" pitchFamily="50" charset="-128"/>
                <a:ea typeface="メイリオ" panose="020B0604030504040204" pitchFamily="50" charset="-128"/>
              </a:rPr>
              <a:t>動画視聴</a:t>
            </a:r>
            <a:r>
              <a:rPr lang="en-US" altLang="ja-JP" sz="2700" b="1" smtClean="0">
                <a:latin typeface="メイリオ" panose="020B0604030504040204" pitchFamily="50" charset="-128"/>
                <a:ea typeface="メイリオ" panose="020B0604030504040204" pitchFamily="50" charset="-128"/>
              </a:rPr>
              <a:t/>
            </a:r>
            <a:br>
              <a:rPr lang="en-US" altLang="ja-JP" sz="2700" b="1" smtClean="0">
                <a:latin typeface="メイリオ" panose="020B0604030504040204" pitchFamily="50" charset="-128"/>
                <a:ea typeface="メイリオ" panose="020B0604030504040204" pitchFamily="50" charset="-128"/>
              </a:rPr>
            </a:br>
            <a:r>
              <a:rPr lang="en-US" altLang="ja-JP" sz="1600" b="1" smtClean="0">
                <a:latin typeface="メイリオ" panose="020B0604030504040204" pitchFamily="50" charset="-128"/>
                <a:ea typeface="メイリオ" panose="020B0604030504040204" pitchFamily="50" charset="-128"/>
                <a:hlinkClick r:id="rId3"/>
              </a:rPr>
              <a:t>https://www.gov-online.go.jp/prg/prg14286.html?t=132&amp;a=1</a:t>
            </a:r>
            <a:endParaRPr lang="ja-JP" altLang="en-US" sz="1600" b="1" smtClean="0">
              <a:latin typeface="メイリオ" panose="020B0604030504040204" pitchFamily="50" charset="-128"/>
              <a:ea typeface="メイリオ" panose="020B0604030504040204" pitchFamily="50" charset="-128"/>
            </a:endParaRPr>
          </a:p>
        </p:txBody>
      </p:sp>
      <p:pic>
        <p:nvPicPr>
          <p:cNvPr id="73731"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テキスト ボックス 1"/>
          <p:cNvSpPr txBox="1">
            <a:spLocks noChangeArrowheads="1"/>
          </p:cNvSpPr>
          <p:nvPr/>
        </p:nvSpPr>
        <p:spPr bwMode="auto">
          <a:xfrm>
            <a:off x="1885950" y="908050"/>
            <a:ext cx="5672138" cy="7080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4000" b="1">
                <a:solidFill>
                  <a:schemeClr val="bg1"/>
                </a:solidFill>
                <a:latin typeface="メイリオ" panose="020B0604030504040204" pitchFamily="50" charset="-128"/>
                <a:ea typeface="メイリオ" panose="020B0604030504040204" pitchFamily="50" charset="-128"/>
              </a:rPr>
              <a:t>津波避難の３原則</a:t>
            </a:r>
            <a:endParaRPr lang="en-US" altLang="ja-JP" sz="4000" b="1">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a:spLocks noChangeArrowheads="1"/>
          </p:cNvSpPr>
          <p:nvPr/>
        </p:nvSpPr>
        <p:spPr bwMode="auto">
          <a:xfrm>
            <a:off x="250825" y="1958975"/>
            <a:ext cx="6526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①　想定にとらわれるな！</a:t>
            </a:r>
            <a:endParaRPr lang="en-US" altLang="ja-JP" sz="3600" b="1">
              <a:latin typeface="メイリオ" panose="020B0604030504040204" pitchFamily="50" charset="-128"/>
              <a:ea typeface="メイリオ" panose="020B0604030504040204" pitchFamily="50" charset="-128"/>
            </a:endParaRPr>
          </a:p>
        </p:txBody>
      </p:sp>
      <p:sp>
        <p:nvSpPr>
          <p:cNvPr id="6" name="テキスト ボックス 5"/>
          <p:cNvSpPr txBox="1">
            <a:spLocks noChangeArrowheads="1"/>
          </p:cNvSpPr>
          <p:nvPr/>
        </p:nvSpPr>
        <p:spPr bwMode="auto">
          <a:xfrm>
            <a:off x="250825" y="2768600"/>
            <a:ext cx="859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②　その状況下において最善を尽くせ！</a:t>
            </a:r>
            <a:endParaRPr lang="en-US" altLang="ja-JP" sz="3600" b="1">
              <a:latin typeface="メイリオ" panose="020B0604030504040204" pitchFamily="50" charset="-128"/>
              <a:ea typeface="メイリオ" panose="020B0604030504040204" pitchFamily="50" charset="-128"/>
            </a:endParaRPr>
          </a:p>
        </p:txBody>
      </p:sp>
      <p:sp>
        <p:nvSpPr>
          <p:cNvPr id="7" name="テキスト ボックス 6"/>
          <p:cNvSpPr txBox="1">
            <a:spLocks noChangeArrowheads="1"/>
          </p:cNvSpPr>
          <p:nvPr/>
        </p:nvSpPr>
        <p:spPr bwMode="auto">
          <a:xfrm>
            <a:off x="250825" y="3578225"/>
            <a:ext cx="8596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③　率先避難者たれ！</a:t>
            </a:r>
            <a:endParaRPr lang="en-US" altLang="ja-JP" sz="3600" b="1">
              <a:latin typeface="メイリオ" panose="020B0604030504040204" pitchFamily="50" charset="-128"/>
              <a:ea typeface="メイリオ" panose="020B0604030504040204" pitchFamily="50" charset="-128"/>
            </a:endParaRPr>
          </a:p>
        </p:txBody>
      </p:sp>
      <p:sp>
        <p:nvSpPr>
          <p:cNvPr id="8" name="テキスト ボックス 7"/>
          <p:cNvSpPr txBox="1">
            <a:spLocks noChangeArrowheads="1"/>
          </p:cNvSpPr>
          <p:nvPr/>
        </p:nvSpPr>
        <p:spPr bwMode="auto">
          <a:xfrm>
            <a:off x="1184275" y="4784725"/>
            <a:ext cx="6729413" cy="132397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solidFill>
                  <a:srgbClr val="002060"/>
                </a:solidFill>
                <a:latin typeface="メイリオ" panose="020B0604030504040204" pitchFamily="50" charset="-128"/>
                <a:ea typeface="メイリオ" panose="020B0604030504040204" pitchFamily="50" charset="-128"/>
              </a:rPr>
              <a:t>人は時として、</a:t>
            </a:r>
            <a:endParaRPr lang="en-US" altLang="ja-JP" sz="4000" b="1">
              <a:solidFill>
                <a:srgbClr val="002060"/>
              </a:solidFill>
              <a:latin typeface="メイリオ" panose="020B0604030504040204" pitchFamily="50" charset="-128"/>
              <a:ea typeface="メイリオ" panose="020B0604030504040204" pitchFamily="50" charset="-128"/>
            </a:endParaRPr>
          </a:p>
          <a:p>
            <a:r>
              <a:rPr lang="ja-JP" altLang="en-US" sz="4000" b="1">
                <a:solidFill>
                  <a:srgbClr val="002060"/>
                </a:solidFill>
                <a:latin typeface="メイリオ" panose="020B0604030504040204" pitchFamily="50" charset="-128"/>
                <a:ea typeface="メイリオ" panose="020B0604030504040204" pitchFamily="50" charset="-128"/>
              </a:rPr>
              <a:t>　“人として”逃げられない</a:t>
            </a:r>
            <a:endParaRPr lang="en-US" altLang="ja-JP" sz="4000" b="1">
              <a:solidFill>
                <a:srgbClr val="002060"/>
              </a:solidFill>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4"/>
          <p:cNvSpPr txBox="1">
            <a:spLocks noChangeArrowheads="1"/>
          </p:cNvSpPr>
          <p:nvPr/>
        </p:nvSpPr>
        <p:spPr bwMode="auto">
          <a:xfrm>
            <a:off x="481013" y="1938338"/>
            <a:ext cx="82946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28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0128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0128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0128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0128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200">
                <a:solidFill>
                  <a:srgbClr val="FF0000"/>
                </a:solidFill>
              </a:rPr>
              <a:t>災害</a:t>
            </a:r>
            <a:r>
              <a:rPr lang="ja-JP" altLang="en-US" sz="7200">
                <a:solidFill>
                  <a:srgbClr val="000000"/>
                </a:solidFill>
              </a:rPr>
              <a:t>を</a:t>
            </a:r>
            <a:endParaRPr lang="en-US" altLang="ja-JP" sz="7200">
              <a:solidFill>
                <a:srgbClr val="000000"/>
              </a:solidFill>
            </a:endParaRPr>
          </a:p>
          <a:p>
            <a:r>
              <a:rPr lang="ja-JP" altLang="en-US" sz="7200">
                <a:solidFill>
                  <a:srgbClr val="000000"/>
                </a:solidFill>
              </a:rPr>
              <a:t>　　　</a:t>
            </a:r>
            <a:r>
              <a:rPr lang="ja-JP" altLang="en-US" sz="7200">
                <a:solidFill>
                  <a:srgbClr val="0070C0"/>
                </a:solidFill>
              </a:rPr>
              <a:t>他人ごと</a:t>
            </a:r>
            <a:r>
              <a:rPr lang="ja-JP" altLang="en-US" sz="7200">
                <a:solidFill>
                  <a:srgbClr val="000000"/>
                </a:solidFill>
              </a:rPr>
              <a:t>と</a:t>
            </a:r>
            <a:endParaRPr lang="en-US" altLang="ja-JP" sz="7200">
              <a:solidFill>
                <a:srgbClr val="000000"/>
              </a:solidFill>
            </a:endParaRPr>
          </a:p>
          <a:p>
            <a:r>
              <a:rPr lang="ja-JP" altLang="en-US" sz="7200">
                <a:solidFill>
                  <a:srgbClr val="000000"/>
                </a:solidFill>
              </a:rPr>
              <a:t>　　　　　　</a:t>
            </a:r>
            <a:r>
              <a:rPr lang="ja-JP" altLang="en-US" sz="7200">
                <a:solidFill>
                  <a:srgbClr val="7030A0"/>
                </a:solidFill>
              </a:rPr>
              <a:t>思っている</a:t>
            </a:r>
            <a:endParaRPr lang="en-US" altLang="ja-JP" sz="7200">
              <a:solidFill>
                <a:srgbClr val="000000"/>
              </a:solidFill>
            </a:endParaRPr>
          </a:p>
        </p:txBody>
      </p:sp>
      <p:pic>
        <p:nvPicPr>
          <p:cNvPr id="24579"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4"/>
          <p:cNvSpPr txBox="1">
            <a:spLocks noChangeArrowheads="1"/>
          </p:cNvSpPr>
          <p:nvPr/>
        </p:nvSpPr>
        <p:spPr bwMode="auto">
          <a:xfrm>
            <a:off x="2141538" y="29733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28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0128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0128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0128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0128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200" u="sng">
                <a:solidFill>
                  <a:srgbClr val="0070C0"/>
                </a:solidFill>
              </a:rPr>
              <a:t>自分ごと</a:t>
            </a:r>
            <a:endParaRPr lang="en-US" altLang="ja-JP" sz="7200" u="sng">
              <a:solidFill>
                <a:srgbClr val="000000"/>
              </a:solidFill>
            </a:endParaRPr>
          </a:p>
        </p:txBody>
      </p:sp>
      <p:sp>
        <p:nvSpPr>
          <p:cNvPr id="6" name="テキスト ボックス 4"/>
          <p:cNvSpPr txBox="1">
            <a:spLocks noChangeArrowheads="1"/>
          </p:cNvSpPr>
          <p:nvPr/>
        </p:nvSpPr>
        <p:spPr bwMode="auto">
          <a:xfrm>
            <a:off x="4076700" y="4152900"/>
            <a:ext cx="43656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2825">
              <a:defRPr kumimoji="1">
                <a:solidFill>
                  <a:schemeClr val="tx1"/>
                </a:solidFill>
                <a:latin typeface="Calibri" panose="020F0502020204030204" pitchFamily="34" charset="0"/>
                <a:ea typeface="ＭＳ Ｐゴシック" panose="020B0600070205080204" pitchFamily="50" charset="-128"/>
              </a:defRPr>
            </a:lvl1pPr>
            <a:lvl2pPr marL="742950" indent="-285750" defTabSz="1012825">
              <a:defRPr kumimoji="1">
                <a:solidFill>
                  <a:schemeClr val="tx1"/>
                </a:solidFill>
                <a:latin typeface="Calibri" panose="020F0502020204030204" pitchFamily="34" charset="0"/>
                <a:ea typeface="ＭＳ Ｐゴシック" panose="020B0600070205080204" pitchFamily="50" charset="-128"/>
              </a:defRPr>
            </a:lvl2pPr>
            <a:lvl3pPr marL="1143000" indent="-228600" defTabSz="1012825">
              <a:defRPr kumimoji="1">
                <a:solidFill>
                  <a:schemeClr val="tx1"/>
                </a:solidFill>
                <a:latin typeface="Calibri" panose="020F0502020204030204" pitchFamily="34" charset="0"/>
                <a:ea typeface="ＭＳ Ｐゴシック" panose="020B0600070205080204" pitchFamily="50" charset="-128"/>
              </a:defRPr>
            </a:lvl3pPr>
            <a:lvl4pPr marL="1600200" indent="-228600" defTabSz="1012825">
              <a:defRPr kumimoji="1">
                <a:solidFill>
                  <a:schemeClr val="tx1"/>
                </a:solidFill>
                <a:latin typeface="Calibri" panose="020F0502020204030204" pitchFamily="34" charset="0"/>
                <a:ea typeface="ＭＳ Ｐゴシック" panose="020B0600070205080204" pitchFamily="50" charset="-128"/>
              </a:defRPr>
            </a:lvl4pPr>
            <a:lvl5pPr marL="2057400" indent="-228600" defTabSz="1012825">
              <a:defRPr kumimoji="1">
                <a:solidFill>
                  <a:schemeClr val="tx1"/>
                </a:solidFill>
                <a:latin typeface="Calibri" panose="020F0502020204030204" pitchFamily="34" charset="0"/>
                <a:ea typeface="ＭＳ Ｐゴシック" panose="020B0600070205080204" pitchFamily="50" charset="-128"/>
              </a:defRPr>
            </a:lvl5pPr>
            <a:lvl6pPr marL="25146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1012825"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7200">
                <a:solidFill>
                  <a:srgbClr val="7030A0"/>
                </a:solidFill>
              </a:rPr>
              <a:t>　</a:t>
            </a:r>
            <a:r>
              <a:rPr lang="ja-JP" altLang="en-US" sz="7200" u="sng">
                <a:solidFill>
                  <a:srgbClr val="7030A0"/>
                </a:solidFill>
              </a:rPr>
              <a:t>捉える</a:t>
            </a:r>
            <a:endParaRPr lang="en-US" altLang="ja-JP" sz="7200" u="sng">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rotWithShape="1">
          <a:blip r:embed="rId4"/>
          <a:srcRect t="5923" r="50000"/>
          <a:stretch/>
        </p:blipFill>
        <p:spPr>
          <a:xfrm>
            <a:off x="0" y="1133475"/>
            <a:ext cx="9144000" cy="5138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7550" y="3294063"/>
            <a:ext cx="46164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 y="819149"/>
            <a:ext cx="5152307" cy="364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2"/>
          <p:cNvSpPr>
            <a:spLocks noGrp="1"/>
          </p:cNvSpPr>
          <p:nvPr>
            <p:ph type="title"/>
          </p:nvPr>
        </p:nvSpPr>
        <p:spPr bwMode="auto">
          <a:xfrm>
            <a:off x="728663" y="2782888"/>
            <a:ext cx="78867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4000" b="1" smtClean="0">
                <a:latin typeface="メイリオ" panose="020B0604030504040204" pitchFamily="50" charset="-128"/>
                <a:ea typeface="メイリオ" panose="020B0604030504040204" pitchFamily="50" charset="-128"/>
              </a:rPr>
              <a:t>ご静聴ありがとうございました</a:t>
            </a:r>
          </a:p>
        </p:txBody>
      </p:sp>
      <p:pic>
        <p:nvPicPr>
          <p:cNvPr id="81923"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タイトル 1"/>
          <p:cNvSpPr>
            <a:spLocks noGrp="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ja-JP" altLang="en-US" dirty="0" smtClean="0"/>
              <a:t>（道作成動画の放映）</a:t>
            </a:r>
          </a:p>
        </p:txBody>
      </p:sp>
    </p:spTree>
    <p:extLst>
      <p:ext uri="{BB962C8B-B14F-4D97-AF65-F5344CB8AC3E}">
        <p14:creationId xmlns:p14="http://schemas.microsoft.com/office/powerpoint/2010/main" val="4136486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図 1"/>
          <p:cNvPicPr>
            <a:picLocks noChangeAspect="1"/>
          </p:cNvPicPr>
          <p:nvPr/>
        </p:nvPicPr>
        <p:blipFill>
          <a:blip r:embed="rId4">
            <a:extLst>
              <a:ext uri="{28A0092B-C50C-407E-A947-70E740481C1C}">
                <a14:useLocalDpi xmlns:a14="http://schemas.microsoft.com/office/drawing/2010/main" val="0"/>
              </a:ext>
            </a:extLst>
          </a:blip>
          <a:srcRect t="6334" r="50000"/>
          <a:stretch>
            <a:fillRect/>
          </a:stretch>
        </p:blipFill>
        <p:spPr bwMode="auto">
          <a:xfrm>
            <a:off x="0" y="1089025"/>
            <a:ext cx="9169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3897313" y="4284663"/>
            <a:ext cx="2024062" cy="175418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30769" name="テキスト ボックス 4"/>
          <p:cNvSpPr txBox="1">
            <a:spLocks noChangeArrowheads="1"/>
          </p:cNvSpPr>
          <p:nvPr/>
        </p:nvSpPr>
        <p:spPr bwMode="auto">
          <a:xfrm>
            <a:off x="287338" y="1404938"/>
            <a:ext cx="1671637"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地震発生直後</a:t>
            </a:r>
          </a:p>
        </p:txBody>
      </p:sp>
      <p:sp>
        <p:nvSpPr>
          <p:cNvPr id="7" name="爆発 2 6"/>
          <p:cNvSpPr/>
          <p:nvPr/>
        </p:nvSpPr>
        <p:spPr>
          <a:xfrm>
            <a:off x="130175" y="2716213"/>
            <a:ext cx="1281113" cy="265271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0771" name="テキスト ボックス 7"/>
          <p:cNvSpPr txBox="1">
            <a:spLocks noChangeArrowheads="1"/>
          </p:cNvSpPr>
          <p:nvPr/>
        </p:nvSpPr>
        <p:spPr bwMode="auto">
          <a:xfrm>
            <a:off x="496888" y="3532188"/>
            <a:ext cx="60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FFFF"/>
                </a:solidFill>
                <a:latin typeface="メイリオ" panose="020B0604030504040204" pitchFamily="50" charset="-128"/>
                <a:ea typeface="メイリオ" panose="020B0604030504040204" pitchFamily="50" charset="-128"/>
              </a:rPr>
              <a:t>地震発生</a:t>
            </a:r>
          </a:p>
        </p:txBody>
      </p:sp>
      <p:sp>
        <p:nvSpPr>
          <p:cNvPr id="9" name="ホームベース 8"/>
          <p:cNvSpPr/>
          <p:nvPr/>
        </p:nvSpPr>
        <p:spPr>
          <a:xfrm rot="16200000">
            <a:off x="3289300" y="272256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16200000">
            <a:off x="3289300" y="380841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16200000">
            <a:off x="3288506" y="4833144"/>
            <a:ext cx="674688"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30777" name="テキスト ボックス 16"/>
          <p:cNvSpPr txBox="1">
            <a:spLocks noChangeArrowheads="1"/>
          </p:cNvSpPr>
          <p:nvPr/>
        </p:nvSpPr>
        <p:spPr bwMode="auto">
          <a:xfrm>
            <a:off x="1611313" y="2901950"/>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直ちに避難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a:t>
            </a:r>
            <a:r>
              <a:rPr lang="en-US" altLang="ja-JP" sz="1200" b="1">
                <a:solidFill>
                  <a:srgbClr val="000000"/>
                </a:solidFill>
                <a:latin typeface="メイリオ" panose="020B0604030504040204" pitchFamily="50" charset="-128"/>
                <a:ea typeface="メイリオ" panose="020B0604030504040204" pitchFamily="50" charset="-128"/>
              </a:rPr>
              <a:t>5</a:t>
            </a:r>
            <a:r>
              <a:rPr lang="ja-JP" altLang="en-US" sz="1200" b="1">
                <a:solidFill>
                  <a:srgbClr val="000000"/>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0780" name="テキスト ボックス 20"/>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30783" name="テキスト ボックス 24"/>
          <p:cNvSpPr txBox="1">
            <a:spLocks noChangeArrowheads="1"/>
          </p:cNvSpPr>
          <p:nvPr/>
        </p:nvSpPr>
        <p:spPr bwMode="auto">
          <a:xfrm>
            <a:off x="1555750" y="3884613"/>
            <a:ext cx="1627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用事後避難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a:t>
            </a:r>
            <a:r>
              <a:rPr lang="en-US" altLang="ja-JP" sz="1200" b="1">
                <a:solidFill>
                  <a:srgbClr val="000000"/>
                </a:solidFill>
                <a:latin typeface="メイリオ" panose="020B0604030504040204" pitchFamily="50" charset="-128"/>
                <a:ea typeface="メイリオ" panose="020B0604030504040204" pitchFamily="50" charset="-128"/>
              </a:rPr>
              <a:t>15</a:t>
            </a:r>
            <a:r>
              <a:rPr lang="ja-JP" altLang="en-US" sz="1200" b="1">
                <a:solidFill>
                  <a:srgbClr val="000000"/>
                </a:solidFill>
                <a:latin typeface="メイリオ" panose="020B0604030504040204" pitchFamily="50" charset="-128"/>
                <a:ea typeface="メイリオ" panose="020B0604030504040204" pitchFamily="50" charset="-128"/>
              </a:rPr>
              <a:t>分後避難開始）</a:t>
            </a:r>
            <a:endParaRPr lang="en-US" altLang="ja-JP" sz="1200" b="1">
              <a:solidFill>
                <a:srgbClr val="000000"/>
              </a:solidFill>
              <a:latin typeface="メイリオ" panose="020B0604030504040204" pitchFamily="50" charset="-128"/>
              <a:ea typeface="メイリオ" panose="020B0604030504040204" pitchFamily="50" charset="-128"/>
            </a:endParaRPr>
          </a:p>
        </p:txBody>
      </p:sp>
      <p:sp>
        <p:nvSpPr>
          <p:cNvPr id="30784" name="テキスト ボックス 25"/>
          <p:cNvSpPr txBox="1">
            <a:spLocks noChangeArrowheads="1"/>
          </p:cNvSpPr>
          <p:nvPr/>
        </p:nvSpPr>
        <p:spPr bwMode="auto">
          <a:xfrm>
            <a:off x="1611313" y="490696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切迫避難・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避難しない</a:t>
            </a:r>
            <a:endParaRPr lang="en-US" altLang="ja-JP" sz="1200" b="1">
              <a:solidFill>
                <a:srgbClr val="000000"/>
              </a:solidFill>
              <a:latin typeface="メイリオ" panose="020B0604030504040204" pitchFamily="50" charset="-128"/>
              <a:ea typeface="メイリオ" panose="020B0604030504040204" pitchFamily="50" charset="-128"/>
            </a:endParaRPr>
          </a:p>
        </p:txBody>
      </p:sp>
      <p:pic>
        <p:nvPicPr>
          <p:cNvPr id="30785" name="オーディオ 1">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6" name="図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5663" y="3008313"/>
            <a:ext cx="4603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7" name="図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4098925"/>
            <a:ext cx="4587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8" name="図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5663" y="5114925"/>
            <a:ext cx="4603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54"/>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32817" name="テキスト ボックス 4"/>
          <p:cNvSpPr txBox="1">
            <a:spLocks noChangeArrowheads="1"/>
          </p:cNvSpPr>
          <p:nvPr/>
        </p:nvSpPr>
        <p:spPr bwMode="auto">
          <a:xfrm>
            <a:off x="287338" y="1403350"/>
            <a:ext cx="1457325" cy="323850"/>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5</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32818" name="テキスト ボックス 7"/>
          <p:cNvSpPr txBox="1">
            <a:spLocks noChangeArrowheads="1"/>
          </p:cNvSpPr>
          <p:nvPr/>
        </p:nvSpPr>
        <p:spPr bwMode="auto">
          <a:xfrm>
            <a:off x="352425" y="3827463"/>
            <a:ext cx="928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発生！</a:t>
            </a:r>
          </a:p>
        </p:txBody>
      </p:sp>
      <p:sp>
        <p:nvSpPr>
          <p:cNvPr id="9" name="ホームベース 8"/>
          <p:cNvSpPr/>
          <p:nvPr/>
        </p:nvSpPr>
        <p:spPr>
          <a:xfrm rot="16200000">
            <a:off x="3289300" y="272256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16200000">
            <a:off x="3289300" y="380841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16200000">
            <a:off x="3288506" y="4833144"/>
            <a:ext cx="674688"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32824" name="テキスト ボックス 16"/>
          <p:cNvSpPr txBox="1">
            <a:spLocks noChangeArrowheads="1"/>
          </p:cNvSpPr>
          <p:nvPr/>
        </p:nvSpPr>
        <p:spPr bwMode="auto">
          <a:xfrm>
            <a:off x="1611313" y="2901950"/>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直ちに避難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a:t>
            </a:r>
            <a:r>
              <a:rPr lang="en-US" altLang="ja-JP" sz="1200" b="1">
                <a:solidFill>
                  <a:srgbClr val="000000"/>
                </a:solidFill>
                <a:latin typeface="メイリオ" panose="020B0604030504040204" pitchFamily="50" charset="-128"/>
                <a:ea typeface="メイリオ" panose="020B0604030504040204" pitchFamily="50" charset="-128"/>
              </a:rPr>
              <a:t>5</a:t>
            </a:r>
            <a:r>
              <a:rPr lang="ja-JP" altLang="en-US" sz="1200" b="1">
                <a:solidFill>
                  <a:srgbClr val="000000"/>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32829" name="テキスト ボックス 24"/>
          <p:cNvSpPr txBox="1">
            <a:spLocks noChangeArrowheads="1"/>
          </p:cNvSpPr>
          <p:nvPr/>
        </p:nvSpPr>
        <p:spPr bwMode="auto">
          <a:xfrm>
            <a:off x="1506538" y="39370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用事後避難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a:t>
            </a:r>
            <a:r>
              <a:rPr lang="en-US" altLang="ja-JP" sz="1200" b="1">
                <a:solidFill>
                  <a:srgbClr val="000000"/>
                </a:solidFill>
                <a:latin typeface="メイリオ" panose="020B0604030504040204" pitchFamily="50" charset="-128"/>
                <a:ea typeface="メイリオ" panose="020B0604030504040204" pitchFamily="50" charset="-128"/>
              </a:rPr>
              <a:t>15</a:t>
            </a:r>
            <a:r>
              <a:rPr lang="ja-JP" altLang="en-US" sz="1200" b="1">
                <a:solidFill>
                  <a:srgbClr val="000000"/>
                </a:solidFill>
                <a:latin typeface="メイリオ" panose="020B0604030504040204" pitchFamily="50" charset="-128"/>
                <a:ea typeface="メイリオ" panose="020B0604030504040204" pitchFamily="50" charset="-128"/>
              </a:rPr>
              <a:t>分後避難開始）</a:t>
            </a:r>
            <a:endParaRPr lang="en-US" altLang="ja-JP" sz="1200" b="1">
              <a:solidFill>
                <a:srgbClr val="000000"/>
              </a:solidFill>
              <a:latin typeface="メイリオ" panose="020B0604030504040204" pitchFamily="50" charset="-128"/>
              <a:ea typeface="メイリオ" panose="020B0604030504040204" pitchFamily="50" charset="-128"/>
            </a:endParaRPr>
          </a:p>
        </p:txBody>
      </p:sp>
      <p:sp>
        <p:nvSpPr>
          <p:cNvPr id="32830" name="テキスト ボックス 25"/>
          <p:cNvSpPr txBox="1">
            <a:spLocks noChangeArrowheads="1"/>
          </p:cNvSpPr>
          <p:nvPr/>
        </p:nvSpPr>
        <p:spPr bwMode="auto">
          <a:xfrm>
            <a:off x="1611313" y="490696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切迫避難・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避難しない</a:t>
            </a:r>
            <a:endParaRPr lang="en-US" altLang="ja-JP" sz="1200" b="1">
              <a:solidFill>
                <a:srgbClr val="000000"/>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369888"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32832"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2930525"/>
            <a:ext cx="97631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33" name="テキスト ボックス 26"/>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32834" name="オーディオ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35" name="図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4097338"/>
            <a:ext cx="4603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36" name="図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5126038"/>
            <a:ext cx="4603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37" name="図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950" y="2973388"/>
            <a:ext cx="341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53"/>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34865" name="テキスト ボックス 4"/>
          <p:cNvSpPr txBox="1">
            <a:spLocks noChangeArrowheads="1"/>
          </p:cNvSpPr>
          <p:nvPr/>
        </p:nvSpPr>
        <p:spPr bwMode="auto">
          <a:xfrm>
            <a:off x="287338" y="1404938"/>
            <a:ext cx="1671637"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10</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16200000">
            <a:off x="3289300" y="272256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16200000">
            <a:off x="3289300" y="380841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16200000">
            <a:off x="3288506" y="4833144"/>
            <a:ext cx="674688"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34875" name="テキスト ボックス 24"/>
          <p:cNvSpPr txBox="1">
            <a:spLocks noChangeArrowheads="1"/>
          </p:cNvSpPr>
          <p:nvPr/>
        </p:nvSpPr>
        <p:spPr bwMode="auto">
          <a:xfrm>
            <a:off x="1611313" y="3937000"/>
            <a:ext cx="1684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用事後避難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a:t>
            </a:r>
            <a:r>
              <a:rPr lang="en-US" altLang="ja-JP" sz="1200" b="1">
                <a:solidFill>
                  <a:srgbClr val="000000"/>
                </a:solidFill>
                <a:latin typeface="メイリオ" panose="020B0604030504040204" pitchFamily="50" charset="-128"/>
                <a:ea typeface="メイリオ" panose="020B0604030504040204" pitchFamily="50" charset="-128"/>
              </a:rPr>
              <a:t>15</a:t>
            </a:r>
            <a:r>
              <a:rPr lang="ja-JP" altLang="en-US" sz="1200" b="1">
                <a:solidFill>
                  <a:srgbClr val="000000"/>
                </a:solidFill>
                <a:latin typeface="メイリオ" panose="020B0604030504040204" pitchFamily="50" charset="-128"/>
                <a:ea typeface="メイリオ" panose="020B0604030504040204" pitchFamily="50" charset="-128"/>
              </a:rPr>
              <a:t>分後避難開始）</a:t>
            </a:r>
            <a:endParaRPr lang="en-US" altLang="ja-JP" sz="1200" b="1">
              <a:solidFill>
                <a:srgbClr val="000000"/>
              </a:solidFill>
              <a:latin typeface="メイリオ" panose="020B0604030504040204" pitchFamily="50" charset="-128"/>
              <a:ea typeface="メイリオ" panose="020B0604030504040204" pitchFamily="50" charset="-128"/>
            </a:endParaRPr>
          </a:p>
        </p:txBody>
      </p:sp>
      <p:sp>
        <p:nvSpPr>
          <p:cNvPr id="34876" name="テキスト ボックス 25"/>
          <p:cNvSpPr txBox="1">
            <a:spLocks noChangeArrowheads="1"/>
          </p:cNvSpPr>
          <p:nvPr/>
        </p:nvSpPr>
        <p:spPr bwMode="auto">
          <a:xfrm>
            <a:off x="1611313" y="490696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切迫避難・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避難しない</a:t>
            </a:r>
            <a:endParaRPr lang="en-US" altLang="ja-JP" sz="1200" b="1">
              <a:solidFill>
                <a:srgbClr val="000000"/>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1154113"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4878" name="テキスト ボックス 26"/>
          <p:cNvSpPr txBox="1">
            <a:spLocks noChangeArrowheads="1"/>
          </p:cNvSpPr>
          <p:nvPr/>
        </p:nvSpPr>
        <p:spPr bwMode="auto">
          <a:xfrm>
            <a:off x="1020763" y="3875088"/>
            <a:ext cx="981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襲来！</a:t>
            </a:r>
          </a:p>
        </p:txBody>
      </p:sp>
      <p:pic>
        <p:nvPicPr>
          <p:cNvPr id="34879"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30525"/>
            <a:ext cx="97631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80" name="テキスト ボックス 16"/>
          <p:cNvSpPr txBox="1">
            <a:spLocks noChangeArrowheads="1"/>
          </p:cNvSpPr>
          <p:nvPr/>
        </p:nvSpPr>
        <p:spPr bwMode="auto">
          <a:xfrm>
            <a:off x="1611313" y="2901950"/>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直ちに避難</a:t>
            </a:r>
            <a:endParaRPr lang="en-US" altLang="ja-JP" sz="1200" b="1">
              <a:solidFill>
                <a:srgbClr val="000000"/>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000000"/>
                </a:solidFill>
                <a:latin typeface="メイリオ" panose="020B0604030504040204" pitchFamily="50" charset="-128"/>
                <a:ea typeface="メイリオ" panose="020B0604030504040204" pitchFamily="50" charset="-128"/>
              </a:rPr>
              <a:t>（</a:t>
            </a:r>
            <a:r>
              <a:rPr lang="en-US" altLang="ja-JP" sz="1200" b="1">
                <a:solidFill>
                  <a:srgbClr val="000000"/>
                </a:solidFill>
                <a:latin typeface="メイリオ" panose="020B0604030504040204" pitchFamily="50" charset="-128"/>
                <a:ea typeface="メイリオ" panose="020B0604030504040204" pitchFamily="50" charset="-128"/>
              </a:rPr>
              <a:t>5</a:t>
            </a:r>
            <a:r>
              <a:rPr lang="ja-JP" altLang="en-US" sz="1200" b="1">
                <a:solidFill>
                  <a:srgbClr val="000000"/>
                </a:solidFill>
                <a:latin typeface="メイリオ" panose="020B0604030504040204" pitchFamily="50" charset="-128"/>
                <a:ea typeface="メイリオ" panose="020B0604030504040204" pitchFamily="50" charset="-128"/>
              </a:rPr>
              <a:t>分後避難開始）</a:t>
            </a:r>
          </a:p>
        </p:txBody>
      </p:sp>
      <p:sp>
        <p:nvSpPr>
          <p:cNvPr id="34881" name="テキスト ボックス 28"/>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34882" name="オーディオ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83" name="図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4094163"/>
            <a:ext cx="4603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84" name="図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5126038"/>
            <a:ext cx="4603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85" name="図 3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4575" y="3000375"/>
            <a:ext cx="341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40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36913" name="テキスト ボックス 4"/>
          <p:cNvSpPr txBox="1">
            <a:spLocks noChangeArrowheads="1"/>
          </p:cNvSpPr>
          <p:nvPr/>
        </p:nvSpPr>
        <p:spPr bwMode="auto">
          <a:xfrm>
            <a:off x="287338" y="1404938"/>
            <a:ext cx="1746250"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15</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16200000">
            <a:off x="3289300" y="272256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16200000">
            <a:off x="3289300" y="3808413"/>
            <a:ext cx="673100"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16200000">
            <a:off x="3288506" y="4833144"/>
            <a:ext cx="674688" cy="660400"/>
          </a:xfrm>
          <a:prstGeom prst="homePlat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36919" name="テキスト ボックス 16"/>
          <p:cNvSpPr txBox="1">
            <a:spLocks noChangeArrowheads="1"/>
          </p:cNvSpPr>
          <p:nvPr/>
        </p:nvSpPr>
        <p:spPr bwMode="auto">
          <a:xfrm>
            <a:off x="287338" y="2865438"/>
            <a:ext cx="1573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直ちに避難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5</a:t>
            </a:r>
            <a:r>
              <a:rPr lang="ja-JP" altLang="en-US" sz="1200" b="1">
                <a:solidFill>
                  <a:srgbClr val="FFFFFF"/>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36924" name="テキスト ボックス 24"/>
          <p:cNvSpPr txBox="1">
            <a:spLocks noChangeArrowheads="1"/>
          </p:cNvSpPr>
          <p:nvPr/>
        </p:nvSpPr>
        <p:spPr bwMode="auto">
          <a:xfrm>
            <a:off x="282575" y="3933825"/>
            <a:ext cx="169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用事後避難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15</a:t>
            </a:r>
            <a:r>
              <a:rPr lang="ja-JP" altLang="en-US" sz="1200" b="1">
                <a:solidFill>
                  <a:srgbClr val="FFFFFF"/>
                </a:solidFill>
                <a:latin typeface="メイリオ" panose="020B0604030504040204" pitchFamily="50" charset="-128"/>
                <a:ea typeface="メイリオ" panose="020B0604030504040204" pitchFamily="50" charset="-128"/>
              </a:rPr>
              <a:t>分後避難開始）</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36925" name="テキスト ボックス 25"/>
          <p:cNvSpPr txBox="1">
            <a:spLocks noChangeArrowheads="1"/>
          </p:cNvSpPr>
          <p:nvPr/>
        </p:nvSpPr>
        <p:spPr bwMode="auto">
          <a:xfrm>
            <a:off x="290513" y="4924425"/>
            <a:ext cx="1573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切迫避難・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避難しない</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2293938"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6927" name="テキスト ボックス 26"/>
          <p:cNvSpPr txBox="1">
            <a:spLocks noChangeArrowheads="1"/>
          </p:cNvSpPr>
          <p:nvPr/>
        </p:nvSpPr>
        <p:spPr bwMode="auto">
          <a:xfrm>
            <a:off x="2082800" y="3802063"/>
            <a:ext cx="996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津波が</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陸上に上陸！</a:t>
            </a:r>
          </a:p>
        </p:txBody>
      </p:sp>
      <p:pic>
        <p:nvPicPr>
          <p:cNvPr id="36928"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2868613"/>
            <a:ext cx="97631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右矢印 29"/>
          <p:cNvSpPr/>
          <p:nvPr/>
        </p:nvSpPr>
        <p:spPr>
          <a:xfrm>
            <a:off x="3606800" y="4181475"/>
            <a:ext cx="382588" cy="2079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6930" name="テキスト ボックス 30"/>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36931" name="オーディオ 2">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32" name="図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5099050"/>
            <a:ext cx="4603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33" name="図 3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2650" y="2982913"/>
            <a:ext cx="341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34" name="図 3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4000" y="4049713"/>
            <a:ext cx="341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5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38961" name="テキスト ボックス 4"/>
          <p:cNvSpPr txBox="1">
            <a:spLocks noChangeArrowheads="1"/>
          </p:cNvSpPr>
          <p:nvPr/>
        </p:nvSpPr>
        <p:spPr bwMode="auto">
          <a:xfrm>
            <a:off x="287338" y="1404938"/>
            <a:ext cx="1671637"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20</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17844802">
            <a:off x="3289300" y="2722563"/>
            <a:ext cx="673100" cy="660400"/>
          </a:xfrm>
          <a:prstGeom prst="homePlate">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17967780">
            <a:off x="3289300" y="3808413"/>
            <a:ext cx="673100" cy="660400"/>
          </a:xfrm>
          <a:prstGeom prst="homePlate">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18030086">
            <a:off x="3288506" y="4833144"/>
            <a:ext cx="674688" cy="660400"/>
          </a:xfrm>
          <a:prstGeom prst="homePlate">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2" name="右矢印 1"/>
          <p:cNvSpPr/>
          <p:nvPr/>
        </p:nvSpPr>
        <p:spPr>
          <a:xfrm>
            <a:off x="3606800" y="3084513"/>
            <a:ext cx="3557588"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8972" name="テキスト ボックス 26"/>
          <p:cNvSpPr txBox="1">
            <a:spLocks noChangeArrowheads="1"/>
          </p:cNvSpPr>
          <p:nvPr/>
        </p:nvSpPr>
        <p:spPr bwMode="auto">
          <a:xfrm>
            <a:off x="2425700" y="3538538"/>
            <a:ext cx="981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津波が</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家屋を飲み込む！</a:t>
            </a:r>
          </a:p>
        </p:txBody>
      </p:sp>
      <p:pic>
        <p:nvPicPr>
          <p:cNvPr id="38973"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2646363"/>
            <a:ext cx="97631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右矢印 29"/>
          <p:cNvSpPr/>
          <p:nvPr/>
        </p:nvSpPr>
        <p:spPr>
          <a:xfrm>
            <a:off x="3606800" y="4181475"/>
            <a:ext cx="1206500" cy="2079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 name="乗算 2"/>
          <p:cNvSpPr/>
          <p:nvPr/>
        </p:nvSpPr>
        <p:spPr>
          <a:xfrm>
            <a:off x="3182938" y="4624388"/>
            <a:ext cx="531812" cy="576262"/>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8976" name="テキスト ボックス 31"/>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sp>
        <p:nvSpPr>
          <p:cNvPr id="38977" name="テキスト ボックス 32"/>
          <p:cNvSpPr txBox="1">
            <a:spLocks noChangeArrowheads="1"/>
          </p:cNvSpPr>
          <p:nvPr/>
        </p:nvSpPr>
        <p:spPr bwMode="auto">
          <a:xfrm>
            <a:off x="892175" y="292893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直ちに避難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5</a:t>
            </a:r>
            <a:r>
              <a:rPr lang="ja-JP" altLang="en-US" sz="1200" b="1">
                <a:solidFill>
                  <a:srgbClr val="FFFFFF"/>
                </a:solidFill>
                <a:latin typeface="メイリオ" panose="020B0604030504040204" pitchFamily="50" charset="-128"/>
                <a:ea typeface="メイリオ" panose="020B0604030504040204" pitchFamily="50" charset="-128"/>
              </a:rPr>
              <a:t>分後避難開始）</a:t>
            </a:r>
          </a:p>
        </p:txBody>
      </p:sp>
      <p:sp>
        <p:nvSpPr>
          <p:cNvPr id="38978" name="テキスト ボックス 33"/>
          <p:cNvSpPr txBox="1">
            <a:spLocks noChangeArrowheads="1"/>
          </p:cNvSpPr>
          <p:nvPr/>
        </p:nvSpPr>
        <p:spPr bwMode="auto">
          <a:xfrm>
            <a:off x="746125" y="391795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用事後避難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15</a:t>
            </a:r>
            <a:r>
              <a:rPr lang="ja-JP" altLang="en-US" sz="1200" b="1">
                <a:solidFill>
                  <a:srgbClr val="FFFFFF"/>
                </a:solidFill>
                <a:latin typeface="メイリオ" panose="020B0604030504040204" pitchFamily="50" charset="-128"/>
                <a:ea typeface="メイリオ" panose="020B0604030504040204" pitchFamily="50" charset="-128"/>
              </a:rPr>
              <a:t>分後避難開始）</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38979" name="テキスト ボックス 34"/>
          <p:cNvSpPr txBox="1">
            <a:spLocks noChangeArrowheads="1"/>
          </p:cNvSpPr>
          <p:nvPr/>
        </p:nvSpPr>
        <p:spPr bwMode="auto">
          <a:xfrm>
            <a:off x="927100" y="48879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切迫避難・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避難しない</a:t>
            </a:r>
            <a:endParaRPr lang="en-US" altLang="ja-JP" sz="1200" b="1">
              <a:solidFill>
                <a:srgbClr val="FFFFFF"/>
              </a:solidFill>
              <a:latin typeface="メイリオ" panose="020B0604030504040204" pitchFamily="50" charset="-128"/>
              <a:ea typeface="メイリオ" panose="020B0604030504040204" pitchFamily="50" charset="-128"/>
            </a:endParaRPr>
          </a:p>
        </p:txBody>
      </p:sp>
      <p:pic>
        <p:nvPicPr>
          <p:cNvPr id="38980" name="オーディオ 5">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81" name="図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013" y="2960688"/>
            <a:ext cx="3413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82" name="図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575" y="4041775"/>
            <a:ext cx="341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83" name="図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2650" y="5081588"/>
            <a:ext cx="4064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739"/>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ln>
          <a:solidFill>
            <a:srgbClr val="92D05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25707</TotalTime>
  <Words>4025</Words>
  <Application>Microsoft Office PowerPoint</Application>
  <PresentationFormat>画面に合わせる (4:3)</PresentationFormat>
  <Paragraphs>367</Paragraphs>
  <Slides>22</Slides>
  <Notes>22</Notes>
  <HiddenSlides>0</HiddenSlides>
  <MMClips>0</MMClips>
  <ScaleCrop>false</ScaleCrop>
  <HeadingPairs>
    <vt:vector size="6" baseType="variant">
      <vt:variant>
        <vt:lpstr>使用されているフォント</vt:lpstr>
      </vt:variant>
      <vt:variant>
        <vt:i4>10</vt:i4>
      </vt:variant>
      <vt:variant>
        <vt:lpstr>テーマ</vt:lpstr>
      </vt:variant>
      <vt:variant>
        <vt:i4>11</vt:i4>
      </vt:variant>
      <vt:variant>
        <vt:lpstr>スライド タイトル</vt:lpstr>
      </vt:variant>
      <vt:variant>
        <vt:i4>22</vt:i4>
      </vt:variant>
    </vt:vector>
  </HeadingPairs>
  <TitlesOfParts>
    <vt:vector size="43" baseType="lpstr">
      <vt:lpstr>HGP創英角ｺﾞｼｯｸUB</vt:lpstr>
      <vt:lpstr>HG丸ｺﾞｼｯｸM-PRO</vt:lpstr>
      <vt:lpstr>Meiryo UI</vt:lpstr>
      <vt:lpstr>ＭＳ Ｐゴシック</vt:lpstr>
      <vt:lpstr>ＭＳ 明朝</vt:lpstr>
      <vt:lpstr>メイリオ</vt:lpstr>
      <vt:lpstr>游ゴシック</vt:lpstr>
      <vt:lpstr>Arial</vt:lpstr>
      <vt:lpstr>Calibri</vt:lpstr>
      <vt:lpstr>Wingdings</vt:lpstr>
      <vt:lpstr>Office テーマ</vt:lpstr>
      <vt:lpstr>2_Office テーマ</vt:lpstr>
      <vt:lpstr>1_Office テーマ</vt:lpstr>
      <vt:lpstr>3_Office テーマ</vt:lpstr>
      <vt:lpstr>デザインの設定</vt:lpstr>
      <vt:lpstr>4_Office テーマ</vt:lpstr>
      <vt:lpstr>5_Office テーマ</vt:lpstr>
      <vt:lpstr>6_Office テーマ</vt:lpstr>
      <vt:lpstr>20_Office テーマ</vt:lpstr>
      <vt:lpstr>7_Office テーマ</vt:lpstr>
      <vt:lpstr>8_Office テーマ</vt:lpstr>
      <vt:lpstr>PowerPoint プレゼンテーション</vt:lpstr>
      <vt:lpstr>PowerPoint プレゼンテーション</vt:lpstr>
      <vt:lpstr>（道作成動画の放映）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動画視聴 https://www.youtube.com/watch?v=3p7xwJq429w</vt:lpstr>
      <vt:lpstr>PowerPoint プレゼンテーション</vt:lpstr>
      <vt:lpstr>PowerPoint プレゼンテーション</vt:lpstr>
      <vt:lpstr>動画視聴 https://www.gov-online.go.jp/prg/prg14286.html?t=132&amp;a=1</vt:lpstr>
      <vt:lpstr>PowerPoint プレゼンテーション</vt:lpstr>
      <vt:lpstr>PowerPoint プレゼンテーション</vt:lpstr>
      <vt:lpstr>PowerPoint プレゼンテーション</vt:lpstr>
      <vt:lpstr>ご静聴ありがとうございました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okanishi</dc:creator>
  <cp:lastModifiedBy>西＿忍</cp:lastModifiedBy>
  <cp:revision>1929</cp:revision>
  <cp:lastPrinted>2022-09-08T10:33:12Z</cp:lastPrinted>
  <dcterms:created xsi:type="dcterms:W3CDTF">2013-12-20T03:00:57Z</dcterms:created>
  <dcterms:modified xsi:type="dcterms:W3CDTF">2024-04-10T07:30:36Z</dcterms:modified>
</cp:coreProperties>
</file>