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57" r:id="rId3"/>
    <p:sldMasterId id="2147483663" r:id="rId4"/>
    <p:sldMasterId id="2147483668" r:id="rId5"/>
    <p:sldMasterId id="2147483666" r:id="rId6"/>
    <p:sldMasterId id="2147484037" r:id="rId7"/>
    <p:sldMasterId id="2147484049" r:id="rId8"/>
    <p:sldMasterId id="2147484393" r:id="rId9"/>
    <p:sldMasterId id="2147484396" r:id="rId10"/>
    <p:sldMasterId id="2147484408" r:id="rId11"/>
  </p:sldMasterIdLst>
  <p:notesMasterIdLst>
    <p:notesMasterId r:id="rId46"/>
  </p:notesMasterIdLst>
  <p:handoutMasterIdLst>
    <p:handoutMasterId r:id="rId47"/>
  </p:handoutMasterIdLst>
  <p:sldIdLst>
    <p:sldId id="476" r:id="rId12"/>
    <p:sldId id="636" r:id="rId13"/>
    <p:sldId id="637" r:id="rId14"/>
    <p:sldId id="632" r:id="rId15"/>
    <p:sldId id="639" r:id="rId16"/>
    <p:sldId id="640" r:id="rId17"/>
    <p:sldId id="598" r:id="rId18"/>
    <p:sldId id="647" r:id="rId19"/>
    <p:sldId id="664" r:id="rId20"/>
    <p:sldId id="648" r:id="rId21"/>
    <p:sldId id="649" r:id="rId22"/>
    <p:sldId id="665" r:id="rId23"/>
    <p:sldId id="666" r:id="rId24"/>
    <p:sldId id="652" r:id="rId25"/>
    <p:sldId id="653" r:id="rId26"/>
    <p:sldId id="654" r:id="rId27"/>
    <p:sldId id="655" r:id="rId28"/>
    <p:sldId id="656" r:id="rId29"/>
    <p:sldId id="657" r:id="rId30"/>
    <p:sldId id="661" r:id="rId31"/>
    <p:sldId id="662" r:id="rId32"/>
    <p:sldId id="658" r:id="rId33"/>
    <p:sldId id="659" r:id="rId34"/>
    <p:sldId id="660" r:id="rId35"/>
    <p:sldId id="635" r:id="rId36"/>
    <p:sldId id="623" r:id="rId37"/>
    <p:sldId id="644" r:id="rId38"/>
    <p:sldId id="641" r:id="rId39"/>
    <p:sldId id="668" r:id="rId40"/>
    <p:sldId id="669" r:id="rId41"/>
    <p:sldId id="670" r:id="rId42"/>
    <p:sldId id="672" r:id="rId43"/>
    <p:sldId id="671" r:id="rId44"/>
    <p:sldId id="667" r:id="rId45"/>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492">
          <p15:clr>
            <a:srgbClr val="A4A3A4"/>
          </p15:clr>
        </p15:guide>
        <p15:guide id="2" orient="horz" pos="3107">
          <p15:clr>
            <a:srgbClr val="A4A3A4"/>
          </p15:clr>
        </p15:guide>
        <p15:guide id="3" orient="horz" pos="6490">
          <p15:clr>
            <a:srgbClr val="A4A3A4"/>
          </p15:clr>
        </p15:guide>
        <p15:guide id="4" orient="horz" pos="2149">
          <p15:clr>
            <a:srgbClr val="A4A3A4"/>
          </p15:clr>
        </p15:guide>
        <p15:guide id="5" pos="3099">
          <p15:clr>
            <a:srgbClr val="A4A3A4"/>
          </p15:clr>
        </p15:guide>
        <p15:guide id="6" pos="2122">
          <p15:clr>
            <a:srgbClr val="A4A3A4"/>
          </p15:clr>
        </p15:guide>
        <p15:guide id="7" pos="4522">
          <p15:clr>
            <a:srgbClr val="A4A3A4"/>
          </p15:clr>
        </p15:guide>
        <p15:guide id="8" pos="145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002"/>
    <a:srgbClr val="FDA1AA"/>
    <a:srgbClr val="FFFF99"/>
    <a:srgbClr val="FFCCFF"/>
    <a:srgbClr val="FF9999"/>
    <a:srgbClr val="FF6699"/>
    <a:srgbClr val="FF33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67936" autoAdjust="0"/>
  </p:normalViewPr>
  <p:slideViewPr>
    <p:cSldViewPr snapToObjects="1">
      <p:cViewPr varScale="1">
        <p:scale>
          <a:sx n="78" d="100"/>
          <a:sy n="78" d="100"/>
        </p:scale>
        <p:origin x="2796" y="90"/>
      </p:cViewPr>
      <p:guideLst>
        <p:guide orient="horz" pos="2160"/>
        <p:guide pos="2880"/>
      </p:guideLst>
    </p:cSldViewPr>
  </p:slideViewPr>
  <p:outlineViewPr>
    <p:cViewPr>
      <p:scale>
        <a:sx n="33" d="100"/>
        <a:sy n="33" d="100"/>
      </p:scale>
      <p:origin x="0" y="-8046"/>
    </p:cViewPr>
  </p:outlin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81" d="100"/>
          <a:sy n="81" d="100"/>
        </p:scale>
        <p:origin x="4008" y="102"/>
      </p:cViewPr>
      <p:guideLst>
        <p:guide orient="horz" pos="4492"/>
        <p:guide orient="horz" pos="3107"/>
        <p:guide orient="horz" pos="6490"/>
        <p:guide orient="horz" pos="2149"/>
        <p:guide pos="3099"/>
        <p:guide pos="2122"/>
        <p:guide pos="4522"/>
        <p:guide pos="1453"/>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F40961-50E0-41EE-A406-4934F1E2DDC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kumimoji="1" lang="ja-JP" altLang="en-US"/>
        </a:p>
      </dgm:t>
    </dgm:pt>
    <dgm:pt modelId="{A4CC0E82-6C34-4AA7-AF2A-0E7A46B9E990}">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公助</a:t>
          </a:r>
          <a:endParaRPr kumimoji="1" lang="ja-JP" altLang="en-US" sz="3200" dirty="0">
            <a:latin typeface="メイリオ" panose="020B0604030504040204" pitchFamily="50" charset="-128"/>
            <a:ea typeface="メイリオ" panose="020B0604030504040204" pitchFamily="50" charset="-128"/>
          </a:endParaRPr>
        </a:p>
      </dgm:t>
    </dgm:pt>
    <dgm:pt modelId="{BA707BA5-5472-482E-B635-3CB3C59C91F5}" type="par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33786EA9-1F31-4180-A02B-7D2689E01F22}" type="sib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E7066FB-EF8E-4E8F-B6B1-088F88AD5869}">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共助</a:t>
          </a:r>
          <a:endParaRPr kumimoji="1" lang="ja-JP" altLang="en-US" sz="3200" dirty="0">
            <a:latin typeface="メイリオ" panose="020B0604030504040204" pitchFamily="50" charset="-128"/>
            <a:ea typeface="メイリオ" panose="020B0604030504040204" pitchFamily="50" charset="-128"/>
          </a:endParaRPr>
        </a:p>
      </dgm:t>
    </dgm:pt>
    <dgm:pt modelId="{3CE1FCB2-2B6E-4338-AAAB-5674CA4C915E}" type="par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443A00D-59F7-4098-A184-4F4E3F17A27E}" type="sib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DBC05CAD-00C4-42BE-8264-A4A8F63830D8}">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自助</a:t>
          </a:r>
          <a:endParaRPr kumimoji="1" lang="ja-JP" altLang="en-US" sz="3200" dirty="0">
            <a:latin typeface="メイリオ" panose="020B0604030504040204" pitchFamily="50" charset="-128"/>
            <a:ea typeface="メイリオ" panose="020B0604030504040204" pitchFamily="50" charset="-128"/>
          </a:endParaRPr>
        </a:p>
      </dgm:t>
    </dgm:pt>
    <dgm:pt modelId="{FC850690-9A1A-4735-B763-73A8F1D27D21}" type="par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6C4403F-03C5-49BA-A3D2-F88849F82ADA}" type="sib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7B397F39-8CE8-4EAA-9AFC-24DF6242D395}" type="pres">
      <dgm:prSet presAssocID="{99F40961-50E0-41EE-A406-4934F1E2DDC5}" presName="cycle" presStyleCnt="0">
        <dgm:presLayoutVars>
          <dgm:dir/>
          <dgm:resizeHandles val="exact"/>
        </dgm:presLayoutVars>
      </dgm:prSet>
      <dgm:spPr/>
      <dgm:t>
        <a:bodyPr/>
        <a:lstStyle/>
        <a:p>
          <a:endParaRPr kumimoji="1" lang="ja-JP" altLang="en-US"/>
        </a:p>
      </dgm:t>
    </dgm:pt>
    <dgm:pt modelId="{E72131DD-D696-40F5-AE20-1A291F332191}" type="pres">
      <dgm:prSet presAssocID="{A4CC0E82-6C34-4AA7-AF2A-0E7A46B9E990}" presName="node" presStyleLbl="node1" presStyleIdx="0" presStyleCnt="3">
        <dgm:presLayoutVars>
          <dgm:bulletEnabled val="1"/>
        </dgm:presLayoutVars>
      </dgm:prSet>
      <dgm:spPr/>
      <dgm:t>
        <a:bodyPr/>
        <a:lstStyle/>
        <a:p>
          <a:endParaRPr kumimoji="1" lang="ja-JP" altLang="en-US"/>
        </a:p>
      </dgm:t>
    </dgm:pt>
    <dgm:pt modelId="{A994F007-E65E-4518-802C-62555DD956D6}" type="pres">
      <dgm:prSet presAssocID="{A4CC0E82-6C34-4AA7-AF2A-0E7A46B9E990}" presName="spNode" presStyleCnt="0"/>
      <dgm:spPr/>
    </dgm:pt>
    <dgm:pt modelId="{F3BD06DE-B74B-4851-9330-03D5550F682E}" type="pres">
      <dgm:prSet presAssocID="{33786EA9-1F31-4180-A02B-7D2689E01F22}" presName="sibTrans" presStyleLbl="sibTrans1D1" presStyleIdx="0" presStyleCnt="3"/>
      <dgm:spPr/>
      <dgm:t>
        <a:bodyPr/>
        <a:lstStyle/>
        <a:p>
          <a:endParaRPr kumimoji="1" lang="ja-JP" altLang="en-US"/>
        </a:p>
      </dgm:t>
    </dgm:pt>
    <dgm:pt modelId="{945CF948-00F5-4929-98CC-3B082C884E05}" type="pres">
      <dgm:prSet presAssocID="{9E7066FB-EF8E-4E8F-B6B1-088F88AD5869}" presName="node" presStyleLbl="node1" presStyleIdx="1" presStyleCnt="3">
        <dgm:presLayoutVars>
          <dgm:bulletEnabled val="1"/>
        </dgm:presLayoutVars>
      </dgm:prSet>
      <dgm:spPr/>
      <dgm:t>
        <a:bodyPr/>
        <a:lstStyle/>
        <a:p>
          <a:endParaRPr kumimoji="1" lang="ja-JP" altLang="en-US"/>
        </a:p>
      </dgm:t>
    </dgm:pt>
    <dgm:pt modelId="{4D3B0094-306A-447D-8760-00761D2E9265}" type="pres">
      <dgm:prSet presAssocID="{9E7066FB-EF8E-4E8F-B6B1-088F88AD5869}" presName="spNode" presStyleCnt="0"/>
      <dgm:spPr/>
    </dgm:pt>
    <dgm:pt modelId="{655B12D6-EF09-468A-8F56-7BC3FB52E408}" type="pres">
      <dgm:prSet presAssocID="{9443A00D-59F7-4098-A184-4F4E3F17A27E}" presName="sibTrans" presStyleLbl="sibTrans1D1" presStyleIdx="1" presStyleCnt="3"/>
      <dgm:spPr/>
      <dgm:t>
        <a:bodyPr/>
        <a:lstStyle/>
        <a:p>
          <a:endParaRPr kumimoji="1" lang="ja-JP" altLang="en-US"/>
        </a:p>
      </dgm:t>
    </dgm:pt>
    <dgm:pt modelId="{A5F3860F-BCFE-41AB-90E5-C4170A5BDCB0}" type="pres">
      <dgm:prSet presAssocID="{DBC05CAD-00C4-42BE-8264-A4A8F63830D8}" presName="node" presStyleLbl="node1" presStyleIdx="2" presStyleCnt="3">
        <dgm:presLayoutVars>
          <dgm:bulletEnabled val="1"/>
        </dgm:presLayoutVars>
      </dgm:prSet>
      <dgm:spPr/>
      <dgm:t>
        <a:bodyPr/>
        <a:lstStyle/>
        <a:p>
          <a:endParaRPr kumimoji="1" lang="ja-JP" altLang="en-US"/>
        </a:p>
      </dgm:t>
    </dgm:pt>
    <dgm:pt modelId="{F8BA1E8B-57FA-4EB1-A925-0A21088CEBF3}" type="pres">
      <dgm:prSet presAssocID="{DBC05CAD-00C4-42BE-8264-A4A8F63830D8}" presName="spNode" presStyleCnt="0"/>
      <dgm:spPr/>
    </dgm:pt>
    <dgm:pt modelId="{16E2D407-F8A7-4A1E-A1DE-33F2FB37A5C6}" type="pres">
      <dgm:prSet presAssocID="{96C4403F-03C5-49BA-A3D2-F88849F82ADA}" presName="sibTrans" presStyleLbl="sibTrans1D1" presStyleIdx="2" presStyleCnt="3"/>
      <dgm:spPr/>
      <dgm:t>
        <a:bodyPr/>
        <a:lstStyle/>
        <a:p>
          <a:endParaRPr kumimoji="1" lang="ja-JP" altLang="en-US"/>
        </a:p>
      </dgm:t>
    </dgm:pt>
  </dgm:ptLst>
  <dgm:cxnLst>
    <dgm:cxn modelId="{86B107A6-CCCC-4DB0-AD6C-0CA4DAF0F481}" type="presOf" srcId="{33786EA9-1F31-4180-A02B-7D2689E01F22}" destId="{F3BD06DE-B74B-4851-9330-03D5550F682E}" srcOrd="0" destOrd="0" presId="urn:microsoft.com/office/officeart/2005/8/layout/cycle6"/>
    <dgm:cxn modelId="{C78A2C65-F9A8-46F5-BEB3-CE05A755ACE3}" srcId="{99F40961-50E0-41EE-A406-4934F1E2DDC5}" destId="{A4CC0E82-6C34-4AA7-AF2A-0E7A46B9E990}" srcOrd="0" destOrd="0" parTransId="{BA707BA5-5472-482E-B635-3CB3C59C91F5}" sibTransId="{33786EA9-1F31-4180-A02B-7D2689E01F22}"/>
    <dgm:cxn modelId="{7C2B6CBF-60C5-4A1C-9ED0-1797AD62811A}" type="presOf" srcId="{96C4403F-03C5-49BA-A3D2-F88849F82ADA}" destId="{16E2D407-F8A7-4A1E-A1DE-33F2FB37A5C6}" srcOrd="0" destOrd="0" presId="urn:microsoft.com/office/officeart/2005/8/layout/cycle6"/>
    <dgm:cxn modelId="{6DEDE792-4AAD-449D-9E40-218EDC42B147}" type="presOf" srcId="{99F40961-50E0-41EE-A406-4934F1E2DDC5}" destId="{7B397F39-8CE8-4EAA-9AFC-24DF6242D395}" srcOrd="0" destOrd="0" presId="urn:microsoft.com/office/officeart/2005/8/layout/cycle6"/>
    <dgm:cxn modelId="{F4229011-F1F4-4432-9851-8817EBC53F42}" type="presOf" srcId="{9E7066FB-EF8E-4E8F-B6B1-088F88AD5869}" destId="{945CF948-00F5-4929-98CC-3B082C884E05}" srcOrd="0" destOrd="0" presId="urn:microsoft.com/office/officeart/2005/8/layout/cycle6"/>
    <dgm:cxn modelId="{44AF7DA0-3B53-4131-9249-BED2F36D8DF9}" type="presOf" srcId="{A4CC0E82-6C34-4AA7-AF2A-0E7A46B9E990}" destId="{E72131DD-D696-40F5-AE20-1A291F332191}" srcOrd="0" destOrd="0" presId="urn:microsoft.com/office/officeart/2005/8/layout/cycle6"/>
    <dgm:cxn modelId="{E6D31850-0101-48F4-873F-86FCCD05EC55}" type="presOf" srcId="{DBC05CAD-00C4-42BE-8264-A4A8F63830D8}" destId="{A5F3860F-BCFE-41AB-90E5-C4170A5BDCB0}" srcOrd="0" destOrd="0" presId="urn:microsoft.com/office/officeart/2005/8/layout/cycle6"/>
    <dgm:cxn modelId="{7C3D5A11-378E-4499-8E12-DFA83306C549}" srcId="{99F40961-50E0-41EE-A406-4934F1E2DDC5}" destId="{9E7066FB-EF8E-4E8F-B6B1-088F88AD5869}" srcOrd="1" destOrd="0" parTransId="{3CE1FCB2-2B6E-4338-AAAB-5674CA4C915E}" sibTransId="{9443A00D-59F7-4098-A184-4F4E3F17A27E}"/>
    <dgm:cxn modelId="{512DECA0-EA0C-446A-9D93-C93925120C33}" srcId="{99F40961-50E0-41EE-A406-4934F1E2DDC5}" destId="{DBC05CAD-00C4-42BE-8264-A4A8F63830D8}" srcOrd="2" destOrd="0" parTransId="{FC850690-9A1A-4735-B763-73A8F1D27D21}" sibTransId="{96C4403F-03C5-49BA-A3D2-F88849F82ADA}"/>
    <dgm:cxn modelId="{88816CB5-A40E-4194-AF00-C7ABD3871CB1}" type="presOf" srcId="{9443A00D-59F7-4098-A184-4F4E3F17A27E}" destId="{655B12D6-EF09-468A-8F56-7BC3FB52E408}" srcOrd="0" destOrd="0" presId="urn:microsoft.com/office/officeart/2005/8/layout/cycle6"/>
    <dgm:cxn modelId="{297B2C77-565E-490D-87B3-EB61851400B3}" type="presParOf" srcId="{7B397F39-8CE8-4EAA-9AFC-24DF6242D395}" destId="{E72131DD-D696-40F5-AE20-1A291F332191}" srcOrd="0" destOrd="0" presId="urn:microsoft.com/office/officeart/2005/8/layout/cycle6"/>
    <dgm:cxn modelId="{3C571F21-C5C8-4399-95FC-38785F6D5348}" type="presParOf" srcId="{7B397F39-8CE8-4EAA-9AFC-24DF6242D395}" destId="{A994F007-E65E-4518-802C-62555DD956D6}" srcOrd="1" destOrd="0" presId="urn:microsoft.com/office/officeart/2005/8/layout/cycle6"/>
    <dgm:cxn modelId="{368E2C8A-591E-4981-89BC-753917309E38}" type="presParOf" srcId="{7B397F39-8CE8-4EAA-9AFC-24DF6242D395}" destId="{F3BD06DE-B74B-4851-9330-03D5550F682E}" srcOrd="2" destOrd="0" presId="urn:microsoft.com/office/officeart/2005/8/layout/cycle6"/>
    <dgm:cxn modelId="{0251B834-7D2D-440E-9C3D-8CFEB9CD9755}" type="presParOf" srcId="{7B397F39-8CE8-4EAA-9AFC-24DF6242D395}" destId="{945CF948-00F5-4929-98CC-3B082C884E05}" srcOrd="3" destOrd="0" presId="urn:microsoft.com/office/officeart/2005/8/layout/cycle6"/>
    <dgm:cxn modelId="{AA383773-EE86-4B97-9C9A-A8EC3769C418}" type="presParOf" srcId="{7B397F39-8CE8-4EAA-9AFC-24DF6242D395}" destId="{4D3B0094-306A-447D-8760-00761D2E9265}" srcOrd="4" destOrd="0" presId="urn:microsoft.com/office/officeart/2005/8/layout/cycle6"/>
    <dgm:cxn modelId="{BD7B8C22-05B2-4318-87FD-1FC4D9C7F37C}" type="presParOf" srcId="{7B397F39-8CE8-4EAA-9AFC-24DF6242D395}" destId="{655B12D6-EF09-468A-8F56-7BC3FB52E408}" srcOrd="5" destOrd="0" presId="urn:microsoft.com/office/officeart/2005/8/layout/cycle6"/>
    <dgm:cxn modelId="{B1FBE655-F78C-4261-B70C-776FD44FEDCC}" type="presParOf" srcId="{7B397F39-8CE8-4EAA-9AFC-24DF6242D395}" destId="{A5F3860F-BCFE-41AB-90E5-C4170A5BDCB0}" srcOrd="6" destOrd="0" presId="urn:microsoft.com/office/officeart/2005/8/layout/cycle6"/>
    <dgm:cxn modelId="{98B4981F-5CB9-4EE7-8FFF-8B78D5EE150C}" type="presParOf" srcId="{7B397F39-8CE8-4EAA-9AFC-24DF6242D395}" destId="{F8BA1E8B-57FA-4EB1-A925-0A21088CEBF3}" srcOrd="7" destOrd="0" presId="urn:microsoft.com/office/officeart/2005/8/layout/cycle6"/>
    <dgm:cxn modelId="{6CCDA476-C898-45E9-8A92-CED12575C22F}" type="presParOf" srcId="{7B397F39-8CE8-4EAA-9AFC-24DF6242D395}" destId="{16E2D407-F8A7-4A1E-A1DE-33F2FB37A5C6}"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40961-50E0-41EE-A406-4934F1E2DDC5}"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kumimoji="1" lang="ja-JP" altLang="en-US"/>
        </a:p>
      </dgm:t>
    </dgm:pt>
    <dgm:pt modelId="{A4CC0E82-6C34-4AA7-AF2A-0E7A46B9E990}">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公助</a:t>
          </a:r>
          <a:endParaRPr kumimoji="1" lang="ja-JP" altLang="en-US" sz="3200" dirty="0">
            <a:latin typeface="メイリオ" panose="020B0604030504040204" pitchFamily="50" charset="-128"/>
            <a:ea typeface="メイリオ" panose="020B0604030504040204" pitchFamily="50" charset="-128"/>
          </a:endParaRPr>
        </a:p>
      </dgm:t>
    </dgm:pt>
    <dgm:pt modelId="{BA707BA5-5472-482E-B635-3CB3C59C91F5}" type="par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33786EA9-1F31-4180-A02B-7D2689E01F22}" type="sibTrans" cxnId="{C78A2C65-F9A8-46F5-BEB3-CE05A755ACE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E7066FB-EF8E-4E8F-B6B1-088F88AD5869}">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共助</a:t>
          </a:r>
          <a:endParaRPr kumimoji="1" lang="ja-JP" altLang="en-US" sz="3200" dirty="0">
            <a:latin typeface="メイリオ" panose="020B0604030504040204" pitchFamily="50" charset="-128"/>
            <a:ea typeface="メイリオ" panose="020B0604030504040204" pitchFamily="50" charset="-128"/>
          </a:endParaRPr>
        </a:p>
      </dgm:t>
    </dgm:pt>
    <dgm:pt modelId="{3CE1FCB2-2B6E-4338-AAAB-5674CA4C915E}" type="par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443A00D-59F7-4098-A184-4F4E3F17A27E}" type="sibTrans" cxnId="{7C3D5A11-378E-4499-8E12-DFA83306C549}">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DBC05CAD-00C4-42BE-8264-A4A8F63830D8}">
      <dgm:prSet phldrT="[テキスト]" custT="1"/>
      <dgm:spPr/>
      <dgm:t>
        <a:bodyPr/>
        <a:lstStyle/>
        <a:p>
          <a:r>
            <a:rPr kumimoji="1" lang="ja-JP" altLang="en-US" sz="3200" dirty="0" smtClean="0">
              <a:latin typeface="メイリオ" panose="020B0604030504040204" pitchFamily="50" charset="-128"/>
              <a:ea typeface="メイリオ" panose="020B0604030504040204" pitchFamily="50" charset="-128"/>
            </a:rPr>
            <a:t>自助</a:t>
          </a:r>
          <a:endParaRPr kumimoji="1" lang="ja-JP" altLang="en-US" sz="3200" dirty="0">
            <a:latin typeface="メイリオ" panose="020B0604030504040204" pitchFamily="50" charset="-128"/>
            <a:ea typeface="メイリオ" panose="020B0604030504040204" pitchFamily="50" charset="-128"/>
          </a:endParaRPr>
        </a:p>
      </dgm:t>
    </dgm:pt>
    <dgm:pt modelId="{FC850690-9A1A-4735-B763-73A8F1D27D21}" type="par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96C4403F-03C5-49BA-A3D2-F88849F82ADA}" type="sibTrans" cxnId="{512DECA0-EA0C-446A-9D93-C93925120C33}">
      <dgm:prSet/>
      <dgm:spPr/>
      <dgm:t>
        <a:bodyPr/>
        <a:lstStyle/>
        <a:p>
          <a:endParaRPr kumimoji="1" lang="ja-JP" altLang="en-US" sz="2000">
            <a:latin typeface="メイリオ" panose="020B0604030504040204" pitchFamily="50" charset="-128"/>
            <a:ea typeface="メイリオ" panose="020B0604030504040204" pitchFamily="50" charset="-128"/>
          </a:endParaRPr>
        </a:p>
      </dgm:t>
    </dgm:pt>
    <dgm:pt modelId="{7B397F39-8CE8-4EAA-9AFC-24DF6242D395}" type="pres">
      <dgm:prSet presAssocID="{99F40961-50E0-41EE-A406-4934F1E2DDC5}" presName="cycle" presStyleCnt="0">
        <dgm:presLayoutVars>
          <dgm:dir/>
          <dgm:resizeHandles val="exact"/>
        </dgm:presLayoutVars>
      </dgm:prSet>
      <dgm:spPr/>
      <dgm:t>
        <a:bodyPr/>
        <a:lstStyle/>
        <a:p>
          <a:endParaRPr kumimoji="1" lang="ja-JP" altLang="en-US"/>
        </a:p>
      </dgm:t>
    </dgm:pt>
    <dgm:pt modelId="{E72131DD-D696-40F5-AE20-1A291F332191}" type="pres">
      <dgm:prSet presAssocID="{A4CC0E82-6C34-4AA7-AF2A-0E7A46B9E990}" presName="node" presStyleLbl="node1" presStyleIdx="0" presStyleCnt="3">
        <dgm:presLayoutVars>
          <dgm:bulletEnabled val="1"/>
        </dgm:presLayoutVars>
      </dgm:prSet>
      <dgm:spPr/>
      <dgm:t>
        <a:bodyPr/>
        <a:lstStyle/>
        <a:p>
          <a:endParaRPr kumimoji="1" lang="ja-JP" altLang="en-US"/>
        </a:p>
      </dgm:t>
    </dgm:pt>
    <dgm:pt modelId="{A994F007-E65E-4518-802C-62555DD956D6}" type="pres">
      <dgm:prSet presAssocID="{A4CC0E82-6C34-4AA7-AF2A-0E7A46B9E990}" presName="spNode" presStyleCnt="0"/>
      <dgm:spPr/>
    </dgm:pt>
    <dgm:pt modelId="{F3BD06DE-B74B-4851-9330-03D5550F682E}" type="pres">
      <dgm:prSet presAssocID="{33786EA9-1F31-4180-A02B-7D2689E01F22}" presName="sibTrans" presStyleLbl="sibTrans1D1" presStyleIdx="0" presStyleCnt="3"/>
      <dgm:spPr/>
      <dgm:t>
        <a:bodyPr/>
        <a:lstStyle/>
        <a:p>
          <a:endParaRPr kumimoji="1" lang="ja-JP" altLang="en-US"/>
        </a:p>
      </dgm:t>
    </dgm:pt>
    <dgm:pt modelId="{945CF948-00F5-4929-98CC-3B082C884E05}" type="pres">
      <dgm:prSet presAssocID="{9E7066FB-EF8E-4E8F-B6B1-088F88AD5869}" presName="node" presStyleLbl="node1" presStyleIdx="1" presStyleCnt="3">
        <dgm:presLayoutVars>
          <dgm:bulletEnabled val="1"/>
        </dgm:presLayoutVars>
      </dgm:prSet>
      <dgm:spPr/>
      <dgm:t>
        <a:bodyPr/>
        <a:lstStyle/>
        <a:p>
          <a:endParaRPr kumimoji="1" lang="ja-JP" altLang="en-US"/>
        </a:p>
      </dgm:t>
    </dgm:pt>
    <dgm:pt modelId="{4D3B0094-306A-447D-8760-00761D2E9265}" type="pres">
      <dgm:prSet presAssocID="{9E7066FB-EF8E-4E8F-B6B1-088F88AD5869}" presName="spNode" presStyleCnt="0"/>
      <dgm:spPr/>
    </dgm:pt>
    <dgm:pt modelId="{655B12D6-EF09-468A-8F56-7BC3FB52E408}" type="pres">
      <dgm:prSet presAssocID="{9443A00D-59F7-4098-A184-4F4E3F17A27E}" presName="sibTrans" presStyleLbl="sibTrans1D1" presStyleIdx="1" presStyleCnt="3"/>
      <dgm:spPr/>
      <dgm:t>
        <a:bodyPr/>
        <a:lstStyle/>
        <a:p>
          <a:endParaRPr kumimoji="1" lang="ja-JP" altLang="en-US"/>
        </a:p>
      </dgm:t>
    </dgm:pt>
    <dgm:pt modelId="{A5F3860F-BCFE-41AB-90E5-C4170A5BDCB0}" type="pres">
      <dgm:prSet presAssocID="{DBC05CAD-00C4-42BE-8264-A4A8F63830D8}" presName="node" presStyleLbl="node1" presStyleIdx="2" presStyleCnt="3">
        <dgm:presLayoutVars>
          <dgm:bulletEnabled val="1"/>
        </dgm:presLayoutVars>
      </dgm:prSet>
      <dgm:spPr/>
      <dgm:t>
        <a:bodyPr/>
        <a:lstStyle/>
        <a:p>
          <a:endParaRPr kumimoji="1" lang="ja-JP" altLang="en-US"/>
        </a:p>
      </dgm:t>
    </dgm:pt>
    <dgm:pt modelId="{F8BA1E8B-57FA-4EB1-A925-0A21088CEBF3}" type="pres">
      <dgm:prSet presAssocID="{DBC05CAD-00C4-42BE-8264-A4A8F63830D8}" presName="spNode" presStyleCnt="0"/>
      <dgm:spPr/>
    </dgm:pt>
    <dgm:pt modelId="{16E2D407-F8A7-4A1E-A1DE-33F2FB37A5C6}" type="pres">
      <dgm:prSet presAssocID="{96C4403F-03C5-49BA-A3D2-F88849F82ADA}" presName="sibTrans" presStyleLbl="sibTrans1D1" presStyleIdx="2" presStyleCnt="3"/>
      <dgm:spPr/>
      <dgm:t>
        <a:bodyPr/>
        <a:lstStyle/>
        <a:p>
          <a:endParaRPr kumimoji="1" lang="ja-JP" altLang="en-US"/>
        </a:p>
      </dgm:t>
    </dgm:pt>
  </dgm:ptLst>
  <dgm:cxnLst>
    <dgm:cxn modelId="{86B107A6-CCCC-4DB0-AD6C-0CA4DAF0F481}" type="presOf" srcId="{33786EA9-1F31-4180-A02B-7D2689E01F22}" destId="{F3BD06DE-B74B-4851-9330-03D5550F682E}" srcOrd="0" destOrd="0" presId="urn:microsoft.com/office/officeart/2005/8/layout/cycle6"/>
    <dgm:cxn modelId="{C78A2C65-F9A8-46F5-BEB3-CE05A755ACE3}" srcId="{99F40961-50E0-41EE-A406-4934F1E2DDC5}" destId="{A4CC0E82-6C34-4AA7-AF2A-0E7A46B9E990}" srcOrd="0" destOrd="0" parTransId="{BA707BA5-5472-482E-B635-3CB3C59C91F5}" sibTransId="{33786EA9-1F31-4180-A02B-7D2689E01F22}"/>
    <dgm:cxn modelId="{7C2B6CBF-60C5-4A1C-9ED0-1797AD62811A}" type="presOf" srcId="{96C4403F-03C5-49BA-A3D2-F88849F82ADA}" destId="{16E2D407-F8A7-4A1E-A1DE-33F2FB37A5C6}" srcOrd="0" destOrd="0" presId="urn:microsoft.com/office/officeart/2005/8/layout/cycle6"/>
    <dgm:cxn modelId="{6DEDE792-4AAD-449D-9E40-218EDC42B147}" type="presOf" srcId="{99F40961-50E0-41EE-A406-4934F1E2DDC5}" destId="{7B397F39-8CE8-4EAA-9AFC-24DF6242D395}" srcOrd="0" destOrd="0" presId="urn:microsoft.com/office/officeart/2005/8/layout/cycle6"/>
    <dgm:cxn modelId="{F4229011-F1F4-4432-9851-8817EBC53F42}" type="presOf" srcId="{9E7066FB-EF8E-4E8F-B6B1-088F88AD5869}" destId="{945CF948-00F5-4929-98CC-3B082C884E05}" srcOrd="0" destOrd="0" presId="urn:microsoft.com/office/officeart/2005/8/layout/cycle6"/>
    <dgm:cxn modelId="{44AF7DA0-3B53-4131-9249-BED2F36D8DF9}" type="presOf" srcId="{A4CC0E82-6C34-4AA7-AF2A-0E7A46B9E990}" destId="{E72131DD-D696-40F5-AE20-1A291F332191}" srcOrd="0" destOrd="0" presId="urn:microsoft.com/office/officeart/2005/8/layout/cycle6"/>
    <dgm:cxn modelId="{E6D31850-0101-48F4-873F-86FCCD05EC55}" type="presOf" srcId="{DBC05CAD-00C4-42BE-8264-A4A8F63830D8}" destId="{A5F3860F-BCFE-41AB-90E5-C4170A5BDCB0}" srcOrd="0" destOrd="0" presId="urn:microsoft.com/office/officeart/2005/8/layout/cycle6"/>
    <dgm:cxn modelId="{7C3D5A11-378E-4499-8E12-DFA83306C549}" srcId="{99F40961-50E0-41EE-A406-4934F1E2DDC5}" destId="{9E7066FB-EF8E-4E8F-B6B1-088F88AD5869}" srcOrd="1" destOrd="0" parTransId="{3CE1FCB2-2B6E-4338-AAAB-5674CA4C915E}" sibTransId="{9443A00D-59F7-4098-A184-4F4E3F17A27E}"/>
    <dgm:cxn modelId="{512DECA0-EA0C-446A-9D93-C93925120C33}" srcId="{99F40961-50E0-41EE-A406-4934F1E2DDC5}" destId="{DBC05CAD-00C4-42BE-8264-A4A8F63830D8}" srcOrd="2" destOrd="0" parTransId="{FC850690-9A1A-4735-B763-73A8F1D27D21}" sibTransId="{96C4403F-03C5-49BA-A3D2-F88849F82ADA}"/>
    <dgm:cxn modelId="{88816CB5-A40E-4194-AF00-C7ABD3871CB1}" type="presOf" srcId="{9443A00D-59F7-4098-A184-4F4E3F17A27E}" destId="{655B12D6-EF09-468A-8F56-7BC3FB52E408}" srcOrd="0" destOrd="0" presId="urn:microsoft.com/office/officeart/2005/8/layout/cycle6"/>
    <dgm:cxn modelId="{297B2C77-565E-490D-87B3-EB61851400B3}" type="presParOf" srcId="{7B397F39-8CE8-4EAA-9AFC-24DF6242D395}" destId="{E72131DD-D696-40F5-AE20-1A291F332191}" srcOrd="0" destOrd="0" presId="urn:microsoft.com/office/officeart/2005/8/layout/cycle6"/>
    <dgm:cxn modelId="{3C571F21-C5C8-4399-95FC-38785F6D5348}" type="presParOf" srcId="{7B397F39-8CE8-4EAA-9AFC-24DF6242D395}" destId="{A994F007-E65E-4518-802C-62555DD956D6}" srcOrd="1" destOrd="0" presId="urn:microsoft.com/office/officeart/2005/8/layout/cycle6"/>
    <dgm:cxn modelId="{368E2C8A-591E-4981-89BC-753917309E38}" type="presParOf" srcId="{7B397F39-8CE8-4EAA-9AFC-24DF6242D395}" destId="{F3BD06DE-B74B-4851-9330-03D5550F682E}" srcOrd="2" destOrd="0" presId="urn:microsoft.com/office/officeart/2005/8/layout/cycle6"/>
    <dgm:cxn modelId="{0251B834-7D2D-440E-9C3D-8CFEB9CD9755}" type="presParOf" srcId="{7B397F39-8CE8-4EAA-9AFC-24DF6242D395}" destId="{945CF948-00F5-4929-98CC-3B082C884E05}" srcOrd="3" destOrd="0" presId="urn:microsoft.com/office/officeart/2005/8/layout/cycle6"/>
    <dgm:cxn modelId="{AA383773-EE86-4B97-9C9A-A8EC3769C418}" type="presParOf" srcId="{7B397F39-8CE8-4EAA-9AFC-24DF6242D395}" destId="{4D3B0094-306A-447D-8760-00761D2E9265}" srcOrd="4" destOrd="0" presId="urn:microsoft.com/office/officeart/2005/8/layout/cycle6"/>
    <dgm:cxn modelId="{BD7B8C22-05B2-4318-87FD-1FC4D9C7F37C}" type="presParOf" srcId="{7B397F39-8CE8-4EAA-9AFC-24DF6242D395}" destId="{655B12D6-EF09-468A-8F56-7BC3FB52E408}" srcOrd="5" destOrd="0" presId="urn:microsoft.com/office/officeart/2005/8/layout/cycle6"/>
    <dgm:cxn modelId="{B1FBE655-F78C-4261-B70C-776FD44FEDCC}" type="presParOf" srcId="{7B397F39-8CE8-4EAA-9AFC-24DF6242D395}" destId="{A5F3860F-BCFE-41AB-90E5-C4170A5BDCB0}" srcOrd="6" destOrd="0" presId="urn:microsoft.com/office/officeart/2005/8/layout/cycle6"/>
    <dgm:cxn modelId="{98B4981F-5CB9-4EE7-8FFF-8B78D5EE150C}" type="presParOf" srcId="{7B397F39-8CE8-4EAA-9AFC-24DF6242D395}" destId="{F8BA1E8B-57FA-4EB1-A925-0A21088CEBF3}" srcOrd="7" destOrd="0" presId="urn:microsoft.com/office/officeart/2005/8/layout/cycle6"/>
    <dgm:cxn modelId="{6CCDA476-C898-45E9-8A92-CED12575C22F}" type="presParOf" srcId="{7B397F39-8CE8-4EAA-9AFC-24DF6242D395}" destId="{16E2D407-F8A7-4A1E-A1DE-33F2FB37A5C6}"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31DD-D696-40F5-AE20-1A291F332191}">
      <dsp:nvSpPr>
        <dsp:cNvPr id="0" name=""/>
        <dsp:cNvSpPr/>
      </dsp:nvSpPr>
      <dsp:spPr>
        <a:xfrm>
          <a:off x="1305013" y="1643"/>
          <a:ext cx="1530433" cy="994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公助</a:t>
          </a:r>
          <a:endParaRPr kumimoji="1" lang="ja-JP" altLang="en-US" sz="3200" kern="1200" dirty="0">
            <a:latin typeface="メイリオ" panose="020B0604030504040204" pitchFamily="50" charset="-128"/>
            <a:ea typeface="メイリオ" panose="020B0604030504040204" pitchFamily="50" charset="-128"/>
          </a:endParaRPr>
        </a:p>
      </dsp:txBody>
      <dsp:txXfrm>
        <a:off x="1353574" y="50204"/>
        <a:ext cx="1433311" cy="897659"/>
      </dsp:txXfrm>
    </dsp:sp>
    <dsp:sp modelId="{F3BD06DE-B74B-4851-9330-03D5550F682E}">
      <dsp:nvSpPr>
        <dsp:cNvPr id="0" name=""/>
        <dsp:cNvSpPr/>
      </dsp:nvSpPr>
      <dsp:spPr>
        <a:xfrm>
          <a:off x="743822" y="499034"/>
          <a:ext cx="2652814" cy="2652814"/>
        </a:xfrm>
        <a:custGeom>
          <a:avLst/>
          <a:gdLst/>
          <a:ahLst/>
          <a:cxnLst/>
          <a:rect l="0" t="0" r="0" b="0"/>
          <a:pathLst>
            <a:path>
              <a:moveTo>
                <a:pt x="2102735" y="250920"/>
              </a:moveTo>
              <a:arcTo wR="1326407" hR="1326407" stAng="18349392" swAng="364610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5CF948-00F5-4929-98CC-3B082C884E05}">
      <dsp:nvSpPr>
        <dsp:cNvPr id="0" name=""/>
        <dsp:cNvSpPr/>
      </dsp:nvSpPr>
      <dsp:spPr>
        <a:xfrm>
          <a:off x="2453715" y="1991254"/>
          <a:ext cx="1530433" cy="99478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共助</a:t>
          </a:r>
          <a:endParaRPr kumimoji="1" lang="ja-JP" altLang="en-US" sz="3200" kern="1200" dirty="0">
            <a:latin typeface="メイリオ" panose="020B0604030504040204" pitchFamily="50" charset="-128"/>
            <a:ea typeface="メイリオ" panose="020B0604030504040204" pitchFamily="50" charset="-128"/>
          </a:endParaRPr>
        </a:p>
      </dsp:txBody>
      <dsp:txXfrm>
        <a:off x="2502276" y="2039815"/>
        <a:ext cx="1433311" cy="897659"/>
      </dsp:txXfrm>
    </dsp:sp>
    <dsp:sp modelId="{655B12D6-EF09-468A-8F56-7BC3FB52E408}">
      <dsp:nvSpPr>
        <dsp:cNvPr id="0" name=""/>
        <dsp:cNvSpPr/>
      </dsp:nvSpPr>
      <dsp:spPr>
        <a:xfrm>
          <a:off x="743822" y="499034"/>
          <a:ext cx="2652814" cy="2652814"/>
        </a:xfrm>
        <a:custGeom>
          <a:avLst/>
          <a:gdLst/>
          <a:ahLst/>
          <a:cxnLst/>
          <a:rect l="0" t="0" r="0" b="0"/>
          <a:pathLst>
            <a:path>
              <a:moveTo>
                <a:pt x="1957305" y="2493165"/>
              </a:moveTo>
              <a:arcTo wR="1326407" hR="1326407" stAng="3695922" swAng="3408155"/>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5F3860F-BCFE-41AB-90E5-C4170A5BDCB0}">
      <dsp:nvSpPr>
        <dsp:cNvPr id="0" name=""/>
        <dsp:cNvSpPr/>
      </dsp:nvSpPr>
      <dsp:spPr>
        <a:xfrm>
          <a:off x="156310" y="1991254"/>
          <a:ext cx="1530433" cy="99478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自助</a:t>
          </a:r>
          <a:endParaRPr kumimoji="1" lang="ja-JP" altLang="en-US" sz="3200" kern="1200" dirty="0">
            <a:latin typeface="メイリオ" panose="020B0604030504040204" pitchFamily="50" charset="-128"/>
            <a:ea typeface="メイリオ" panose="020B0604030504040204" pitchFamily="50" charset="-128"/>
          </a:endParaRPr>
        </a:p>
      </dsp:txBody>
      <dsp:txXfrm>
        <a:off x="204871" y="2039815"/>
        <a:ext cx="1433311" cy="897659"/>
      </dsp:txXfrm>
    </dsp:sp>
    <dsp:sp modelId="{16E2D407-F8A7-4A1E-A1DE-33F2FB37A5C6}">
      <dsp:nvSpPr>
        <dsp:cNvPr id="0" name=""/>
        <dsp:cNvSpPr/>
      </dsp:nvSpPr>
      <dsp:spPr>
        <a:xfrm>
          <a:off x="743822" y="499034"/>
          <a:ext cx="2652814" cy="2652814"/>
        </a:xfrm>
        <a:custGeom>
          <a:avLst/>
          <a:gdLst/>
          <a:ahLst/>
          <a:cxnLst/>
          <a:rect l="0" t="0" r="0" b="0"/>
          <a:pathLst>
            <a:path>
              <a:moveTo>
                <a:pt x="8767" y="1478665"/>
              </a:moveTo>
              <a:arcTo wR="1326407" hR="1326407" stAng="10404508" swAng="3646100"/>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131DD-D696-40F5-AE20-1A291F332191}">
      <dsp:nvSpPr>
        <dsp:cNvPr id="0" name=""/>
        <dsp:cNvSpPr/>
      </dsp:nvSpPr>
      <dsp:spPr>
        <a:xfrm>
          <a:off x="1305013" y="1643"/>
          <a:ext cx="1530433" cy="9947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公助</a:t>
          </a:r>
          <a:endParaRPr kumimoji="1" lang="ja-JP" altLang="en-US" sz="3200" kern="1200" dirty="0">
            <a:latin typeface="メイリオ" panose="020B0604030504040204" pitchFamily="50" charset="-128"/>
            <a:ea typeface="メイリオ" panose="020B0604030504040204" pitchFamily="50" charset="-128"/>
          </a:endParaRPr>
        </a:p>
      </dsp:txBody>
      <dsp:txXfrm>
        <a:off x="1353574" y="50204"/>
        <a:ext cx="1433311" cy="897659"/>
      </dsp:txXfrm>
    </dsp:sp>
    <dsp:sp modelId="{F3BD06DE-B74B-4851-9330-03D5550F682E}">
      <dsp:nvSpPr>
        <dsp:cNvPr id="0" name=""/>
        <dsp:cNvSpPr/>
      </dsp:nvSpPr>
      <dsp:spPr>
        <a:xfrm>
          <a:off x="743822" y="499034"/>
          <a:ext cx="2652814" cy="2652814"/>
        </a:xfrm>
        <a:custGeom>
          <a:avLst/>
          <a:gdLst/>
          <a:ahLst/>
          <a:cxnLst/>
          <a:rect l="0" t="0" r="0" b="0"/>
          <a:pathLst>
            <a:path>
              <a:moveTo>
                <a:pt x="2102735" y="250920"/>
              </a:moveTo>
              <a:arcTo wR="1326407" hR="1326407" stAng="18349392" swAng="3646100"/>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5CF948-00F5-4929-98CC-3B082C884E05}">
      <dsp:nvSpPr>
        <dsp:cNvPr id="0" name=""/>
        <dsp:cNvSpPr/>
      </dsp:nvSpPr>
      <dsp:spPr>
        <a:xfrm>
          <a:off x="2453715" y="1991254"/>
          <a:ext cx="1530433" cy="994781"/>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共助</a:t>
          </a:r>
          <a:endParaRPr kumimoji="1" lang="ja-JP" altLang="en-US" sz="3200" kern="1200" dirty="0">
            <a:latin typeface="メイリオ" panose="020B0604030504040204" pitchFamily="50" charset="-128"/>
            <a:ea typeface="メイリオ" panose="020B0604030504040204" pitchFamily="50" charset="-128"/>
          </a:endParaRPr>
        </a:p>
      </dsp:txBody>
      <dsp:txXfrm>
        <a:off x="2502276" y="2039815"/>
        <a:ext cx="1433311" cy="897659"/>
      </dsp:txXfrm>
    </dsp:sp>
    <dsp:sp modelId="{655B12D6-EF09-468A-8F56-7BC3FB52E408}">
      <dsp:nvSpPr>
        <dsp:cNvPr id="0" name=""/>
        <dsp:cNvSpPr/>
      </dsp:nvSpPr>
      <dsp:spPr>
        <a:xfrm>
          <a:off x="743822" y="499034"/>
          <a:ext cx="2652814" cy="2652814"/>
        </a:xfrm>
        <a:custGeom>
          <a:avLst/>
          <a:gdLst/>
          <a:ahLst/>
          <a:cxnLst/>
          <a:rect l="0" t="0" r="0" b="0"/>
          <a:pathLst>
            <a:path>
              <a:moveTo>
                <a:pt x="1957305" y="2493165"/>
              </a:moveTo>
              <a:arcTo wR="1326407" hR="1326407" stAng="3695922" swAng="3408155"/>
            </a:path>
          </a:pathLst>
        </a:custGeom>
        <a:noFill/>
        <a:ln w="9525" cap="flat" cmpd="sng" algn="ctr">
          <a:solidFill>
            <a:schemeClr val="accent3">
              <a:hueOff val="5625132"/>
              <a:satOff val="-8440"/>
              <a:lumOff val="-1373"/>
              <a:alphaOff val="0"/>
            </a:schemeClr>
          </a:solidFill>
          <a:prstDash val="solid"/>
        </a:ln>
        <a:effectLst/>
      </dsp:spPr>
      <dsp:style>
        <a:lnRef idx="1">
          <a:scrgbClr r="0" g="0" b="0"/>
        </a:lnRef>
        <a:fillRef idx="0">
          <a:scrgbClr r="0" g="0" b="0"/>
        </a:fillRef>
        <a:effectRef idx="0">
          <a:scrgbClr r="0" g="0" b="0"/>
        </a:effectRef>
        <a:fontRef idx="minor"/>
      </dsp:style>
    </dsp:sp>
    <dsp:sp modelId="{A5F3860F-BCFE-41AB-90E5-C4170A5BDCB0}">
      <dsp:nvSpPr>
        <dsp:cNvPr id="0" name=""/>
        <dsp:cNvSpPr/>
      </dsp:nvSpPr>
      <dsp:spPr>
        <a:xfrm>
          <a:off x="156310" y="1991254"/>
          <a:ext cx="1530433" cy="994781"/>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1" lang="ja-JP" altLang="en-US" sz="3200" kern="1200" dirty="0" smtClean="0">
              <a:latin typeface="メイリオ" panose="020B0604030504040204" pitchFamily="50" charset="-128"/>
              <a:ea typeface="メイリオ" panose="020B0604030504040204" pitchFamily="50" charset="-128"/>
            </a:rPr>
            <a:t>自助</a:t>
          </a:r>
          <a:endParaRPr kumimoji="1" lang="ja-JP" altLang="en-US" sz="3200" kern="1200" dirty="0">
            <a:latin typeface="メイリオ" panose="020B0604030504040204" pitchFamily="50" charset="-128"/>
            <a:ea typeface="メイリオ" panose="020B0604030504040204" pitchFamily="50" charset="-128"/>
          </a:endParaRPr>
        </a:p>
      </dsp:txBody>
      <dsp:txXfrm>
        <a:off x="204871" y="2039815"/>
        <a:ext cx="1433311" cy="897659"/>
      </dsp:txXfrm>
    </dsp:sp>
    <dsp:sp modelId="{16E2D407-F8A7-4A1E-A1DE-33F2FB37A5C6}">
      <dsp:nvSpPr>
        <dsp:cNvPr id="0" name=""/>
        <dsp:cNvSpPr/>
      </dsp:nvSpPr>
      <dsp:spPr>
        <a:xfrm>
          <a:off x="743822" y="499034"/>
          <a:ext cx="2652814" cy="2652814"/>
        </a:xfrm>
        <a:custGeom>
          <a:avLst/>
          <a:gdLst/>
          <a:ahLst/>
          <a:cxnLst/>
          <a:rect l="0" t="0" r="0" b="0"/>
          <a:pathLst>
            <a:path>
              <a:moveTo>
                <a:pt x="8767" y="1478665"/>
              </a:moveTo>
              <a:arcTo wR="1326407" hR="1326407" stAng="10404508" swAng="3646100"/>
            </a:path>
          </a:pathLst>
        </a:custGeom>
        <a:noFill/>
        <a:ln w="9525" cap="flat" cmpd="sng" algn="ctr">
          <a:solidFill>
            <a:schemeClr val="accent3">
              <a:hueOff val="11250264"/>
              <a:satOff val="-16880"/>
              <a:lumOff val="-274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ー 2"/>
          <p:cNvSpPr>
            <a:spLocks noGrp="1"/>
          </p:cNvSpPr>
          <p:nvPr>
            <p:ph type="dt" sz="quarter" idx="1"/>
          </p:nvPr>
        </p:nvSpPr>
        <p:spPr>
          <a:xfrm>
            <a:off x="3816350" y="0"/>
            <a:ext cx="2917825" cy="492125"/>
          </a:xfrm>
          <a:prstGeom prst="rect">
            <a:avLst/>
          </a:prstGeom>
        </p:spPr>
        <p:txBody>
          <a:bodyPr vert="horz" lIns="90575" tIns="45287" rIns="90575" bIns="45287" rtlCol="0"/>
          <a:lstStyle>
            <a:lvl1pPr algn="r" eaLnBrk="1" fontAlgn="auto" hangingPunct="1">
              <a:spcBef>
                <a:spcPts val="0"/>
              </a:spcBef>
              <a:spcAft>
                <a:spcPts val="0"/>
              </a:spcAft>
              <a:defRPr sz="1300">
                <a:latin typeface="+mn-lt"/>
                <a:ea typeface="+mn-ea"/>
              </a:defRPr>
            </a:lvl1pPr>
          </a:lstStyle>
          <a:p>
            <a:pPr>
              <a:defRPr/>
            </a:pPr>
            <a:fld id="{3C63E7EE-7014-427B-915E-A6F518DDF1B1}" type="datetimeFigureOut">
              <a:rPr lang="ja-JP" altLang="en-US"/>
              <a:pPr>
                <a:defRPr/>
              </a:pPr>
              <a:t>2024/4/10</a:t>
            </a:fld>
            <a:endParaRPr lang="ja-JP" altLang="en-US" dirty="0"/>
          </a:p>
        </p:txBody>
      </p:sp>
      <p:sp>
        <p:nvSpPr>
          <p:cNvPr id="5" name="スライド番号プレースホルダー 4"/>
          <p:cNvSpPr>
            <a:spLocks noGrp="1"/>
          </p:cNvSpPr>
          <p:nvPr>
            <p:ph type="sldNum" sz="quarter" idx="3"/>
          </p:nvPr>
        </p:nvSpPr>
        <p:spPr>
          <a:xfrm>
            <a:off x="3816350" y="9371013"/>
            <a:ext cx="2917825" cy="493712"/>
          </a:xfrm>
          <a:prstGeom prst="rect">
            <a:avLst/>
          </a:prstGeom>
        </p:spPr>
        <p:txBody>
          <a:bodyPr vert="horz" wrap="square" lIns="90575" tIns="45287" rIns="90575" bIns="45287" numCol="1" anchor="b" anchorCtr="0" compatLnSpc="1">
            <a:prstTxWarp prst="textNoShape">
              <a:avLst/>
            </a:prstTxWarp>
          </a:bodyPr>
          <a:lstStyle>
            <a:lvl1pPr algn="r" eaLnBrk="1" hangingPunct="1">
              <a:defRPr sz="1300"/>
            </a:lvl1pPr>
          </a:lstStyle>
          <a:p>
            <a:pPr>
              <a:defRPr/>
            </a:pPr>
            <a:fld id="{394D7C0B-0933-46DC-A401-1687396BE9C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 2"/>
          <p:cNvSpPr>
            <a:spLocks noGrp="1"/>
          </p:cNvSpPr>
          <p:nvPr>
            <p:ph type="dt" idx="1"/>
          </p:nvPr>
        </p:nvSpPr>
        <p:spPr>
          <a:xfrm>
            <a:off x="3814763" y="0"/>
            <a:ext cx="2919412" cy="492125"/>
          </a:xfrm>
          <a:prstGeom prst="rect">
            <a:avLst/>
          </a:prstGeom>
        </p:spPr>
        <p:txBody>
          <a:bodyPr vert="horz" lIns="90565" tIns="45280" rIns="90565" bIns="45280" rtlCol="0"/>
          <a:lstStyle>
            <a:lvl1pPr algn="r" eaLnBrk="1" fontAlgn="auto" hangingPunct="1">
              <a:spcBef>
                <a:spcPts val="0"/>
              </a:spcBef>
              <a:spcAft>
                <a:spcPts val="0"/>
              </a:spcAft>
              <a:defRPr sz="1300">
                <a:latin typeface="+mn-lt"/>
                <a:ea typeface="+mn-ea"/>
              </a:defRPr>
            </a:lvl1pPr>
          </a:lstStyle>
          <a:p>
            <a:pPr>
              <a:defRPr/>
            </a:pPr>
            <a:fld id="{512919F0-AF42-4640-8A1D-2EFF4248026F}" type="datetimeFigureOut">
              <a:rPr lang="ja-JP" altLang="en-US"/>
              <a:pPr>
                <a:defRPr/>
              </a:pPr>
              <a:t>2024/4/10</a:t>
            </a:fld>
            <a:endParaRPr lang="ja-JP" altLang="en-US" dirty="0"/>
          </a:p>
        </p:txBody>
      </p:sp>
      <p:sp>
        <p:nvSpPr>
          <p:cNvPr id="4" name="スライド イメージ プレースホルダ 3"/>
          <p:cNvSpPr>
            <a:spLocks noGrp="1" noRot="1" noChangeAspect="1"/>
          </p:cNvSpPr>
          <p:nvPr>
            <p:ph type="sldImg" idx="2"/>
          </p:nvPr>
        </p:nvSpPr>
        <p:spPr>
          <a:xfrm>
            <a:off x="361950" y="736600"/>
            <a:ext cx="5888038" cy="4418013"/>
          </a:xfrm>
          <a:prstGeom prst="rect">
            <a:avLst/>
          </a:prstGeom>
          <a:noFill/>
          <a:ln w="12700">
            <a:solidFill>
              <a:prstClr val="black"/>
            </a:solidFill>
          </a:ln>
        </p:spPr>
        <p:txBody>
          <a:bodyPr vert="horz" lIns="90565" tIns="45280" rIns="90565" bIns="45280" rtlCol="0" anchor="ctr"/>
          <a:lstStyle/>
          <a:p>
            <a:pPr lvl="0"/>
            <a:endParaRPr lang="ja-JP" altLang="en-US" noProof="0" dirty="0"/>
          </a:p>
        </p:txBody>
      </p:sp>
      <p:sp>
        <p:nvSpPr>
          <p:cNvPr id="5" name="ノート プレースホルダ 4"/>
          <p:cNvSpPr>
            <a:spLocks noGrp="1"/>
          </p:cNvSpPr>
          <p:nvPr>
            <p:ph type="body" sz="quarter" idx="3"/>
          </p:nvPr>
        </p:nvSpPr>
        <p:spPr>
          <a:xfrm>
            <a:off x="673100" y="5424488"/>
            <a:ext cx="5389563" cy="3702050"/>
          </a:xfrm>
          <a:prstGeom prst="rect">
            <a:avLst/>
          </a:prstGeom>
        </p:spPr>
        <p:txBody>
          <a:bodyPr vert="horz" lIns="90565" tIns="45280" rIns="90565" bIns="45280" rtlCol="0">
            <a:normAutofit/>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endParaRPr lang="ja-JP" altLang="en-US" noProof="0" dirty="0"/>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0565" tIns="45280" rIns="90565" bIns="45280" numCol="1" anchor="b" anchorCtr="0" compatLnSpc="1">
            <a:prstTxWarp prst="textNoShape">
              <a:avLst/>
            </a:prstTxWarp>
          </a:bodyPr>
          <a:lstStyle>
            <a:lvl1pPr algn="r" eaLnBrk="1" hangingPunct="1">
              <a:defRPr sz="1300"/>
            </a:lvl1pPr>
          </a:lstStyle>
          <a:p>
            <a:pPr>
              <a:defRPr/>
            </a:pPr>
            <a:fld id="{0585E4BA-847E-4221-A715-E264D82D44F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latin typeface="ＭＳ 明朝" panose="02020609040205080304" pitchFamily="17" charset="-128"/>
                <a:ea typeface="ＭＳ 明朝" panose="02020609040205080304" pitchFamily="17" charset="-128"/>
              </a:rPr>
              <a:t>これから、ワークショップ「自分の津波避難計画を作成してみよう」を始めます。よろしくお願いいたします。</a:t>
            </a:r>
          </a:p>
          <a:p>
            <a:endParaRPr lang="en-US" altLang="ja-JP" smtClean="0">
              <a:latin typeface="ＭＳ 明朝" panose="02020609040205080304" pitchFamily="17" charset="-128"/>
              <a:ea typeface="ＭＳ 明朝" panose="02020609040205080304" pitchFamily="17" charset="-128"/>
            </a:endParaRPr>
          </a:p>
        </p:txBody>
      </p:sp>
      <p:sp>
        <p:nvSpPr>
          <p:cNvPr id="17412"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E7E18F0-E93E-4CCE-AE3F-4F59659AAA4F}" type="slidenum">
              <a:rPr lang="ja-JP" altLang="en-US" smtClean="0"/>
              <a:pPr/>
              <a:t>1</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defRPr/>
            </a:pPr>
            <a:r>
              <a:rPr lang="ja-JP" altLang="en-US" dirty="0" smtClean="0"/>
              <a:t>前提条件を踏まえて、ステップ１から順に行いたいと思います。</a:t>
            </a:r>
            <a:endParaRPr lang="en-US" altLang="ja-JP" dirty="0" smtClean="0"/>
          </a:p>
          <a:p>
            <a:pPr>
              <a:defRPr/>
            </a:pPr>
            <a:r>
              <a:rPr lang="ja-JP" altLang="en-US" dirty="0" smtClean="0"/>
              <a:t>まずは、ステップ１の①～⑤を「本日ご持参頂いたハザードマップを見ずに」記入願います。</a:t>
            </a:r>
            <a:endParaRPr lang="en-US" altLang="ja-JP" dirty="0" smtClean="0"/>
          </a:p>
          <a:p>
            <a:pPr>
              <a:defRPr/>
            </a:pPr>
            <a:r>
              <a:rPr lang="ja-JP" altLang="en-US" dirty="0" smtClean="0"/>
              <a:t>①～③は該当するものどちらかにチェックをしてください。</a:t>
            </a:r>
            <a:endParaRPr lang="en-US" altLang="ja-JP" dirty="0" smtClean="0"/>
          </a:p>
          <a:p>
            <a:pPr>
              <a:defRPr/>
            </a:pPr>
            <a:r>
              <a:rPr lang="ja-JP" altLang="en-US" dirty="0" smtClean="0"/>
              <a:t>それでは</a:t>
            </a:r>
            <a:r>
              <a:rPr lang="en-US" altLang="ja-JP" dirty="0" smtClean="0"/>
              <a:t>10</a:t>
            </a:r>
            <a:r>
              <a:rPr lang="ja-JP" altLang="en-US" dirty="0" smtClean="0"/>
              <a:t>分程度で記入してみてください。わからないところは空欄でも構いません。</a:t>
            </a:r>
            <a:endParaRPr lang="en-US" altLang="ja-JP" dirty="0" smtClean="0"/>
          </a:p>
          <a:p>
            <a:pPr>
              <a:defRPr/>
            </a:pPr>
            <a:endParaRPr lang="en-US" altLang="ja-JP" dirty="0" smtClean="0"/>
          </a:p>
          <a:p>
            <a:pPr>
              <a:defRPr/>
            </a:pPr>
            <a:r>
              <a:rPr lang="ja-JP" altLang="en-US" dirty="0" smtClean="0"/>
              <a:t>（少し時間を空けて）</a:t>
            </a:r>
            <a:endParaRPr lang="en-US" altLang="ja-JP" dirty="0" smtClean="0"/>
          </a:p>
          <a:p>
            <a:pPr>
              <a:defRPr/>
            </a:pPr>
            <a:r>
              <a:rPr lang="ja-JP" altLang="en-US" dirty="0" smtClean="0"/>
              <a:t>①で浸水エリア外を選択された方は、家屋に問題等なければ</a:t>
            </a:r>
            <a:endParaRPr lang="en-US" altLang="ja-JP" dirty="0" smtClean="0"/>
          </a:p>
          <a:p>
            <a:pPr>
              <a:defRPr/>
            </a:pPr>
            <a:r>
              <a:rPr lang="ja-JP" altLang="en-US" dirty="0" smtClean="0"/>
              <a:t>自宅待機（在宅避難）でも問題ないケースですが、</a:t>
            </a:r>
            <a:endParaRPr lang="en-US" altLang="ja-JP" dirty="0" smtClean="0"/>
          </a:p>
          <a:p>
            <a:pPr>
              <a:defRPr/>
            </a:pPr>
            <a:r>
              <a:rPr lang="ja-JP" altLang="en-US" dirty="0" smtClean="0"/>
              <a:t>今回は、地震の影響で家屋が倒壊する恐れがあり、避難せざるを得ないケースだとして</a:t>
            </a:r>
            <a:endParaRPr lang="en-US" altLang="ja-JP" dirty="0" smtClean="0"/>
          </a:p>
          <a:p>
            <a:pPr>
              <a:defRPr/>
            </a:pPr>
            <a:r>
              <a:rPr lang="ja-JP" altLang="en-US" dirty="0" smtClean="0"/>
              <a:t>②以降も記入頂ければと思います。</a:t>
            </a:r>
            <a:endParaRPr lang="en-US" altLang="ja-JP" dirty="0" smtClean="0"/>
          </a:p>
          <a:p>
            <a:pPr>
              <a:defRPr/>
            </a:pPr>
            <a:endParaRPr lang="en-US" altLang="ja-JP" dirty="0" smtClean="0"/>
          </a:p>
          <a:p>
            <a:pPr>
              <a:defRPr/>
            </a:pPr>
            <a:r>
              <a:rPr lang="ja-JP" altLang="en-US" dirty="0" smtClean="0"/>
              <a:t>（少し時間を空けて）</a:t>
            </a:r>
            <a:endParaRPr lang="en-US" altLang="ja-JP" dirty="0" smtClean="0"/>
          </a:p>
          <a:p>
            <a:pPr>
              <a:defRPr/>
            </a:pPr>
            <a:r>
              <a:rPr lang="ja-JP" altLang="en-US" dirty="0" smtClean="0"/>
              <a:t>③で、津波警報発表後すぐに避難を開始するとされた方、</a:t>
            </a:r>
            <a:endParaRPr lang="en-US" altLang="ja-JP" dirty="0" smtClean="0"/>
          </a:p>
          <a:p>
            <a:pPr>
              <a:defRPr/>
            </a:pPr>
            <a:r>
              <a:rPr lang="ja-JP" altLang="en-US" dirty="0" smtClean="0"/>
              <a:t>荷物の準備等、本当に３分以内で完了しますか？</a:t>
            </a:r>
            <a:endParaRPr lang="en-US" altLang="ja-JP" dirty="0" smtClean="0"/>
          </a:p>
          <a:p>
            <a:pPr>
              <a:defRPr/>
            </a:pPr>
            <a:r>
              <a:rPr lang="ja-JP" altLang="en-US" dirty="0" smtClean="0"/>
              <a:t>大津波警報や津波警報は地震発生後約３分で発表されるとしていますが、</a:t>
            </a:r>
            <a:endParaRPr lang="en-US" altLang="ja-JP" dirty="0" smtClean="0"/>
          </a:p>
          <a:p>
            <a:pPr>
              <a:defRPr/>
            </a:pPr>
            <a:r>
              <a:rPr lang="ja-JP" altLang="en-US" dirty="0" smtClean="0"/>
              <a:t>揺れが収まった後には火の元の始末やブレーカーを落とす等、２次災害を防ぐためにしなければいけないことがあります。</a:t>
            </a:r>
            <a:endParaRPr lang="en-US" altLang="ja-JP" dirty="0" smtClean="0"/>
          </a:p>
          <a:p>
            <a:pPr>
              <a:defRPr/>
            </a:pPr>
            <a:r>
              <a:rPr lang="ja-JP" altLang="en-US" dirty="0" smtClean="0"/>
              <a:t>これらをしてから出発するとなると、３分以上かかりそうではありませんか？</a:t>
            </a:r>
            <a:endParaRPr lang="en-US" altLang="ja-JP" dirty="0" smtClean="0"/>
          </a:p>
          <a:p>
            <a:pPr>
              <a:defRPr/>
            </a:pPr>
            <a:endParaRPr lang="en-US" altLang="ja-JP" dirty="0" smtClean="0"/>
          </a:p>
          <a:p>
            <a:pPr>
              <a:defRPr/>
            </a:pPr>
            <a:r>
              <a:rPr lang="ja-JP" altLang="en-US" dirty="0" smtClean="0"/>
              <a:t>また、④で、車での移動時間を考えて記入されている方、</a:t>
            </a:r>
            <a:endParaRPr lang="en-US" altLang="ja-JP" dirty="0" smtClean="0"/>
          </a:p>
          <a:p>
            <a:pPr>
              <a:defRPr/>
            </a:pPr>
            <a:r>
              <a:rPr lang="ja-JP" altLang="en-US" dirty="0" smtClean="0"/>
              <a:t>道路が混む可能性はありませんか？徒歩で向かった方が安全ではありませんか？</a:t>
            </a:r>
            <a:endParaRPr lang="en-US" altLang="ja-JP" dirty="0" smtClean="0"/>
          </a:p>
          <a:p>
            <a:pPr>
              <a:defRPr/>
            </a:pPr>
            <a:endParaRPr lang="en-US" altLang="ja-JP" dirty="0" smtClean="0"/>
          </a:p>
          <a:p>
            <a:pPr>
              <a:defRPr/>
            </a:pPr>
            <a:r>
              <a:rPr lang="ja-JP" altLang="en-US" dirty="0" smtClean="0"/>
              <a:t>寝ている最中だったり、お風呂に入っている最中でも同じように開始できますか？</a:t>
            </a:r>
            <a:endParaRPr lang="en-US" altLang="ja-JP" dirty="0" smtClean="0"/>
          </a:p>
          <a:p>
            <a:pPr>
              <a:defRPr/>
            </a:pPr>
            <a:r>
              <a:rPr lang="ja-JP" altLang="en-US" dirty="0" smtClean="0"/>
              <a:t>災害は時を選ばず、突然起こります。「まさか」は突然やってきます。</a:t>
            </a:r>
            <a:endParaRPr lang="en-US" altLang="ja-JP" dirty="0" smtClean="0"/>
          </a:p>
          <a:p>
            <a:pPr>
              <a:defRPr/>
            </a:pPr>
            <a:endParaRPr lang="en-US" altLang="ja-JP" dirty="0" smtClean="0"/>
          </a:p>
          <a:p>
            <a:pPr>
              <a:defRPr/>
            </a:pPr>
            <a:r>
              <a:rPr lang="ja-JP" altLang="en-US" dirty="0" smtClean="0"/>
              <a:t>④までの記入が終わりましたら、</a:t>
            </a:r>
            <a:endParaRPr lang="en-US" altLang="ja-JP" dirty="0" smtClean="0"/>
          </a:p>
          <a:p>
            <a:pPr>
              <a:defRPr/>
            </a:pPr>
            <a:r>
              <a:rPr lang="ja-JP" altLang="en-US" dirty="0" smtClean="0"/>
              <a:t>⑤には③のチェックの付けた方で記入した分数と④の避難場所までの移動時間を足した数字</a:t>
            </a:r>
            <a:endParaRPr lang="en-US" altLang="ja-JP" dirty="0" smtClean="0"/>
          </a:p>
          <a:p>
            <a:pPr>
              <a:defRPr/>
            </a:pPr>
            <a:r>
              <a:rPr lang="ja-JP" altLang="en-US" dirty="0" smtClean="0"/>
              <a:t>を記入してください。</a:t>
            </a:r>
            <a:endParaRPr lang="en-US" altLang="ja-JP" dirty="0" smtClean="0"/>
          </a:p>
        </p:txBody>
      </p:sp>
      <p:sp>
        <p:nvSpPr>
          <p:cNvPr id="358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1A90CCB-B09D-42AA-97E0-DFAC1E36C645}" type="slidenum">
              <a:rPr lang="ja-JP" altLang="en-US" sz="1200" smtClean="0">
                <a:solidFill>
                  <a:srgbClr val="000000"/>
                </a:solidFill>
              </a:rPr>
              <a:pPr/>
              <a:t>10</a:t>
            </a:fld>
            <a:endParaRPr lang="ja-JP" altLang="en-US" sz="120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ステップ１の記入は終わりましたでしょうか。</a:t>
            </a:r>
            <a:endParaRPr lang="en-US" altLang="ja-JP" dirty="0" smtClean="0"/>
          </a:p>
          <a:p>
            <a:r>
              <a:rPr lang="ja-JP" altLang="en-US" dirty="0" smtClean="0"/>
              <a:t>それでは続いてステップ２です。</a:t>
            </a:r>
            <a:endParaRPr lang="en-US" altLang="ja-JP" dirty="0" smtClean="0"/>
          </a:p>
          <a:p>
            <a:endParaRPr lang="en-US" altLang="ja-JP" dirty="0" smtClean="0"/>
          </a:p>
          <a:p>
            <a:r>
              <a:rPr lang="ja-JP" altLang="en-US" dirty="0" smtClean="0"/>
              <a:t>ステップ２では、本日御持参いただいたお住まいの地域のハザードマップ（津波）を使用します。</a:t>
            </a:r>
            <a:endParaRPr lang="en-US" altLang="ja-JP" dirty="0" smtClean="0"/>
          </a:p>
          <a:p>
            <a:r>
              <a:rPr lang="ja-JP" altLang="en-US" dirty="0" smtClean="0"/>
              <a:t>まずはハザードマップを見ながら⑥・⑦を記入してください。</a:t>
            </a:r>
          </a:p>
          <a:p>
            <a:endParaRPr lang="en-US" altLang="ja-JP" dirty="0" smtClean="0"/>
          </a:p>
          <a:p>
            <a:r>
              <a:rPr lang="ja-JP" altLang="en-US" dirty="0" smtClean="0"/>
              <a:t>それでは、こちらも</a:t>
            </a:r>
            <a:r>
              <a:rPr lang="en-US" altLang="ja-JP" dirty="0" smtClean="0"/>
              <a:t>10</a:t>
            </a:r>
            <a:r>
              <a:rPr lang="ja-JP" altLang="en-US" dirty="0" smtClean="0"/>
              <a:t>分程度で記入をお願いいたします。</a:t>
            </a:r>
            <a:endParaRPr lang="en-US" altLang="ja-JP" dirty="0" smtClean="0"/>
          </a:p>
          <a:p>
            <a:r>
              <a:rPr lang="ja-JP" altLang="en-US" dirty="0" smtClean="0"/>
              <a:t>（少し時間を空けて次スライドへ）</a:t>
            </a:r>
          </a:p>
          <a:p>
            <a:endParaRPr lang="en-US" altLang="ja-JP" dirty="0" smtClean="0"/>
          </a:p>
        </p:txBody>
      </p:sp>
      <p:sp>
        <p:nvSpPr>
          <p:cNvPr id="378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9C9246D-8BCD-49E9-BA19-958AFFF1CC2B}" type="slidenum">
              <a:rPr lang="ja-JP" altLang="en-US" sz="1200" smtClean="0">
                <a:solidFill>
                  <a:srgbClr val="000000"/>
                </a:solidFill>
              </a:rPr>
              <a:pPr/>
              <a:t>11</a:t>
            </a:fld>
            <a:endParaRPr lang="ja-JP" altLang="en-US" sz="120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⑦もそうですが、ワークシートの中で「避難場所」というワードに下線を引いています。</a:t>
            </a:r>
            <a:endParaRPr lang="en-US" altLang="ja-JP" dirty="0" smtClean="0"/>
          </a:p>
          <a:p>
            <a:r>
              <a:rPr lang="ja-JP" altLang="en-US" dirty="0" smtClean="0"/>
              <a:t>皆さんがイメージしている場所は果たして本当に「避難場所」でしょうか？</a:t>
            </a:r>
            <a:endParaRPr lang="en-US" altLang="ja-JP" dirty="0" smtClean="0"/>
          </a:p>
          <a:p>
            <a:r>
              <a:rPr lang="ja-JP" altLang="en-US" dirty="0" smtClean="0"/>
              <a:t>既に御存知の方もいるかもしれませんが、避難場所と避難所は別物です。</a:t>
            </a:r>
            <a:endParaRPr lang="en-US" altLang="ja-JP" dirty="0" smtClean="0"/>
          </a:p>
          <a:p>
            <a:r>
              <a:rPr lang="ja-JP" altLang="en-US" dirty="0" smtClean="0"/>
              <a:t>避難場所は命も守るために緊急的に避難する場所です。</a:t>
            </a:r>
            <a:endParaRPr lang="en-US" altLang="ja-JP" dirty="0" smtClean="0"/>
          </a:p>
          <a:p>
            <a:r>
              <a:rPr lang="ja-JP" altLang="en-US" dirty="0" smtClean="0"/>
              <a:t>避難所は一定期間生活するための施設となります。</a:t>
            </a:r>
            <a:endParaRPr lang="en-US" altLang="ja-JP" dirty="0" smtClean="0"/>
          </a:p>
          <a:p>
            <a:endParaRPr lang="en-US" altLang="ja-JP" dirty="0" smtClean="0"/>
          </a:p>
          <a:p>
            <a:r>
              <a:rPr lang="ja-JP" altLang="en-US" dirty="0" smtClean="0"/>
              <a:t>津波が発生した場合、命を守るために津波の避難場所や、津波避難ビルにまずは避難しなければなりません。</a:t>
            </a:r>
            <a:endParaRPr lang="en-US" altLang="ja-JP" dirty="0" smtClean="0"/>
          </a:p>
          <a:p>
            <a:r>
              <a:rPr lang="ja-JP" altLang="en-US" dirty="0" smtClean="0"/>
              <a:t>④で記入頂いた避難場所は津波避難場所、津波避難ビルに指定されていましたでしょうか。</a:t>
            </a:r>
            <a:endParaRPr lang="en-US" altLang="ja-JP" dirty="0" smtClean="0"/>
          </a:p>
          <a:p>
            <a:endParaRPr lang="en-US" altLang="ja-JP" dirty="0" smtClean="0"/>
          </a:p>
          <a:p>
            <a:r>
              <a:rPr lang="ja-JP" altLang="en-US" dirty="0" smtClean="0"/>
              <a:t>もし指定されていなければ、自宅から向かいやすい津波避難場所、津波避難ビルを確認しましょう。</a:t>
            </a:r>
            <a:endParaRPr lang="en-US" altLang="ja-JP" dirty="0" smtClean="0"/>
          </a:p>
          <a:p>
            <a:r>
              <a:rPr lang="ja-JP" altLang="en-US" dirty="0" smtClean="0"/>
              <a:t>津波が到達すると、道路が寸断される可能性もあります。</a:t>
            </a:r>
            <a:endParaRPr lang="en-US" altLang="ja-JP" dirty="0" smtClean="0"/>
          </a:p>
          <a:p>
            <a:r>
              <a:rPr lang="ja-JP" altLang="en-US" dirty="0" smtClean="0"/>
              <a:t>それらを踏まえ、なるべく安全に避難できる避難場所等を認識しておきましょう。</a:t>
            </a:r>
            <a:endParaRPr lang="en-US" altLang="ja-JP" dirty="0" smtClean="0"/>
          </a:p>
        </p:txBody>
      </p:sp>
      <p:sp>
        <p:nvSpPr>
          <p:cNvPr id="399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4E3027B-8AE2-45AF-98D5-14E9BD58329F}" type="slidenum">
              <a:rPr lang="ja-JP" altLang="en-US" sz="1200" smtClean="0">
                <a:solidFill>
                  <a:srgbClr val="000000"/>
                </a:solidFill>
              </a:rPr>
              <a:pPr/>
              <a:t>12</a:t>
            </a:fld>
            <a:endParaRPr lang="ja-JP" altLang="en-US" sz="120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ここまで記入頂いて薄々お気づきの方もいるかもしれませんが、</a:t>
            </a:r>
            <a:endParaRPr lang="en-US" altLang="ja-JP" dirty="0" smtClean="0"/>
          </a:p>
          <a:p>
            <a:r>
              <a:rPr lang="ja-JP" altLang="en-US" dirty="0" smtClean="0"/>
              <a:t>⑤で記入した避難場所到達時間と⑥の津波到達時間を見比べてみましょう。</a:t>
            </a:r>
            <a:endParaRPr lang="en-US" altLang="ja-JP" dirty="0" smtClean="0"/>
          </a:p>
          <a:p>
            <a:r>
              <a:rPr lang="ja-JP" altLang="en-US" dirty="0" smtClean="0"/>
              <a:t>いかがでしょうか。避難場所に到達する時間は津波の到達時間より早かったでしょうか？</a:t>
            </a:r>
            <a:endParaRPr lang="en-US" altLang="ja-JP" dirty="0" smtClean="0"/>
          </a:p>
          <a:p>
            <a:r>
              <a:rPr lang="ja-JP" altLang="en-US" dirty="0" smtClean="0"/>
              <a:t>思った以上に時間に猶予がないと感じる方も多いのかなと思います。（クリック）</a:t>
            </a:r>
            <a:endParaRPr lang="en-US" altLang="ja-JP" dirty="0" smtClean="0"/>
          </a:p>
          <a:p>
            <a:endParaRPr lang="en-US" altLang="ja-JP" dirty="0" smtClean="0"/>
          </a:p>
          <a:p>
            <a:r>
              <a:rPr lang="ja-JP" altLang="en-US" dirty="0" smtClean="0"/>
              <a:t>ここで注意頂きたいのが⑥の津波到達時間はあくまでも予測の数値であるということです。</a:t>
            </a:r>
            <a:endParaRPr lang="en-US" altLang="ja-JP" dirty="0" smtClean="0"/>
          </a:p>
          <a:p>
            <a:r>
              <a:rPr lang="ja-JP" altLang="en-US" dirty="0" smtClean="0"/>
              <a:t>ハザードマップは「１つのシナリオ」に過ぎません。</a:t>
            </a:r>
            <a:endParaRPr lang="en-US" altLang="ja-JP" dirty="0" smtClean="0"/>
          </a:p>
          <a:p>
            <a:r>
              <a:rPr lang="ja-JP" altLang="en-US" dirty="0" smtClean="0"/>
              <a:t>⑥の時間より⑤の時間が早かったからといって</a:t>
            </a:r>
            <a:r>
              <a:rPr lang="en-US" altLang="ja-JP" dirty="0" smtClean="0"/>
              <a:t>100</a:t>
            </a:r>
            <a:r>
              <a:rPr lang="ja-JP" altLang="en-US" dirty="0" smtClean="0"/>
              <a:t>％身の安全が保証されるわけではないということを忘れないでください。</a:t>
            </a:r>
            <a:endParaRPr lang="en-US" altLang="ja-JP" dirty="0" smtClean="0"/>
          </a:p>
        </p:txBody>
      </p:sp>
      <p:sp>
        <p:nvSpPr>
          <p:cNvPr id="419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B42CAF8-3FA6-4D1E-B822-66290510ED21}" type="slidenum">
              <a:rPr lang="ja-JP" altLang="en-US" sz="1200" smtClean="0">
                <a:solidFill>
                  <a:srgbClr val="000000"/>
                </a:solidFill>
              </a:rPr>
              <a:pPr/>
              <a:t>13</a:t>
            </a:fld>
            <a:endParaRPr lang="ja-JP" altLang="en-US" sz="1200"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ja-JP" altLang="en-US" dirty="0" smtClean="0"/>
              <a:t>ここまで説明してきましたとおり、津波から命を守るためには、</a:t>
            </a:r>
            <a:endParaRPr lang="en-US" altLang="ja-JP" dirty="0" smtClean="0"/>
          </a:p>
          <a:p>
            <a:pPr>
              <a:defRPr/>
            </a:pPr>
            <a:r>
              <a:rPr lang="ja-JP" altLang="en-US" dirty="0" smtClean="0"/>
              <a:t>とにかく一刻も早く安全な場所へ避難することが大切です。</a:t>
            </a:r>
            <a:endParaRPr lang="en-US" altLang="ja-JP" dirty="0" smtClean="0"/>
          </a:p>
          <a:p>
            <a:pPr>
              <a:defRPr/>
            </a:pPr>
            <a:r>
              <a:rPr lang="ja-JP" altLang="en-US" dirty="0" smtClean="0"/>
              <a:t>しかしながら、ただ避難するだけでは、その後の避難所生活に大きな支障を来すおそれがあります。</a:t>
            </a:r>
            <a:endParaRPr lang="en-US" altLang="ja-JP" dirty="0" smtClean="0"/>
          </a:p>
          <a:p>
            <a:pPr>
              <a:defRPr/>
            </a:pPr>
            <a:r>
              <a:rPr lang="ja-JP" altLang="en-US" dirty="0" smtClean="0"/>
              <a:t>せっかく命が助かり避難所へ行けたとしても、積雪寒冷地である北海道では特に、</a:t>
            </a:r>
            <a:endParaRPr lang="en-US" altLang="ja-JP" dirty="0" smtClean="0"/>
          </a:p>
          <a:p>
            <a:pPr>
              <a:defRPr/>
            </a:pPr>
            <a:r>
              <a:rPr lang="ja-JP" altLang="en-US" dirty="0" smtClean="0"/>
              <a:t>低体温症や車中泊でのエコノミークラス症候群など、いわゆる災害関連死に繋がってしまうリスクが複数あります。</a:t>
            </a:r>
            <a:endParaRPr lang="en-US" altLang="ja-JP" dirty="0" smtClean="0"/>
          </a:p>
          <a:p>
            <a:pPr>
              <a:defRPr/>
            </a:pPr>
            <a:r>
              <a:rPr lang="ja-JP" altLang="en-US" dirty="0" smtClean="0"/>
              <a:t>このリスクを乗り切るためには、一刻も早い避難に加え、避難所生活に耐えうる備えを両立させる必要があります。</a:t>
            </a:r>
            <a:endParaRPr lang="en-US" altLang="ja-JP" dirty="0" smtClean="0"/>
          </a:p>
          <a:p>
            <a:pPr>
              <a:defRPr/>
            </a:pPr>
            <a:endParaRPr lang="en-US" altLang="ja-JP" dirty="0" smtClean="0"/>
          </a:p>
          <a:p>
            <a:pPr>
              <a:defRPr/>
            </a:pPr>
            <a:r>
              <a:rPr lang="ja-JP" altLang="en-US" dirty="0" smtClean="0"/>
              <a:t>このことを頭に入れて頂いた上で、⑤に記入頂いた避難場所到達時間を１分・１秒でも早めるため、</a:t>
            </a:r>
            <a:endParaRPr lang="en-US" altLang="ja-JP" dirty="0" smtClean="0"/>
          </a:p>
          <a:p>
            <a:pPr>
              <a:defRPr/>
            </a:pPr>
            <a:r>
              <a:rPr lang="ja-JP" altLang="en-US" dirty="0" smtClean="0"/>
              <a:t>日頃から備えるべきことと発災後にすべき行動をステップ３で整理していきましょう。</a:t>
            </a:r>
            <a:endParaRPr lang="en-US" altLang="ja-JP" dirty="0" smtClean="0"/>
          </a:p>
          <a:p>
            <a:pPr>
              <a:defRPr/>
            </a:pPr>
            <a:r>
              <a:rPr lang="ja-JP" altLang="en-US" dirty="0" smtClean="0"/>
              <a:t>ここから先は、家族状況やお住まいの地域等、一人一人記載する内容が大きく変わりますので、</a:t>
            </a:r>
            <a:endParaRPr lang="en-US" altLang="ja-JP" dirty="0" smtClean="0"/>
          </a:p>
          <a:p>
            <a:pPr>
              <a:defRPr/>
            </a:pPr>
            <a:r>
              <a:rPr lang="ja-JP" altLang="en-US" dirty="0" smtClean="0"/>
              <a:t>じっくり御自身の周りの状況を思い浮かべて取り組んで頂けたらと思います。</a:t>
            </a:r>
            <a:endParaRPr lang="en-US" altLang="ja-JP" dirty="0" smtClean="0"/>
          </a:p>
        </p:txBody>
      </p:sp>
      <p:sp>
        <p:nvSpPr>
          <p:cNvPr id="440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1D56135-A4A5-4665-A2D8-8FE25E22476F}" type="slidenum">
              <a:rPr lang="ja-JP" altLang="en-US" sz="1200" smtClean="0">
                <a:solidFill>
                  <a:srgbClr val="000000"/>
                </a:solidFill>
              </a:rPr>
              <a:pPr/>
              <a:t>14</a:t>
            </a:fld>
            <a:endParaRPr lang="ja-JP" altLang="en-US" sz="120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まずは非常持出品です。</a:t>
            </a:r>
            <a:endParaRPr lang="en-US" altLang="ja-JP" dirty="0" smtClean="0"/>
          </a:p>
          <a:p>
            <a:r>
              <a:rPr lang="ja-JP" altLang="en-US" dirty="0" smtClean="0"/>
              <a:t>こちらは避難時に持ち出すものとなりますので、</a:t>
            </a:r>
            <a:endParaRPr lang="en-US" altLang="ja-JP" dirty="0" smtClean="0"/>
          </a:p>
          <a:p>
            <a:r>
              <a:rPr lang="ja-JP" altLang="en-US" dirty="0" smtClean="0"/>
              <a:t>非常持出袋にまとめて入れておくなどして、発災後すぐ手に取ることができるよう準備しておきましょう。</a:t>
            </a:r>
            <a:endParaRPr lang="en-US" altLang="ja-JP" dirty="0" smtClean="0"/>
          </a:p>
          <a:p>
            <a:r>
              <a:rPr lang="ja-JP" altLang="en-US" dirty="0" smtClean="0"/>
              <a:t>こちらの資料を参考に何が必要か考え、シートに整理しましょう。</a:t>
            </a:r>
            <a:endParaRPr lang="en-US" altLang="ja-JP" dirty="0" smtClean="0"/>
          </a:p>
          <a:p>
            <a:r>
              <a:rPr lang="en-US" altLang="ja-JP" dirty="0" smtClean="0"/>
              <a:t>10</a:t>
            </a:r>
            <a:r>
              <a:rPr lang="ja-JP" altLang="en-US" dirty="0" smtClean="0"/>
              <a:t>分程度で記入してください。</a:t>
            </a:r>
            <a:endParaRPr lang="en-US" altLang="ja-JP" dirty="0" smtClean="0"/>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33119E86-4CFF-4C0C-9F0E-30DFCE3DA8A0}" type="slidenum">
              <a:rPr lang="ja-JP" altLang="en-US" sz="1200" smtClean="0">
                <a:solidFill>
                  <a:srgbClr val="000000"/>
                </a:solidFill>
              </a:rPr>
              <a:pPr/>
              <a:t>15</a:t>
            </a:fld>
            <a:endParaRPr lang="ja-JP" altLang="en-US" sz="120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続いて非常備蓄品です。</a:t>
            </a:r>
            <a:endParaRPr lang="en-US" altLang="ja-JP" dirty="0" smtClean="0"/>
          </a:p>
          <a:p>
            <a:r>
              <a:rPr lang="ja-JP" altLang="en-US" dirty="0" smtClean="0"/>
              <a:t>こちらは在宅避難時に生活を支えるために必要なものになります。</a:t>
            </a:r>
            <a:endParaRPr lang="en-US" altLang="ja-JP" dirty="0" smtClean="0"/>
          </a:p>
          <a:p>
            <a:r>
              <a:rPr lang="ja-JP" altLang="en-US" dirty="0" smtClean="0"/>
              <a:t>皆さん以外に運ぶ事が可能な方がいる場合には、</a:t>
            </a:r>
            <a:endParaRPr lang="en-US" altLang="ja-JP" dirty="0" smtClean="0"/>
          </a:p>
          <a:p>
            <a:r>
              <a:rPr lang="ja-JP" altLang="en-US" dirty="0" smtClean="0"/>
              <a:t>避難所での生活を支えることにも繋がります。</a:t>
            </a:r>
            <a:endParaRPr lang="en-US" altLang="ja-JP" dirty="0" smtClean="0"/>
          </a:p>
          <a:p>
            <a:r>
              <a:rPr lang="ja-JP" altLang="en-US" dirty="0" smtClean="0"/>
              <a:t>こちらも資料を参考に</a:t>
            </a:r>
            <a:r>
              <a:rPr lang="en-US" altLang="ja-JP" dirty="0" smtClean="0"/>
              <a:t>10</a:t>
            </a:r>
            <a:r>
              <a:rPr lang="ja-JP" altLang="en-US" dirty="0" smtClean="0"/>
              <a:t>分程度でご記入ください。</a:t>
            </a:r>
            <a:endParaRPr lang="en-US" altLang="ja-JP" dirty="0" smtClean="0"/>
          </a:p>
          <a:p>
            <a:endParaRPr lang="en-US" altLang="ja-JP" dirty="0" smtClean="0"/>
          </a:p>
          <a:p>
            <a:r>
              <a:rPr lang="ja-JP" altLang="en-US" dirty="0" smtClean="0"/>
              <a:t>なお、飲料水や食料の備蓄は</a:t>
            </a:r>
            <a:r>
              <a:rPr lang="en-US" altLang="ja-JP" dirty="0" smtClean="0"/>
              <a:t>1</a:t>
            </a:r>
            <a:r>
              <a:rPr lang="ja-JP" altLang="en-US" dirty="0" smtClean="0"/>
              <a:t>人あたり３日分を備蓄しておくのがよいとされております。</a:t>
            </a:r>
            <a:endParaRPr lang="en-US" altLang="ja-JP" dirty="0" smtClean="0"/>
          </a:p>
          <a:p>
            <a:r>
              <a:rPr lang="ja-JP" altLang="en-US" dirty="0" smtClean="0"/>
              <a:t>これは、発災後３日間（</a:t>
            </a:r>
            <a:r>
              <a:rPr lang="en-US" altLang="ja-JP" dirty="0" smtClean="0"/>
              <a:t>72</a:t>
            </a:r>
            <a:r>
              <a:rPr lang="ja-JP" altLang="en-US" dirty="0" smtClean="0"/>
              <a:t>時間）は救出・救助のデッドラインと言われており、</a:t>
            </a:r>
            <a:endParaRPr lang="en-US" altLang="ja-JP" dirty="0" smtClean="0"/>
          </a:p>
          <a:p>
            <a:r>
              <a:rPr lang="ja-JP" altLang="en-US" dirty="0" smtClean="0"/>
              <a:t>その間の行政は人命の救出・救助を優先するため、</a:t>
            </a:r>
            <a:endParaRPr lang="en-US" altLang="ja-JP" dirty="0" smtClean="0"/>
          </a:p>
          <a:p>
            <a:r>
              <a:rPr lang="ja-JP" altLang="en-US" dirty="0" smtClean="0"/>
              <a:t>食料の配給等がされない可能性を想定しての事です。</a:t>
            </a:r>
            <a:endParaRPr lang="en-US" altLang="ja-JP" dirty="0" smtClean="0"/>
          </a:p>
          <a:p>
            <a:endParaRPr lang="en-US" altLang="ja-JP" dirty="0" smtClean="0"/>
          </a:p>
        </p:txBody>
      </p:sp>
      <p:sp>
        <p:nvSpPr>
          <p:cNvPr id="481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E947568-A8A8-4C92-9F19-46062E0D8124}" type="slidenum">
              <a:rPr lang="ja-JP" altLang="en-US" sz="1200" smtClean="0">
                <a:solidFill>
                  <a:srgbClr val="000000"/>
                </a:solidFill>
              </a:rPr>
              <a:pPr/>
              <a:t>16</a:t>
            </a:fld>
            <a:endParaRPr lang="ja-JP" altLang="en-US" sz="120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ここまで記入頂いた非常持出品や非常備蓄品ですが、</a:t>
            </a:r>
            <a:endParaRPr lang="en-US" altLang="ja-JP" dirty="0" smtClean="0"/>
          </a:p>
          <a:p>
            <a:r>
              <a:rPr lang="ja-JP" altLang="en-US" dirty="0" smtClean="0"/>
              <a:t>家族の状況等に応じて準備が必要となるものもあります。</a:t>
            </a:r>
            <a:endParaRPr lang="en-US" altLang="ja-JP" dirty="0" smtClean="0"/>
          </a:p>
          <a:p>
            <a:endParaRPr lang="en-US" altLang="ja-JP" dirty="0" smtClean="0"/>
          </a:p>
          <a:p>
            <a:r>
              <a:rPr lang="ja-JP" altLang="en-US" dirty="0" smtClean="0"/>
              <a:t>例えば、「お薬手帳」は避難生活を行う上で薬の処方が必要となったときに</a:t>
            </a:r>
            <a:endParaRPr lang="en-US" altLang="ja-JP" dirty="0" smtClean="0"/>
          </a:p>
          <a:p>
            <a:r>
              <a:rPr lang="ja-JP" altLang="en-US" dirty="0" smtClean="0"/>
              <a:t>体質に合わない薬が処方されることを防ぐために必要になりますね。</a:t>
            </a:r>
            <a:endParaRPr lang="en-US" altLang="ja-JP" dirty="0" smtClean="0"/>
          </a:p>
          <a:p>
            <a:endParaRPr lang="en-US" altLang="ja-JP" dirty="0" smtClean="0"/>
          </a:p>
          <a:p>
            <a:r>
              <a:rPr lang="ja-JP" altLang="en-US" dirty="0" smtClean="0"/>
              <a:t>また、季節や環境に応じた準備も必要不可欠です。</a:t>
            </a:r>
            <a:endParaRPr lang="en-US" altLang="ja-JP" dirty="0" smtClean="0"/>
          </a:p>
          <a:p>
            <a:r>
              <a:rPr lang="ja-JP" altLang="en-US" dirty="0" smtClean="0"/>
              <a:t>特に今回は冬の早朝に発災したことを想定していたので、</a:t>
            </a:r>
            <a:endParaRPr lang="en-US" altLang="ja-JP" dirty="0" smtClean="0"/>
          </a:p>
          <a:p>
            <a:r>
              <a:rPr lang="ja-JP" altLang="en-US" dirty="0" smtClean="0"/>
              <a:t>防寒着等の衣類や温かい食事を摂ることができるよう</a:t>
            </a:r>
            <a:endParaRPr lang="en-US" altLang="ja-JP" dirty="0" smtClean="0"/>
          </a:p>
          <a:p>
            <a:r>
              <a:rPr lang="ja-JP" altLang="en-US" dirty="0" smtClean="0"/>
              <a:t>カセットコンロやポータブルストーブの備蓄といった「寒さ対策」は命を守るためにとても大切です。</a:t>
            </a:r>
            <a:endParaRPr lang="en-US" altLang="ja-JP" dirty="0" smtClean="0"/>
          </a:p>
        </p:txBody>
      </p:sp>
      <p:sp>
        <p:nvSpPr>
          <p:cNvPr id="501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D2F41A7-1F7C-4BC1-ADB9-0CAE765C04AB}" type="slidenum">
              <a:rPr lang="ja-JP" altLang="en-US" sz="1200" smtClean="0">
                <a:solidFill>
                  <a:srgbClr val="000000"/>
                </a:solidFill>
              </a:rPr>
              <a:pPr/>
              <a:t>17</a:t>
            </a:fld>
            <a:endParaRPr lang="ja-JP" altLang="en-US" sz="1200"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続いては、その他備えておくべきことや発災後の対応になります。</a:t>
            </a:r>
            <a:endParaRPr lang="en-US" altLang="ja-JP" dirty="0" smtClean="0"/>
          </a:p>
          <a:p>
            <a:r>
              <a:rPr lang="ja-JP" altLang="en-US" dirty="0" smtClean="0"/>
              <a:t>一通り先に説明いたします。</a:t>
            </a:r>
            <a:endParaRPr lang="en-US" altLang="ja-JP" dirty="0" smtClean="0"/>
          </a:p>
          <a:p>
            <a:endParaRPr lang="en-US" altLang="ja-JP" dirty="0" smtClean="0"/>
          </a:p>
          <a:p>
            <a:r>
              <a:rPr lang="ja-JP" altLang="en-US" dirty="0" smtClean="0"/>
              <a:t>まず、事前の備えになりますが、</a:t>
            </a:r>
            <a:endParaRPr lang="en-US" altLang="ja-JP" dirty="0" smtClean="0"/>
          </a:p>
          <a:p>
            <a:r>
              <a:rPr lang="ja-JP" altLang="en-US" dirty="0" smtClean="0"/>
              <a:t>大地震が発生した際に住居内で命を守るためには、家具の固定等をしておく事が必要です。</a:t>
            </a:r>
            <a:endParaRPr lang="en-US" altLang="ja-JP" dirty="0" smtClean="0"/>
          </a:p>
          <a:p>
            <a:endParaRPr lang="en-US" altLang="ja-JP" dirty="0" smtClean="0"/>
          </a:p>
          <a:p>
            <a:r>
              <a:rPr lang="ja-JP" altLang="en-US" dirty="0" smtClean="0"/>
              <a:t>また、揺れている最中は、落下物から身を守る行動や頭を守る行動が必要不可欠ですし、</a:t>
            </a:r>
            <a:endParaRPr lang="en-US" altLang="ja-JP" dirty="0" smtClean="0"/>
          </a:p>
          <a:p>
            <a:r>
              <a:rPr lang="ja-JP" altLang="en-US" dirty="0" smtClean="0"/>
              <a:t>揺れが収まった後には避難口の確保などが必要です。</a:t>
            </a:r>
            <a:endParaRPr lang="en-US" altLang="ja-JP" dirty="0" smtClean="0"/>
          </a:p>
          <a:p>
            <a:r>
              <a:rPr lang="ja-JP" altLang="en-US" dirty="0" smtClean="0"/>
              <a:t>これらの対応は、日頃からよく耳にする機会も多いと思いますし、</a:t>
            </a:r>
            <a:endParaRPr lang="en-US" altLang="ja-JP" dirty="0" smtClean="0"/>
          </a:p>
          <a:p>
            <a:r>
              <a:rPr lang="ja-JP" altLang="en-US" dirty="0" smtClean="0"/>
              <a:t>「当たり前」と思われている方もいるかと思います。</a:t>
            </a:r>
            <a:endParaRPr lang="en-US" altLang="ja-JP" dirty="0" smtClean="0"/>
          </a:p>
          <a:p>
            <a:r>
              <a:rPr lang="ja-JP" altLang="en-US" dirty="0" smtClean="0"/>
              <a:t>しかしながら、突然起きる大地震では、パニックで普段できていた事ができない可能性があるかと思います。</a:t>
            </a:r>
            <a:endParaRPr lang="en-US" altLang="ja-JP" dirty="0" smtClean="0"/>
          </a:p>
          <a:p>
            <a:r>
              <a:rPr lang="ja-JP" altLang="en-US" dirty="0" smtClean="0"/>
              <a:t>そのような可能性がある以上、シートに記入しておき、いざというときに確認できるようにしておきましょう。</a:t>
            </a:r>
            <a:endParaRPr lang="en-US" altLang="ja-JP" dirty="0" smtClean="0"/>
          </a:p>
        </p:txBody>
      </p:sp>
      <p:sp>
        <p:nvSpPr>
          <p:cNvPr id="5222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644C43F-4762-4BF1-A914-D9BE371D236E}" type="slidenum">
              <a:rPr lang="ja-JP" altLang="en-US" sz="1200" smtClean="0">
                <a:solidFill>
                  <a:srgbClr val="000000"/>
                </a:solidFill>
              </a:rPr>
              <a:pPr/>
              <a:t>18</a:t>
            </a:fld>
            <a:endParaRPr lang="ja-JP" altLang="en-US" sz="120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こちらは家具固定のポイントになります。</a:t>
            </a:r>
            <a:endParaRPr lang="en-US" altLang="ja-JP" dirty="0" smtClean="0"/>
          </a:p>
          <a:p>
            <a:r>
              <a:rPr lang="ja-JP" altLang="en-US" dirty="0" smtClean="0"/>
              <a:t>寝床の周辺に倒れやすい物や落下の恐れのあるものはありませんか。</a:t>
            </a:r>
            <a:endParaRPr lang="en-US" altLang="ja-JP" dirty="0" smtClean="0"/>
          </a:p>
          <a:p>
            <a:r>
              <a:rPr lang="ja-JP" altLang="en-US" dirty="0" smtClean="0"/>
              <a:t>ご自宅を想像して、しなければいけないことを考えましょう。</a:t>
            </a:r>
            <a:endParaRPr lang="en-US" altLang="ja-JP" dirty="0" smtClean="0"/>
          </a:p>
        </p:txBody>
      </p:sp>
      <p:sp>
        <p:nvSpPr>
          <p:cNvPr id="5427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88EE0C0-D9B5-4D32-86E6-2FBD51DDE592}" type="slidenum">
              <a:rPr lang="ja-JP" altLang="en-US" sz="1200" smtClean="0">
                <a:solidFill>
                  <a:srgbClr val="000000"/>
                </a:solidFill>
              </a:rPr>
              <a:pPr/>
              <a:t>19</a:t>
            </a:fld>
            <a:endParaRPr lang="ja-JP" altLang="en-US"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まず、前時のおさらいです。</a:t>
            </a:r>
            <a:endParaRPr lang="en-US" altLang="ja-JP" smtClean="0"/>
          </a:p>
          <a:p>
            <a:r>
              <a:rPr lang="ja-JP" altLang="en-US" smtClean="0"/>
              <a:t>津波から命を守るために何よりも重要なのは何でしょうか。</a:t>
            </a:r>
            <a:endParaRPr lang="en-US" altLang="ja-JP" smtClean="0"/>
          </a:p>
        </p:txBody>
      </p:sp>
      <p:sp>
        <p:nvSpPr>
          <p:cNvPr id="194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77E5947-B45E-4FF2-B28A-8D574D7BB0E1}" type="slidenum">
              <a:rPr lang="ja-JP" altLang="en-US" sz="1200" smtClean="0">
                <a:solidFill>
                  <a:srgbClr val="000000"/>
                </a:solidFill>
              </a:rPr>
              <a:pPr/>
              <a:t>2</a:t>
            </a:fld>
            <a:endParaRPr lang="ja-JP" altLang="en-US" sz="120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こちらは地震発生時の行動になります。</a:t>
            </a:r>
            <a:endParaRPr lang="en-US" altLang="ja-JP" smtClean="0"/>
          </a:p>
          <a:p>
            <a:r>
              <a:rPr lang="ja-JP" altLang="en-US" smtClean="0"/>
              <a:t>とにかくまずは身を守る行動を取ることが大切です。</a:t>
            </a:r>
            <a:endParaRPr lang="en-US" altLang="ja-JP" smtClean="0"/>
          </a:p>
        </p:txBody>
      </p:sp>
      <p:sp>
        <p:nvSpPr>
          <p:cNvPr id="563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21E7223-61D7-4D98-BCDE-87E83EF11588}" type="slidenum">
              <a:rPr lang="ja-JP" altLang="en-US" sz="1200" smtClean="0">
                <a:solidFill>
                  <a:srgbClr val="000000"/>
                </a:solidFill>
              </a:rPr>
              <a:pPr/>
              <a:t>20</a:t>
            </a:fld>
            <a:endParaRPr lang="ja-JP" altLang="en-US" sz="120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揺れが収まった後には情報入手や２次災害を防ぐたの行動が必要です。</a:t>
            </a:r>
            <a:endParaRPr lang="en-US" altLang="ja-JP" smtClean="0"/>
          </a:p>
          <a:p>
            <a:r>
              <a:rPr lang="ja-JP" altLang="en-US" smtClean="0"/>
              <a:t>先ほども少し触れましたが、ガスの元栓を閉める事や、電気のブレーカーを落とすといった事が考えられます。</a:t>
            </a:r>
            <a:endParaRPr lang="en-US" altLang="ja-JP" smtClean="0"/>
          </a:p>
          <a:p>
            <a:r>
              <a:rPr lang="ja-JP" altLang="en-US" smtClean="0"/>
              <a:t>特に大地震で家の中がぐちゃぐちゃになると、知らぬ間に発熱するヒーターやアイロン等の電化製品に</a:t>
            </a:r>
            <a:endParaRPr lang="en-US" altLang="ja-JP" smtClean="0"/>
          </a:p>
          <a:p>
            <a:r>
              <a:rPr lang="ja-JP" altLang="en-US" smtClean="0"/>
              <a:t>家具や衣類が接触している場合があります。</a:t>
            </a:r>
            <a:endParaRPr lang="en-US" altLang="ja-JP" smtClean="0"/>
          </a:p>
          <a:p>
            <a:r>
              <a:rPr lang="ja-JP" altLang="en-US" smtClean="0"/>
              <a:t>このような状況で停電となっていた状態が解消されると、電化製品のスイッチが入っている場合には、</a:t>
            </a:r>
            <a:endParaRPr lang="en-US" altLang="ja-JP" smtClean="0"/>
          </a:p>
          <a:p>
            <a:r>
              <a:rPr lang="ja-JP" altLang="en-US" smtClean="0"/>
              <a:t>ヒーター等は改めて動作をし、最悪の場合接触している家具等から火が起きることがあります。</a:t>
            </a:r>
            <a:endParaRPr lang="en-US" altLang="ja-JP" smtClean="0"/>
          </a:p>
          <a:p>
            <a:r>
              <a:rPr lang="ja-JP" altLang="en-US" smtClean="0"/>
              <a:t>大地震の後にはこのような「通電火災」が多く見受けられますので、</a:t>
            </a:r>
            <a:endParaRPr lang="en-US" altLang="ja-JP" smtClean="0"/>
          </a:p>
          <a:p>
            <a:r>
              <a:rPr lang="ja-JP" altLang="en-US" smtClean="0"/>
              <a:t>ガスの元栓を閉める・電気のブレーカーを落とす、この２つは確実に実行しましょう。</a:t>
            </a:r>
            <a:endParaRPr lang="en-US" altLang="ja-JP" smtClean="0"/>
          </a:p>
        </p:txBody>
      </p:sp>
      <p:sp>
        <p:nvSpPr>
          <p:cNvPr id="583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3D94CC0-0540-48CA-B27A-47C4F197144A}" type="slidenum">
              <a:rPr lang="ja-JP" altLang="en-US" sz="1200" smtClean="0">
                <a:solidFill>
                  <a:srgbClr val="000000"/>
                </a:solidFill>
              </a:rPr>
              <a:pPr/>
              <a:t>21</a:t>
            </a:fld>
            <a:endParaRPr lang="ja-JP" altLang="en-US" sz="1200"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ここまでの行動が済んだらいよいよ避難です。</a:t>
            </a:r>
            <a:endParaRPr lang="en-US" altLang="ja-JP" dirty="0" smtClean="0"/>
          </a:p>
          <a:p>
            <a:r>
              <a:rPr lang="ja-JP" altLang="en-US" dirty="0" smtClean="0"/>
              <a:t>避難時には可能な限り近所の人への避難の声かけ等も行い、地域全体で命を守りましょう。</a:t>
            </a:r>
            <a:endParaRPr lang="en-US" altLang="ja-JP" dirty="0" smtClean="0"/>
          </a:p>
        </p:txBody>
      </p:sp>
      <p:sp>
        <p:nvSpPr>
          <p:cNvPr id="604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7D72B6A-7F61-4A97-87E6-84B027817B0D}" type="slidenum">
              <a:rPr lang="ja-JP" altLang="en-US" sz="1200" smtClean="0">
                <a:solidFill>
                  <a:srgbClr val="000000"/>
                </a:solidFill>
              </a:rPr>
              <a:pPr/>
              <a:t>22</a:t>
            </a:fld>
            <a:endParaRPr lang="ja-JP" altLang="en-US" sz="1200"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避難の際のポイント等は前時間の動画でも御紹介したとおり、</a:t>
            </a:r>
            <a:endParaRPr lang="en-US" altLang="ja-JP" dirty="0" smtClean="0"/>
          </a:p>
          <a:p>
            <a:r>
              <a:rPr lang="ja-JP" altLang="en-US" dirty="0" smtClean="0"/>
              <a:t>この５つのポイントが非常に重要ですので、こちらのポイントを忘れないためにも、</a:t>
            </a:r>
            <a:endParaRPr lang="en-US" altLang="ja-JP" dirty="0" smtClean="0"/>
          </a:p>
          <a:p>
            <a:r>
              <a:rPr lang="ja-JP" altLang="en-US" dirty="0" smtClean="0"/>
              <a:t>ぜひフェーズ４避難開始には、この５つのポイントを記入して頂ければと思います。</a:t>
            </a:r>
            <a:endParaRPr lang="en-US" altLang="ja-JP" dirty="0" smtClean="0"/>
          </a:p>
        </p:txBody>
      </p:sp>
      <p:sp>
        <p:nvSpPr>
          <p:cNvPr id="624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CC43EAE-EC08-4CE0-B6FE-B0302573A11F}" type="slidenum">
              <a:rPr lang="ja-JP" altLang="en-US" sz="1200" smtClean="0">
                <a:solidFill>
                  <a:srgbClr val="000000"/>
                </a:solidFill>
              </a:rPr>
              <a:pPr/>
              <a:t>23</a:t>
            </a:fld>
            <a:endParaRPr lang="ja-JP" altLang="en-US" sz="1200"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以上、まとめての説明となりましたが、説明したことを踏まえ、</a:t>
            </a:r>
            <a:endParaRPr lang="en-US" altLang="ja-JP" smtClean="0"/>
          </a:p>
          <a:p>
            <a:r>
              <a:rPr lang="ja-JP" altLang="en-US" smtClean="0"/>
              <a:t>その他の備え欄からフェーズ４避難開始欄までを</a:t>
            </a:r>
            <a:r>
              <a:rPr lang="en-US" altLang="ja-JP" smtClean="0"/>
              <a:t>30</a:t>
            </a:r>
            <a:r>
              <a:rPr lang="ja-JP" altLang="en-US" smtClean="0"/>
              <a:t>分程度で記入願います。</a:t>
            </a:r>
            <a:endParaRPr lang="en-US" altLang="ja-JP" smtClean="0"/>
          </a:p>
        </p:txBody>
      </p:sp>
      <p:sp>
        <p:nvSpPr>
          <p:cNvPr id="645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72748019-A1B9-46FA-A6DB-8AB4F51EC80E}" type="slidenum">
              <a:rPr lang="ja-JP" altLang="en-US" sz="1200" smtClean="0">
                <a:solidFill>
                  <a:srgbClr val="000000"/>
                </a:solidFill>
              </a:rPr>
              <a:pPr/>
              <a:t>24</a:t>
            </a:fld>
            <a:endParaRPr lang="ja-JP" altLang="en-US" sz="120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ja-JP" altLang="en-US" dirty="0" smtClean="0"/>
              <a:t>以上でシートの作成は終了です。</a:t>
            </a:r>
            <a:endParaRPr lang="en-US" altLang="ja-JP" dirty="0" smtClean="0"/>
          </a:p>
          <a:p>
            <a:pPr>
              <a:defRPr/>
            </a:pPr>
            <a:r>
              <a:rPr lang="ja-JP" altLang="en-US" dirty="0" smtClean="0"/>
              <a:t>作成したシートのステップ３は、お住まいの地域や家庭の環境等で内容が変わってくるものです。</a:t>
            </a:r>
            <a:endParaRPr lang="en-US" altLang="ja-JP" dirty="0" smtClean="0"/>
          </a:p>
          <a:p>
            <a:pPr>
              <a:defRPr/>
            </a:pPr>
            <a:r>
              <a:rPr lang="ja-JP" altLang="en-US" dirty="0" smtClean="0"/>
              <a:t>我が家だけのオリジナルとして、作成頂いたシートは家庭内の目につくところ・手に取りやすいところに掲示し、</a:t>
            </a:r>
            <a:endParaRPr lang="en-US" altLang="ja-JP" dirty="0" smtClean="0"/>
          </a:p>
          <a:p>
            <a:pPr>
              <a:defRPr/>
            </a:pPr>
            <a:r>
              <a:rPr lang="ja-JP" altLang="en-US" dirty="0" smtClean="0"/>
              <a:t>書いてある内容についてはご家族と共有しておきましょう。</a:t>
            </a:r>
            <a:endParaRPr lang="en-US" altLang="ja-JP" dirty="0" smtClean="0"/>
          </a:p>
          <a:p>
            <a:pPr>
              <a:defRPr/>
            </a:pPr>
            <a:r>
              <a:rPr lang="ja-JP" altLang="en-US" dirty="0" smtClean="0"/>
              <a:t>発災時のパニックになりそうなときでも、このシートを見ることですべき行動や避難場所が確認できます。</a:t>
            </a:r>
            <a:endParaRPr lang="en-US" altLang="ja-JP" dirty="0" smtClean="0"/>
          </a:p>
          <a:p>
            <a:pPr>
              <a:defRPr/>
            </a:pPr>
            <a:r>
              <a:rPr lang="ja-JP" altLang="en-US" dirty="0" smtClean="0"/>
              <a:t>そして、平時でも発災時でも、このシートを参考に、自分が命を守るためにすべきことに取り組んでください。</a:t>
            </a:r>
            <a:endParaRPr lang="en-US" altLang="ja-JP" dirty="0" smtClean="0"/>
          </a:p>
          <a:p>
            <a:pPr>
              <a:defRPr/>
            </a:pPr>
            <a:endParaRPr lang="en-US" altLang="ja-JP" dirty="0" smtClean="0"/>
          </a:p>
          <a:p>
            <a:pPr>
              <a:defRPr/>
            </a:pPr>
            <a:r>
              <a:rPr lang="ja-JP" altLang="en-US" dirty="0" smtClean="0"/>
              <a:t>それでは、せっかくの機会ですので、隣の方とシートを交換し、</a:t>
            </a:r>
            <a:endParaRPr lang="en-US" altLang="ja-JP" dirty="0" smtClean="0"/>
          </a:p>
          <a:p>
            <a:pPr>
              <a:defRPr/>
            </a:pPr>
            <a:r>
              <a:rPr lang="ja-JP" altLang="en-US" dirty="0" smtClean="0"/>
              <a:t>ほかの方がどのような備えを必要と感じているか確認してみましょう。</a:t>
            </a:r>
            <a:endParaRPr lang="en-US" altLang="ja-JP" dirty="0" smtClean="0"/>
          </a:p>
          <a:p>
            <a:pPr>
              <a:defRPr/>
            </a:pPr>
            <a:r>
              <a:rPr lang="ja-JP" altLang="en-US" dirty="0" smtClean="0"/>
              <a:t>（隣の方が不在の場合は、前後の席の方と共有願います。）</a:t>
            </a:r>
            <a:endParaRPr lang="en-US" altLang="ja-JP" dirty="0" smtClean="0"/>
          </a:p>
          <a:p>
            <a:pPr>
              <a:defRPr/>
            </a:pPr>
            <a:r>
              <a:rPr lang="en-US" altLang="ja-JP" dirty="0" smtClean="0"/>
              <a:t>※</a:t>
            </a:r>
            <a:r>
              <a:rPr lang="ja-JP" altLang="en-US" dirty="0" smtClean="0"/>
              <a:t>場合によっては数人に備えの内容を当てて共有する。</a:t>
            </a:r>
            <a:endParaRPr lang="en-US" altLang="ja-JP" dirty="0" smtClean="0"/>
          </a:p>
        </p:txBody>
      </p:sp>
      <p:sp>
        <p:nvSpPr>
          <p:cNvPr id="665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545383EC-4B75-4877-AD11-D7CF357594F2}" type="slidenum">
              <a:rPr lang="ja-JP" altLang="en-US" sz="1200" smtClean="0">
                <a:solidFill>
                  <a:srgbClr val="000000"/>
                </a:solidFill>
              </a:rPr>
              <a:pPr/>
              <a:t>25</a:t>
            </a:fld>
            <a:endParaRPr lang="ja-JP" altLang="en-US" sz="120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ー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a:pPr>
            <a:r>
              <a:rPr lang="ja-JP" altLang="en-US" dirty="0" smtClean="0"/>
              <a:t>共有してみていかがでしたでしょうか。</a:t>
            </a:r>
            <a:endParaRPr lang="en-US" altLang="ja-JP" dirty="0" smtClean="0"/>
          </a:p>
          <a:p>
            <a:pPr>
              <a:defRPr/>
            </a:pPr>
            <a:r>
              <a:rPr lang="ja-JP" altLang="en-US" dirty="0" smtClean="0"/>
              <a:t>恐らく、家庭の状況等に応じて、備えるべきものが変わっているのではないでしょうか。</a:t>
            </a:r>
            <a:endParaRPr lang="en-US" altLang="ja-JP" dirty="0" smtClean="0"/>
          </a:p>
          <a:p>
            <a:pPr>
              <a:defRPr/>
            </a:pPr>
            <a:r>
              <a:rPr lang="ja-JP" altLang="en-US" dirty="0" smtClean="0"/>
              <a:t>ぜひ、共有して気づいた点は、ご自身の津波避難計画にも反映させましょう。</a:t>
            </a:r>
            <a:endParaRPr lang="en-US" altLang="ja-JP" dirty="0" smtClean="0"/>
          </a:p>
          <a:p>
            <a:pPr>
              <a:defRPr/>
            </a:pPr>
            <a:endParaRPr lang="en-US" altLang="ja-JP" dirty="0" smtClean="0"/>
          </a:p>
          <a:p>
            <a:pPr>
              <a:defRPr/>
            </a:pPr>
            <a:r>
              <a:rPr lang="ja-JP" altLang="en-US" dirty="0" smtClean="0"/>
              <a:t>さて、ここまで「津波避難計画」を作成してきましたが、</a:t>
            </a:r>
            <a:endParaRPr lang="en-US" altLang="ja-JP" dirty="0" smtClean="0"/>
          </a:p>
          <a:p>
            <a:pPr>
              <a:defRPr/>
            </a:pPr>
            <a:r>
              <a:rPr lang="ja-JP" altLang="en-US" dirty="0" smtClean="0"/>
              <a:t>作成したからといって命が守られるものではありません。（クリック）</a:t>
            </a:r>
            <a:endParaRPr lang="en-US" altLang="ja-JP" dirty="0" smtClean="0"/>
          </a:p>
          <a:p>
            <a:pPr>
              <a:defRPr/>
            </a:pPr>
            <a:r>
              <a:rPr lang="ja-JP" altLang="en-US" dirty="0" smtClean="0"/>
              <a:t>この計画に記載した内容を有事の際に実践できるのか、課題は無いのか、これを検証するのが「訓練」です。</a:t>
            </a:r>
            <a:endParaRPr lang="en-US" altLang="ja-JP" dirty="0" smtClean="0"/>
          </a:p>
          <a:p>
            <a:pPr>
              <a:defRPr/>
            </a:pPr>
            <a:r>
              <a:rPr lang="ja-JP" altLang="en-US" dirty="0" smtClean="0"/>
              <a:t>非常持出品、必要な物がたくさんあるのはわかりますが、避難する時に持ち出せる大きさでしょうか。重さでしょうか。</a:t>
            </a:r>
            <a:endParaRPr lang="en-US" altLang="ja-JP" dirty="0" smtClean="0"/>
          </a:p>
          <a:p>
            <a:pPr>
              <a:defRPr/>
            </a:pPr>
            <a:r>
              <a:rPr lang="ja-JP" altLang="en-US" dirty="0" smtClean="0"/>
              <a:t>ぜひ次は「訓練」に参加して、実際に持ち出してみましょう。</a:t>
            </a:r>
            <a:endParaRPr lang="en-US" altLang="ja-JP" dirty="0" smtClean="0"/>
          </a:p>
          <a:p>
            <a:pPr>
              <a:defRPr/>
            </a:pPr>
            <a:endParaRPr lang="en-US" altLang="ja-JP" dirty="0" smtClean="0"/>
          </a:p>
          <a:p>
            <a:pPr>
              <a:defRPr/>
            </a:pPr>
            <a:r>
              <a:rPr lang="ja-JP" altLang="en-US" dirty="0" smtClean="0"/>
              <a:t>そしてステップ３のほうには作成した日付の記入欄を設けています。</a:t>
            </a:r>
            <a:endParaRPr lang="en-US" altLang="ja-JP" dirty="0" smtClean="0"/>
          </a:p>
          <a:p>
            <a:pPr>
              <a:defRPr/>
            </a:pPr>
            <a:r>
              <a:rPr lang="ja-JP" altLang="en-US" dirty="0" smtClean="0"/>
              <a:t>同居する家族が増えたり減ったり、歳を重ねることで必要な物が変わったり、必要な備えは都度変化すると思います。</a:t>
            </a:r>
            <a:endParaRPr lang="en-US" altLang="ja-JP" dirty="0" smtClean="0"/>
          </a:p>
          <a:p>
            <a:pPr>
              <a:defRPr/>
            </a:pPr>
            <a:endParaRPr lang="en-US" altLang="ja-JP" dirty="0" smtClean="0"/>
          </a:p>
          <a:p>
            <a:pPr>
              <a:defRPr/>
            </a:pPr>
            <a:r>
              <a:rPr lang="ja-JP" altLang="en-US" dirty="0" smtClean="0"/>
              <a:t>せっかく今回作成したことですし、定期的に見直してみましょう。</a:t>
            </a:r>
            <a:endParaRPr lang="en-US" altLang="ja-JP" dirty="0" smtClean="0"/>
          </a:p>
        </p:txBody>
      </p:sp>
      <p:sp>
        <p:nvSpPr>
          <p:cNvPr id="686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C7E717CC-7FC7-47A0-8513-1AD297E40BE7}" type="slidenum">
              <a:rPr lang="ja-JP" altLang="en-US" smtClean="0"/>
              <a:pPr/>
              <a:t>26</a:t>
            </a:fld>
            <a:endParaRPr lang="ja-JP"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それでは、まとめです。</a:t>
            </a:r>
            <a:endParaRPr lang="en-US" altLang="ja-JP" dirty="0" smtClean="0"/>
          </a:p>
          <a:p>
            <a:r>
              <a:rPr lang="ja-JP" altLang="en-US" dirty="0" smtClean="0"/>
              <a:t>よく、災害からいのちを守るためには、公助・共助・自助の取組が必要と言われております。（クリック）</a:t>
            </a:r>
            <a:endParaRPr lang="en-US" altLang="ja-JP" dirty="0" smtClean="0"/>
          </a:p>
          <a:p>
            <a:r>
              <a:rPr lang="ja-JP" altLang="en-US" dirty="0" smtClean="0"/>
              <a:t>公助は行政の取組、共助は地域の取組、自助は皆さん１人１人の取組であり、</a:t>
            </a:r>
            <a:endParaRPr lang="en-US" altLang="ja-JP" dirty="0" smtClean="0"/>
          </a:p>
          <a:p>
            <a:r>
              <a:rPr lang="ja-JP" altLang="en-US" dirty="0" smtClean="0"/>
              <a:t>日頃からこの３つの取組を偏り無く推進することが大切です。</a:t>
            </a:r>
            <a:endParaRPr lang="en-US" altLang="ja-JP" dirty="0" smtClean="0"/>
          </a:p>
          <a:p>
            <a:endParaRPr lang="en-US" altLang="ja-JP" dirty="0" smtClean="0"/>
          </a:p>
          <a:p>
            <a:r>
              <a:rPr lang="ja-JP" altLang="en-US" dirty="0" smtClean="0"/>
              <a:t>ちなみに先ほど申し上げた「訓練」は、基本的には共助に該当します。</a:t>
            </a:r>
            <a:endParaRPr lang="en-US" altLang="ja-JP" dirty="0" smtClean="0"/>
          </a:p>
          <a:p>
            <a:r>
              <a:rPr lang="ja-JP" altLang="en-US" dirty="0" smtClean="0"/>
              <a:t>地域で共助の取組を充実させるためにも「自主防災組織」の結成・積極的な活動が大変重要です。</a:t>
            </a:r>
            <a:endParaRPr lang="en-US" altLang="ja-JP" dirty="0" smtClean="0"/>
          </a:p>
          <a:p>
            <a:r>
              <a:rPr lang="ja-JP" altLang="en-US" dirty="0" smtClean="0"/>
              <a:t>皆さんのお住まいの地域ではいかがでしょうか？</a:t>
            </a:r>
            <a:endParaRPr lang="en-US" altLang="ja-JP" dirty="0" smtClean="0"/>
          </a:p>
        </p:txBody>
      </p:sp>
      <p:sp>
        <p:nvSpPr>
          <p:cNvPr id="706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E1BF01A4-0500-4C0B-A46B-D020837C580A}" type="slidenum">
              <a:rPr lang="ja-JP" altLang="en-US" sz="1200" smtClean="0">
                <a:solidFill>
                  <a:srgbClr val="000000"/>
                </a:solidFill>
              </a:rPr>
              <a:pPr/>
              <a:t>27</a:t>
            </a:fld>
            <a:endParaRPr lang="ja-JP" altLang="en-US" sz="120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しかしながら、地震や津波の発生時には、（クリック）</a:t>
            </a:r>
            <a:endParaRPr lang="en-US" altLang="ja-JP" dirty="0" smtClean="0"/>
          </a:p>
          <a:p>
            <a:r>
              <a:rPr lang="ja-JP" altLang="en-US" dirty="0" smtClean="0"/>
              <a:t>自治体からの指示を待っているうちに津波が到達してしまったり、（クリック）</a:t>
            </a:r>
            <a:endParaRPr lang="en-US" altLang="ja-JP" dirty="0" smtClean="0"/>
          </a:p>
          <a:p>
            <a:r>
              <a:rPr lang="ja-JP" altLang="en-US" dirty="0" smtClean="0"/>
              <a:t>避難するときはご近所さんと一緒に、と思っていたものの周囲に人がいなかったりするなど、（クリック）</a:t>
            </a:r>
            <a:endParaRPr lang="en-US" altLang="ja-JP" dirty="0" smtClean="0"/>
          </a:p>
          <a:p>
            <a:r>
              <a:rPr lang="ja-JP" altLang="en-US" dirty="0" smtClean="0"/>
              <a:t>自助しか機能しない状況が想定されます。</a:t>
            </a:r>
            <a:endParaRPr lang="en-US" altLang="ja-JP" dirty="0" smtClean="0"/>
          </a:p>
          <a:p>
            <a:r>
              <a:rPr lang="ja-JP" altLang="en-US" dirty="0" smtClean="0"/>
              <a:t>「自分の命は自分で守る」当たり前のことですが、この意識が本当に大切です。</a:t>
            </a:r>
            <a:endParaRPr lang="en-US" altLang="ja-JP" dirty="0" smtClean="0"/>
          </a:p>
          <a:p>
            <a:endParaRPr lang="en-US" altLang="ja-JP" dirty="0" smtClean="0"/>
          </a:p>
          <a:p>
            <a:r>
              <a:rPr lang="ja-JP" altLang="en-US" dirty="0" smtClean="0"/>
              <a:t>繰り返しになりますが、（クリック）</a:t>
            </a:r>
            <a:endParaRPr lang="en-US" altLang="ja-JP" dirty="0" smtClean="0"/>
          </a:p>
          <a:p>
            <a:endParaRPr lang="en-US" altLang="ja-JP" dirty="0" smtClean="0"/>
          </a:p>
          <a:p>
            <a:endParaRPr lang="en-US" altLang="ja-JP" dirty="0" smtClean="0"/>
          </a:p>
        </p:txBody>
      </p:sp>
      <p:sp>
        <p:nvSpPr>
          <p:cNvPr id="727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ABCFFDED-D9F7-4BA3-9506-F90C27F616EB}" type="slidenum">
              <a:rPr lang="ja-JP" altLang="en-US" sz="1200" smtClean="0">
                <a:solidFill>
                  <a:srgbClr val="000000"/>
                </a:solidFill>
              </a:rPr>
              <a:pPr/>
              <a:t>28</a:t>
            </a:fld>
            <a:endParaRPr lang="ja-JP" altLang="en-US" sz="120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率先して避難する（クリック）</a:t>
            </a:r>
            <a:endParaRPr lang="en-US" altLang="ja-JP" smtClean="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6758A46-2086-438F-BE5F-9C0B73B37619}" type="slidenum">
              <a:rPr lang="ja-JP" altLang="en-US" sz="1200" smtClean="0">
                <a:solidFill>
                  <a:srgbClr val="000000"/>
                </a:solidFill>
              </a:rPr>
              <a:pPr/>
              <a:t>29</a:t>
            </a:fld>
            <a:endParaRPr lang="ja-JP" altLang="en-US" sz="120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動画にあったこの図ですが、何をする事で赤いグラフから青いグラフに減少することができるのでしょうか。</a:t>
            </a:r>
            <a:endParaRPr lang="en-US" altLang="ja-JP" smtClean="0"/>
          </a:p>
        </p:txBody>
      </p:sp>
      <p:sp>
        <p:nvSpPr>
          <p:cNvPr id="2150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EEF1BF2-FCCF-49BB-9A49-7DEBBBA87822}" type="slidenum">
              <a:rPr lang="ja-JP" altLang="en-US" smtClean="0"/>
              <a:pPr/>
              <a:t>3</a:t>
            </a:fld>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いち早く海や川から離れ高台や避難ビルなどの安全な場所へ避難する（クリック）</a:t>
            </a:r>
            <a:endParaRPr lang="en-US" altLang="ja-JP" smtClean="0"/>
          </a:p>
        </p:txBody>
      </p:sp>
      <p:sp>
        <p:nvSpPr>
          <p:cNvPr id="768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5D2621F-85B0-4AEF-A65C-738AF605ECB5}" type="slidenum">
              <a:rPr lang="ja-JP" altLang="en-US" sz="1200" smtClean="0">
                <a:solidFill>
                  <a:srgbClr val="000000"/>
                </a:solidFill>
              </a:rPr>
              <a:pPr/>
              <a:t>30</a:t>
            </a:fld>
            <a:endParaRPr lang="ja-JP" altLang="en-US" sz="1200"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避難するときは、自動販売機やブロック塀、電柱などの倒れやすい物から離れる（クリック）</a:t>
            </a:r>
            <a:endParaRPr lang="en-US" altLang="ja-JP" smtClean="0"/>
          </a:p>
        </p:txBody>
      </p:sp>
      <p:sp>
        <p:nvSpPr>
          <p:cNvPr id="788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1FE2D4DA-23BB-41EE-BA98-A16ED10F6A12}" type="slidenum">
              <a:rPr lang="ja-JP" altLang="en-US" sz="1200" smtClean="0">
                <a:solidFill>
                  <a:srgbClr val="000000"/>
                </a:solidFill>
              </a:rPr>
              <a:pPr/>
              <a:t>31</a:t>
            </a:fld>
            <a:endParaRPr lang="ja-JP" altLang="en-US" sz="1200"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津波警報が解除されるまで避難場所から離れない（クリック）</a:t>
            </a:r>
            <a:endParaRPr lang="en-US" altLang="ja-JP"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2CC87C9-3916-48BD-9D22-5A045D793075}" type="slidenum">
              <a:rPr lang="ja-JP" altLang="en-US" sz="1200" smtClean="0">
                <a:solidFill>
                  <a:srgbClr val="000000"/>
                </a:solidFill>
              </a:rPr>
              <a:pPr/>
              <a:t>32</a:t>
            </a:fld>
            <a:endParaRPr lang="ja-JP" altLang="en-US" sz="1200"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冬期の積雪や凍結、吹雪などを想定し、日頃から防寒対策や避難方法を確認する</a:t>
            </a:r>
            <a:endParaRPr lang="en-US" altLang="ja-JP" smtClean="0"/>
          </a:p>
          <a:p>
            <a:endParaRPr lang="en-US" altLang="ja-JP" smtClean="0"/>
          </a:p>
          <a:p>
            <a:r>
              <a:rPr lang="ja-JP" altLang="en-US" smtClean="0"/>
              <a:t>この５つのポイントを忘れずに、いざというときに備えましょう。（クリック）</a:t>
            </a:r>
            <a:endParaRPr lang="en-US" altLang="ja-JP" smtClean="0"/>
          </a:p>
        </p:txBody>
      </p:sp>
      <p:sp>
        <p:nvSpPr>
          <p:cNvPr id="829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B89B3D43-2A0C-4E86-ADB2-D042BDE07467}" type="slidenum">
              <a:rPr lang="ja-JP" altLang="en-US" sz="1200" smtClean="0">
                <a:solidFill>
                  <a:srgbClr val="000000"/>
                </a:solidFill>
              </a:rPr>
              <a:pPr/>
              <a:t>33</a:t>
            </a:fld>
            <a:endParaRPr lang="ja-JP" altLang="en-US" sz="1200"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最後になりますが、訓練でできない事は有事の際にもできません。</a:t>
            </a:r>
            <a:endParaRPr lang="en-US" altLang="ja-JP" smtClean="0"/>
          </a:p>
          <a:p>
            <a:r>
              <a:rPr lang="ja-JP" altLang="en-US" smtClean="0"/>
              <a:t>今日の講座がゴールではなくスタートとなることを期待しています。</a:t>
            </a:r>
            <a:endParaRPr lang="en-US" altLang="ja-JP" smtClean="0"/>
          </a:p>
          <a:p>
            <a:endParaRPr lang="en-US" altLang="ja-JP" smtClean="0"/>
          </a:p>
          <a:p>
            <a:r>
              <a:rPr lang="ja-JP" altLang="en-US" smtClean="0"/>
              <a:t>以上で津波避難計画作成演習を終わります。</a:t>
            </a:r>
          </a:p>
          <a:p>
            <a:r>
              <a:rPr lang="ja-JP" altLang="en-US" smtClean="0"/>
              <a:t>ご清聴ありがとうございました。</a:t>
            </a:r>
          </a:p>
          <a:p>
            <a:endParaRPr lang="ja-JP" altLang="en-US" smtClean="0"/>
          </a:p>
          <a:p>
            <a:endParaRPr lang="ja-JP" altLang="en-US" smtClean="0"/>
          </a:p>
        </p:txBody>
      </p:sp>
      <p:sp>
        <p:nvSpPr>
          <p:cNvPr id="849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6059FDDB-C04B-45F4-857C-3888DE689AB8}" type="slidenum">
              <a:rPr lang="ja-JP" altLang="en-US" smtClean="0"/>
              <a:pPr/>
              <a:t>34</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また、こちら、避難場所に到達した人と、途中で津波にのみ込まれてしまった人との違いは何でしょうか。</a:t>
            </a:r>
          </a:p>
        </p:txBody>
      </p:sp>
      <p:sp>
        <p:nvSpPr>
          <p:cNvPr id="235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A777036-C37B-4E8F-8EDA-27E489FA4450}" type="slidenum">
              <a:rPr lang="ja-JP" altLang="en-US" smtClean="0"/>
              <a:pPr/>
              <a:t>4</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津波から命を守るには（クリック）「早期避難」が何よりも重要です。</a:t>
            </a:r>
            <a:endParaRPr lang="en-US" altLang="ja-JP" dirty="0" smtClean="0"/>
          </a:p>
          <a:p>
            <a:r>
              <a:rPr lang="ja-JP" altLang="en-US" dirty="0" smtClean="0"/>
              <a:t>そして、この「早期避難」ですが、</a:t>
            </a:r>
            <a:endParaRPr lang="en-US" altLang="ja-JP" dirty="0" smtClean="0"/>
          </a:p>
          <a:p>
            <a:r>
              <a:rPr lang="ja-JP" altLang="en-US" dirty="0" smtClean="0"/>
              <a:t>本日の講義を受けて「早期避難するぞ」と言う</a:t>
            </a:r>
            <a:r>
              <a:rPr lang="ja-JP" altLang="en-US" dirty="0" smtClean="0"/>
              <a:t>意識をもって</a:t>
            </a:r>
            <a:r>
              <a:rPr lang="ja-JP" altLang="en-US" dirty="0" smtClean="0"/>
              <a:t>も、</a:t>
            </a:r>
            <a:endParaRPr lang="en-US" altLang="ja-JP" dirty="0" smtClean="0"/>
          </a:p>
          <a:p>
            <a:r>
              <a:rPr lang="ja-JP" altLang="en-US" dirty="0" smtClean="0"/>
              <a:t>いざというときに早期避難する事はかなり難しいと思います。（クリック）</a:t>
            </a:r>
            <a:endParaRPr lang="en-US" altLang="ja-JP" dirty="0" smtClean="0"/>
          </a:p>
          <a:p>
            <a:r>
              <a:rPr lang="ja-JP" altLang="en-US" dirty="0" smtClean="0"/>
              <a:t>「事前の備え」をしていなければなりません。</a:t>
            </a:r>
            <a:endParaRPr lang="en-US" altLang="ja-JP" dirty="0" smtClean="0"/>
          </a:p>
        </p:txBody>
      </p:sp>
      <p:sp>
        <p:nvSpPr>
          <p:cNvPr id="256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9A419C2D-4430-4F4E-A00A-C6E8708A66C4}" type="slidenum">
              <a:rPr lang="ja-JP" altLang="en-US" sz="1200" smtClean="0">
                <a:solidFill>
                  <a:srgbClr val="000000"/>
                </a:solidFill>
              </a:rPr>
              <a:pPr/>
              <a:t>5</a:t>
            </a:fld>
            <a:endParaRPr lang="ja-JP" altLang="en-US" sz="120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「事前の備え」、この言葉をよく耳にすることがあるかと思います。</a:t>
            </a:r>
            <a:endParaRPr lang="en-US" altLang="ja-JP" dirty="0" smtClean="0"/>
          </a:p>
          <a:p>
            <a:r>
              <a:rPr lang="ja-JP" altLang="en-US" dirty="0" smtClean="0"/>
              <a:t>皆さんは「事前の備え」といっても、（クリック）何をすればいいのかイマイチ、ピンとこない人が多いかと思います。</a:t>
            </a:r>
            <a:endParaRPr lang="en-US" altLang="ja-JP" dirty="0" smtClean="0"/>
          </a:p>
          <a:p>
            <a:r>
              <a:rPr lang="ja-JP" altLang="en-US" dirty="0" smtClean="0"/>
              <a:t>　</a:t>
            </a:r>
            <a:endParaRPr lang="en-US" altLang="ja-JP" dirty="0" smtClean="0"/>
          </a:p>
        </p:txBody>
      </p:sp>
      <p:sp>
        <p:nvSpPr>
          <p:cNvPr id="276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84FD7FB8-AF8F-4093-A5BD-902599C1065D}" type="slidenum">
              <a:rPr lang="ja-JP" altLang="en-US" sz="1200" smtClean="0">
                <a:solidFill>
                  <a:srgbClr val="000000"/>
                </a:solidFill>
              </a:rPr>
              <a:pPr/>
              <a:t>6</a:t>
            </a:fld>
            <a:endParaRPr lang="ja-JP" altLang="en-US" sz="120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そこで、「事前に備えるべきこと」と「発災時にすべきこと」を明確にするため、（クリック）</a:t>
            </a:r>
            <a:endParaRPr lang="en-US" altLang="ja-JP" dirty="0" smtClean="0"/>
          </a:p>
          <a:p>
            <a:r>
              <a:rPr lang="ja-JP" altLang="en-US" dirty="0" smtClean="0"/>
              <a:t>これから「津波避難計画」を皆さんに作成していただきます。</a:t>
            </a:r>
            <a:endParaRPr lang="en-US" altLang="ja-JP" dirty="0" smtClean="0"/>
          </a:p>
        </p:txBody>
      </p:sp>
      <p:sp>
        <p:nvSpPr>
          <p:cNvPr id="297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2D9EB6FD-4C22-47CE-A232-171CD21A17D7}" type="slidenum">
              <a:rPr lang="ja-JP" altLang="en-US" sz="1200" smtClean="0">
                <a:solidFill>
                  <a:srgbClr val="000000"/>
                </a:solidFill>
              </a:rPr>
              <a:pPr/>
              <a:t>7</a:t>
            </a:fld>
            <a:endParaRPr lang="ja-JP" altLang="en-US" sz="12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それでは、皆さんに実際に「津波避難計画」を作成していただきます。</a:t>
            </a:r>
            <a:endParaRPr lang="en-US" altLang="ja-JP" dirty="0" smtClean="0"/>
          </a:p>
          <a:p>
            <a:r>
              <a:rPr lang="ja-JP" altLang="en-US" dirty="0" smtClean="0"/>
              <a:t>まずは、ハザードマップを開いたりされている方、閉じてください。ワークシートを配付します。</a:t>
            </a:r>
            <a:endParaRPr lang="en-US" altLang="ja-JP" dirty="0" smtClean="0"/>
          </a:p>
        </p:txBody>
      </p:sp>
      <p:sp>
        <p:nvSpPr>
          <p:cNvPr id="317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DFEE7D77-C052-4FB4-85D6-42266F204EB0}" type="slidenum">
              <a:rPr lang="ja-JP" altLang="en-US" sz="1200" smtClean="0">
                <a:solidFill>
                  <a:srgbClr val="000000"/>
                </a:solidFill>
              </a:rPr>
              <a:pPr/>
              <a:t>8</a:t>
            </a:fld>
            <a:endParaRPr lang="ja-JP" altLang="en-US" sz="120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bwMode="auto">
          <a:xfrm>
            <a:off x="3417888" y="841375"/>
            <a:ext cx="303053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まず、条件だけ統一しましょう。</a:t>
            </a:r>
            <a:endParaRPr lang="en-US" altLang="ja-JP" smtClean="0"/>
          </a:p>
          <a:p>
            <a:r>
              <a:rPr lang="ja-JP" altLang="en-US" smtClean="0"/>
              <a:t>冬の早朝（</a:t>
            </a:r>
            <a:r>
              <a:rPr lang="en-US" altLang="ja-JP" smtClean="0"/>
              <a:t>5:00</a:t>
            </a:r>
            <a:r>
              <a:rPr lang="ja-JP" altLang="en-US" smtClean="0"/>
              <a:t>～</a:t>
            </a:r>
            <a:r>
              <a:rPr lang="en-US" altLang="ja-JP" smtClean="0"/>
              <a:t>6:00</a:t>
            </a:r>
            <a:r>
              <a:rPr lang="ja-JP" altLang="en-US" smtClean="0"/>
              <a:t>）に大きな地震が発生しました。</a:t>
            </a:r>
            <a:endParaRPr lang="en-US" altLang="ja-JP" smtClean="0"/>
          </a:p>
          <a:p>
            <a:r>
              <a:rPr lang="ja-JP" altLang="en-US" smtClean="0"/>
              <a:t>あなたはそのとき自宅にいました。</a:t>
            </a:r>
            <a:endParaRPr lang="en-US" altLang="ja-JP" smtClean="0"/>
          </a:p>
          <a:p>
            <a:endParaRPr lang="en-US" altLang="ja-JP" smtClean="0"/>
          </a:p>
          <a:p>
            <a:r>
              <a:rPr lang="en-US" altLang="ja-JP" smtClean="0"/>
              <a:t>※</a:t>
            </a:r>
            <a:r>
              <a:rPr lang="ja-JP" altLang="en-US" smtClean="0"/>
              <a:t>　「沿岸部にお住まいではない方は、職場や家族の住居、ご友人宅など、</a:t>
            </a:r>
            <a:endParaRPr lang="en-US" altLang="ja-JP" smtClean="0"/>
          </a:p>
          <a:p>
            <a:r>
              <a:rPr lang="ja-JP" altLang="en-US" smtClean="0"/>
              <a:t>　　津波の影響を受けそうな地域にいることを想定して進めてみてください。」</a:t>
            </a:r>
            <a:endParaRPr lang="en-US" altLang="ja-JP" smtClean="0"/>
          </a:p>
        </p:txBody>
      </p:sp>
      <p:sp>
        <p:nvSpPr>
          <p:cNvPr id="337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0630FC9A-E0BB-4C70-93D2-97061FED8736}" type="slidenum">
              <a:rPr lang="ja-JP" altLang="en-US" sz="1200" smtClean="0">
                <a:solidFill>
                  <a:srgbClr val="000000"/>
                </a:solidFill>
              </a:rPr>
              <a:pPr/>
              <a:t>9</a:t>
            </a:fld>
            <a:endParaRPr lang="ja-JP" altLang="en-US"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93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92D050"/>
              </a:buClr>
              <a:buSzPct val="85000"/>
              <a:buFont typeface="ＭＳ Ｐゴシック" panose="020B0600070205080204" pitchFamily="50" charset="-128"/>
              <a:buChar char="●"/>
              <a:defRPr sz="3200"/>
            </a:lvl1pPr>
            <a:lvl2pPr marL="742950" indent="-382588">
              <a:buClr>
                <a:srgbClr val="92D050"/>
              </a:buClr>
              <a:buFont typeface="Wingdings" panose="05000000000000000000" pitchFamily="2" charset="2"/>
              <a:buChar char="ü"/>
              <a:defRPr sz="3000"/>
            </a:lvl2pPr>
            <a:lvl3pPr marL="1073150" indent="-268288">
              <a:buClr>
                <a:srgbClr val="92D050"/>
              </a:buClr>
              <a:buFont typeface="Arial" panose="020B0604020202020204" pitchFamily="34" charset="0"/>
              <a:buChar char="•"/>
              <a:defRPr sz="3000"/>
            </a:lvl3pPr>
            <a:lvl4pPr marL="1527175" indent="-268288">
              <a:buClr>
                <a:srgbClr val="92D050"/>
              </a:buClr>
              <a:buFont typeface="Arial" panose="020B0604020202020204" pitchFamily="34" charset="0"/>
              <a:buChar char="•"/>
              <a:defRPr sz="3000"/>
            </a:lvl4pPr>
            <a:lvl5pPr marL="1971675" indent="-268288">
              <a:buClr>
                <a:srgbClr val="92D05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264799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92929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85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567862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14852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65434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694626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802753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8601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222950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8502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344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159034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248408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48511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1992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282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415260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4494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04050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14372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15E9646C-6F4A-4BBD-865F-C26606BE19B7}" type="datetime1">
              <a:rPr lang="ja-JP" altLang="en-US"/>
              <a:pPr>
                <a:defRPr/>
              </a:pPr>
              <a:t>2024/4/10</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endParaRPr lang="ja-JP" altLang="en-US"/>
          </a:p>
        </p:txBody>
      </p:sp>
    </p:spTree>
    <p:extLst>
      <p:ext uri="{BB962C8B-B14F-4D97-AF65-F5344CB8AC3E}">
        <p14:creationId xmlns:p14="http://schemas.microsoft.com/office/powerpoint/2010/main" val="3835880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55290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740612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266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39251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996967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68079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035608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2844766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5048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208281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a:xfrm>
            <a:off x="0" y="0"/>
            <a:ext cx="0" cy="0"/>
          </a:xfrm>
        </p:spPr>
        <p:txBody>
          <a:bodyPr/>
          <a:lstStyle>
            <a:lvl1pPr>
              <a:defRPr/>
            </a:lvl1pPr>
          </a:lstStyle>
          <a:p>
            <a:pPr>
              <a:defRPr/>
            </a:pPr>
            <a:fld id="{C72EE28E-9224-4BED-AD2B-CF7E6E681B30}" type="datetime1">
              <a:rPr lang="ja-JP" altLang="en-US"/>
              <a:pPr>
                <a:defRPr/>
              </a:pPr>
              <a:t>2024/4/10</a:t>
            </a:fld>
            <a:endParaRPr lang="ja-JP" altLang="en-US"/>
          </a:p>
        </p:txBody>
      </p:sp>
      <p:sp>
        <p:nvSpPr>
          <p:cNvPr id="5" name="フッター プレースホルダー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0" y="0"/>
            <a:ext cx="0" cy="0"/>
          </a:xfrm>
        </p:spPr>
        <p:txBody>
          <a:bodyPr/>
          <a:lstStyle>
            <a:lvl1pPr>
              <a:defRPr/>
            </a:lvl1pPr>
          </a:lstStyle>
          <a:p>
            <a:pPr>
              <a:defRPr/>
            </a:pPr>
            <a:fld id="{1E56C633-66EB-4460-AA92-51EB19BE1614}" type="slidenum">
              <a:rPr lang="ja-JP" altLang="en-US"/>
              <a:pPr>
                <a:defRPr/>
              </a:pPr>
              <a:t>‹#›</a:t>
            </a:fld>
            <a:endParaRPr lang="ja-JP" altLang="en-US"/>
          </a:p>
        </p:txBody>
      </p:sp>
    </p:spTree>
    <p:extLst>
      <p:ext uri="{BB962C8B-B14F-4D97-AF65-F5344CB8AC3E}">
        <p14:creationId xmlns:p14="http://schemas.microsoft.com/office/powerpoint/2010/main" val="1381925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60974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07957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4048425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206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447922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4279706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54571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95707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782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36913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a:xfrm>
            <a:off x="0" y="0"/>
            <a:ext cx="0" cy="0"/>
          </a:xfrm>
        </p:spPr>
        <p:txBody>
          <a:bodyPr/>
          <a:lstStyle>
            <a:lvl1pPr>
              <a:defRPr/>
            </a:lvl1pPr>
          </a:lstStyle>
          <a:p>
            <a:pPr>
              <a:defRPr/>
            </a:pPr>
            <a:fld id="{B0A490AB-0FF3-4AB1-B31E-34FD295255DB}" type="datetime1">
              <a:rPr lang="ja-JP" altLang="en-US"/>
              <a:pPr>
                <a:defRPr/>
              </a:pPr>
              <a:t>2024/4/10</a:t>
            </a:fld>
            <a:endParaRPr lang="ja-JP" altLang="en-US"/>
          </a:p>
        </p:txBody>
      </p:sp>
      <p:sp>
        <p:nvSpPr>
          <p:cNvPr id="5" name="Footer Placeholder 4"/>
          <p:cNvSpPr>
            <a:spLocks noGrp="1"/>
          </p:cNvSpPr>
          <p:nvPr>
            <p:ph type="ftr" sz="quarter" idx="11"/>
          </p:nvPr>
        </p:nvSpPr>
        <p:spPr>
          <a:xfrm>
            <a:off x="0" y="0"/>
            <a:ext cx="0" cy="0"/>
          </a:xfrm>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70437DF-BA2A-4154-BD0B-A300E9F57104}" type="slidenum">
              <a:rPr lang="ja-JP" altLang="en-US"/>
              <a:pPr>
                <a:defRPr/>
              </a:pPr>
              <a:t>‹#›</a:t>
            </a:fld>
            <a:endParaRPr lang="ja-JP" altLang="en-US"/>
          </a:p>
        </p:txBody>
      </p:sp>
    </p:spTree>
    <p:extLst>
      <p:ext uri="{BB962C8B-B14F-4D97-AF65-F5344CB8AC3E}">
        <p14:creationId xmlns:p14="http://schemas.microsoft.com/office/powerpoint/2010/main" val="4115070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2020670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2875056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Tree>
    <p:extLst>
      <p:ext uri="{BB962C8B-B14F-4D97-AF65-F5344CB8AC3E}">
        <p14:creationId xmlns:p14="http://schemas.microsoft.com/office/powerpoint/2010/main" val="413546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21703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656376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031100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512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912304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325038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3876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519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799848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73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6600"/>
              </a:buClr>
              <a:buSzPct val="85000"/>
              <a:buFont typeface="ＭＳ Ｐゴシック" panose="020B0600070205080204" pitchFamily="50" charset="-128"/>
              <a:buChar char="●"/>
              <a:defRPr sz="3200"/>
            </a:lvl1pPr>
            <a:lvl2pPr marL="742950" indent="-382588">
              <a:buClr>
                <a:srgbClr val="FF6600"/>
              </a:buClr>
              <a:buFont typeface="Wingdings" panose="05000000000000000000" pitchFamily="2" charset="2"/>
              <a:buChar char="ü"/>
              <a:defRPr sz="3000"/>
            </a:lvl2pPr>
            <a:lvl3pPr marL="1073150" indent="-268288">
              <a:buClr>
                <a:srgbClr val="FF6600"/>
              </a:buClr>
              <a:buFont typeface="Arial" panose="020B0604020202020204" pitchFamily="34" charset="0"/>
              <a:buChar char="•"/>
              <a:defRPr sz="3000"/>
            </a:lvl3pPr>
            <a:lvl4pPr marL="1527175" indent="-268288">
              <a:buClr>
                <a:srgbClr val="FF6600"/>
              </a:buClr>
              <a:buFont typeface="Arial" panose="020B0604020202020204" pitchFamily="34" charset="0"/>
              <a:buChar char="•"/>
              <a:defRPr sz="3000"/>
            </a:lvl4pPr>
            <a:lvl5pPr marL="1971675" indent="-268288">
              <a:buClr>
                <a:srgbClr val="FF6600"/>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91639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rgbClr val="FF3399"/>
              </a:buClr>
              <a:buSzPct val="85000"/>
              <a:buFont typeface="ＭＳ Ｐゴシック" panose="020B0600070205080204" pitchFamily="50" charset="-128"/>
              <a:buChar char="●"/>
              <a:defRPr sz="3200"/>
            </a:lvl1pPr>
            <a:lvl2pPr marL="742950" indent="-382588">
              <a:buClr>
                <a:srgbClr val="FF3399"/>
              </a:buClr>
              <a:buFont typeface="Wingdings" panose="05000000000000000000" pitchFamily="2" charset="2"/>
              <a:buChar char="ü"/>
              <a:defRPr sz="3000"/>
            </a:lvl2pPr>
            <a:lvl3pPr marL="1073150" indent="-268288">
              <a:buClr>
                <a:srgbClr val="FF3399"/>
              </a:buClr>
              <a:buFont typeface="Arial" panose="020B0604020202020204" pitchFamily="34" charset="0"/>
              <a:buChar char="•"/>
              <a:defRPr sz="3000"/>
            </a:lvl3pPr>
            <a:lvl4pPr marL="1527175" indent="-268288">
              <a:buClr>
                <a:srgbClr val="FF3399"/>
              </a:buClr>
              <a:buFont typeface="Arial" panose="020B0604020202020204" pitchFamily="34" charset="0"/>
              <a:buChar char="•"/>
              <a:defRPr sz="3000"/>
            </a:lvl4pPr>
            <a:lvl5pPr marL="1971675" indent="-268288">
              <a:buClr>
                <a:srgbClr val="FF3399"/>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176644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006"/>
            <a:ext cx="9144000" cy="548679"/>
          </a:xfrm>
          <a:prstGeom prst="rect">
            <a:avLst/>
          </a:prstGeom>
        </p:spPr>
        <p:txBody>
          <a:bodyPr/>
          <a:lstStyle>
            <a:lvl1pPr>
              <a:defRPr sz="3200" b="1">
                <a:solidFill>
                  <a:schemeClr val="bg1"/>
                </a:solidFill>
                <a:latin typeface="HG丸ｺﾞｼｯｸM-PRO" panose="020F0600000000000000" pitchFamily="50" charset="-128"/>
                <a:ea typeface="HG丸ｺﾞｼｯｸM-PRO" panose="020F0600000000000000" pitchFamily="50" charset="-128"/>
              </a:defRPr>
            </a:lvl1pPr>
          </a:lstStyle>
          <a:p>
            <a:r>
              <a:rPr lang="ja-JP" altLang="en-US" dirty="0" smtClean="0"/>
              <a:t>マスター タイトルの書式設定</a:t>
            </a:r>
            <a:endParaRPr lang="ja-JP" altLang="en-US" dirty="0"/>
          </a:p>
        </p:txBody>
      </p:sp>
      <p:sp>
        <p:nvSpPr>
          <p:cNvPr id="5" name="テキスト プレースホルダー 4"/>
          <p:cNvSpPr>
            <a:spLocks noGrp="1"/>
          </p:cNvSpPr>
          <p:nvPr>
            <p:ph type="body" sz="quarter" idx="11"/>
          </p:nvPr>
        </p:nvSpPr>
        <p:spPr>
          <a:xfrm>
            <a:off x="116504" y="638175"/>
            <a:ext cx="8910991" cy="5895975"/>
          </a:xfrm>
          <a:prstGeom prst="rect">
            <a:avLst/>
          </a:prstGeom>
        </p:spPr>
        <p:txBody>
          <a:bodyPr/>
          <a:lstStyle>
            <a:lvl1pPr marL="444500" indent="-444500">
              <a:spcBef>
                <a:spcPts val="1200"/>
              </a:spcBef>
              <a:buClr>
                <a:schemeClr val="accent5"/>
              </a:buClr>
              <a:buSzPct val="85000"/>
              <a:buFont typeface="ＭＳ Ｐゴシック" panose="020B0600070205080204" pitchFamily="50" charset="-128"/>
              <a:buChar char="●"/>
              <a:defRPr sz="3200"/>
            </a:lvl1pPr>
            <a:lvl2pPr marL="742950" indent="-382588">
              <a:buClr>
                <a:schemeClr val="accent5"/>
              </a:buClr>
              <a:buFont typeface="Wingdings" panose="05000000000000000000" pitchFamily="2" charset="2"/>
              <a:buChar char="ü"/>
              <a:defRPr sz="3000"/>
            </a:lvl2pPr>
            <a:lvl3pPr marL="1073150" indent="-268288">
              <a:buClr>
                <a:schemeClr val="accent5"/>
              </a:buClr>
              <a:buFont typeface="Arial" panose="020B0604020202020204" pitchFamily="34" charset="0"/>
              <a:buChar char="•"/>
              <a:defRPr sz="3000"/>
            </a:lvl3pPr>
            <a:lvl4pPr marL="1527175" indent="-268288">
              <a:buClr>
                <a:schemeClr val="accent5"/>
              </a:buClr>
              <a:buFont typeface="Arial" panose="020B0604020202020204" pitchFamily="34" charset="0"/>
              <a:buChar char="•"/>
              <a:defRPr sz="3000"/>
            </a:lvl4pPr>
            <a:lvl5pPr marL="1971675" indent="-268288">
              <a:buClr>
                <a:schemeClr val="accent5"/>
              </a:buClr>
              <a:buFont typeface="Arial" panose="020B0604020202020204" pitchFamily="34" charset="0"/>
              <a:buChar char="•"/>
              <a:defRPr sz="30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Tree>
    <p:extLst>
      <p:ext uri="{BB962C8B-B14F-4D97-AF65-F5344CB8AC3E}">
        <p14:creationId xmlns:p14="http://schemas.microsoft.com/office/powerpoint/2010/main" val="264518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38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58298A0A-046B-44EA-BA10-6EF3DC6BF3FC}"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22" r:id="rId1"/>
    <p:sldLayoutId id="2147507223" r:id="rId2"/>
    <p:sldLayoutId id="2147507281" r:id="rId3"/>
    <p:sldLayoutId id="2147507282" r:id="rId4"/>
    <p:sldLayoutId id="2147507283"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7268" r:id="rId1"/>
    <p:sldLayoutId id="2147507269" r:id="rId2"/>
    <p:sldLayoutId id="2147507270" r:id="rId3"/>
    <p:sldLayoutId id="2147507271" r:id="rId4"/>
    <p:sldLayoutId id="2147507272" r:id="rId5"/>
    <p:sldLayoutId id="2147507273" r:id="rId6"/>
    <p:sldLayoutId id="2147507274" r:id="rId7"/>
    <p:sldLayoutId id="2147507275" r:id="rId8"/>
    <p:sldLayoutId id="2147507276" r:id="rId9"/>
    <p:sldLayoutId id="2147507277" r:id="rId10"/>
    <p:sldLayoutId id="2147507278"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DA33254A-2D19-4A00-99BF-25109C6F2DF7}" type="slidenum">
              <a:rPr lang="ja-JP" altLang="en-US" sz="1400" b="1" smtClean="0">
                <a:solidFill>
                  <a:srgbClr val="FFFFFF"/>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rgbClr val="FFFFFF"/>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79" r:id="rId1"/>
    <p:sldLayoutId id="2147507280"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52"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1AAE1C9C-1D43-4326-B955-47BAA232B68A}"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24" r:id="rId1"/>
    <p:sldLayoutId id="2147507225" r:id="rId2"/>
    <p:sldLayoutId id="214750722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076"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D8D58077-8E1E-4B84-8C98-41F3C4D7AF0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27" r:id="rId1"/>
    <p:sldLayoutId id="2147507228" r:id="rId2"/>
    <p:sldLayoutId id="2147507229"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4100" name="テキスト ボックス 7"/>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6F48CB50-4250-4411-884F-62C3D21C1FE8}"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30" r:id="rId1"/>
    <p:sldLayoutId id="2147507231"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タイトル 1"/>
          <p:cNvSpPr txBox="1">
            <a:spLocks/>
          </p:cNvSpPr>
          <p:nvPr userDrawn="1"/>
        </p:nvSpPr>
        <p:spPr>
          <a:xfrm>
            <a:off x="0" y="0"/>
            <a:ext cx="9144000" cy="549275"/>
          </a:xfrm>
          <a:prstGeom prst="rect">
            <a:avLst/>
          </a:prstGeom>
          <a:solidFill>
            <a:schemeClr val="tx2">
              <a:lumMod val="75000"/>
            </a:schemeClr>
          </a:solidFill>
          <a:ln>
            <a:solidFill>
              <a:schemeClr val="tx2">
                <a:lumMod val="75000"/>
              </a:schemeClr>
            </a:solidFill>
          </a:ln>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endParaRPr lang="ja-JP" altLang="en-US" sz="3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124" name="テキスト ボックス 8"/>
          <p:cNvSpPr txBox="1">
            <a:spLocks noChangeArrowheads="1"/>
          </p:cNvSpPr>
          <p:nvPr userDrawn="1"/>
        </p:nvSpPr>
        <p:spPr bwMode="auto">
          <a:xfrm>
            <a:off x="0" y="6534150"/>
            <a:ext cx="2097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defRPr/>
            </a:pPr>
            <a:r>
              <a:rPr lang="ja-JP" altLang="en-US" sz="1400" b="1" smtClean="0">
                <a:solidFill>
                  <a:schemeClr val="bg1"/>
                </a:solidFill>
                <a:latin typeface="HG丸ｺﾞｼｯｸM-PRO" panose="020F0600000000000000" pitchFamily="50" charset="-128"/>
                <a:ea typeface="HG丸ｺﾞｼｯｸM-PRO" panose="020F0600000000000000" pitchFamily="50" charset="-128"/>
              </a:rPr>
              <a:t>地域防災リーダー入門</a:t>
            </a: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defRPr/>
            </a:pPr>
            <a:fld id="{E0E382D2-D53F-4CF7-ACF2-FEFAFD1596A2}" type="slidenum">
              <a:rPr lang="ja-JP" altLang="en-US" sz="1400" b="1" smtClean="0">
                <a:solidFill>
                  <a:schemeClr val="bg1"/>
                </a:solidFill>
                <a:latin typeface="HG丸ｺﾞｼｯｸM-PRO" panose="020F0600000000000000" pitchFamily="50" charset="-128"/>
                <a:ea typeface="HG丸ｺﾞｼｯｸM-PRO" panose="020F0600000000000000" pitchFamily="50" charset="-128"/>
              </a:rPr>
              <a:pPr algn="r" eaLnBrk="1" hangingPunct="1">
                <a:defRPr/>
              </a:pPr>
              <a:t>‹#›</a:t>
            </a:fld>
            <a:endParaRPr lang="ja-JP" altLang="en-US" sz="1400" b="1" smtClean="0">
              <a:solidFill>
                <a:schemeClr val="bg1"/>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32" r:id="rId1"/>
    <p:sldLayoutId id="2147507233" r:id="rId2"/>
    <p:sldLayoutId id="2147507234" r:id="rId3"/>
    <p:sldLayoutId id="2147507235" r:id="rId4"/>
    <p:sldLayoutId id="2147507236" r:id="rId5"/>
    <p:sldLayoutId id="2147507237" r:id="rId6"/>
    <p:sldLayoutId id="2147507238" r:id="rId7"/>
    <p:sldLayoutId id="2147507239" r:id="rId8"/>
    <p:sldLayoutId id="2147507240" r:id="rId9"/>
    <p:sldLayoutId id="2147507241" r:id="rId10"/>
    <p:sldLayoutId id="214750724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7243"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14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7244" r:id="rId1"/>
    <p:sldLayoutId id="2147507245" r:id="rId2"/>
    <p:sldLayoutId id="2147507246" r:id="rId3"/>
    <p:sldLayoutId id="2147507247" r:id="rId4"/>
    <p:sldLayoutId id="2147507248" r:id="rId5"/>
    <p:sldLayoutId id="2147507249" r:id="rId6"/>
    <p:sldLayoutId id="2147507250" r:id="rId7"/>
    <p:sldLayoutId id="2147507251" r:id="rId8"/>
    <p:sldLayoutId id="2147507252" r:id="rId9"/>
    <p:sldLayoutId id="2147507253" r:id="rId10"/>
    <p:sldLayoutId id="214750725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1"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507255" r:id="rId1"/>
    <p:sldLayoutId id="2147507256" r:id="rId2"/>
    <p:sldLayoutId id="2147507257" r:id="rId3"/>
    <p:sldLayoutId id="2147507258" r:id="rId4"/>
    <p:sldLayoutId id="2147507259" r:id="rId5"/>
    <p:sldLayoutId id="2147507260" r:id="rId6"/>
    <p:sldLayoutId id="2147507261" r:id="rId7"/>
    <p:sldLayoutId id="2147507262" r:id="rId8"/>
    <p:sldLayoutId id="2147507263" r:id="rId9"/>
    <p:sldLayoutId id="2147507264" r:id="rId10"/>
    <p:sldLayoutId id="2147507265"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0"/>
            <a:ext cx="9144000" cy="63817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prstClr val="white"/>
              </a:solidFill>
            </a:endParaRPr>
          </a:p>
        </p:txBody>
      </p:sp>
      <p:sp>
        <p:nvSpPr>
          <p:cNvPr id="10" name="スライド番号プレースホルダ 5"/>
          <p:cNvSpPr txBox="1">
            <a:spLocks/>
          </p:cNvSpPr>
          <p:nvPr userDrawn="1"/>
        </p:nvSpPr>
        <p:spPr>
          <a:xfrm>
            <a:off x="8486775" y="6554788"/>
            <a:ext cx="657225" cy="287337"/>
          </a:xfrm>
          <a:prstGeom prst="rect">
            <a:avLst/>
          </a:prstGeom>
          <a:ln w="28575">
            <a:noFill/>
          </a:ln>
        </p:spPr>
        <p:txBody>
          <a:bodyPr anchor="ctr"/>
          <a:lstStyle>
            <a:defPPr>
              <a:defRPr lang="ja-JP"/>
            </a:defPPr>
            <a:lvl1pPr marL="0" algn="ctr" defTabSz="914400" rtl="0" eaLnBrk="1" latinLnBrk="0" hangingPunct="1">
              <a:defRPr kumimoji="1" sz="2800" kern="1200">
                <a:solidFill>
                  <a:srgbClr val="FFFF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endParaRPr lang="ja-JP" altLang="en-US" sz="1400" b="1" dirty="0">
              <a:solidFill>
                <a:prstClr val="white"/>
              </a:solidFill>
              <a:latin typeface="HG丸ｺﾞｼｯｸM-PRO" panose="020F0600000000000000" pitchFamily="50" charset="-128"/>
              <a:ea typeface="HG丸ｺﾞｼｯｸM-PRO" panose="020F0600000000000000" pitchFamily="50" charset="-128"/>
            </a:endParaRPr>
          </a:p>
        </p:txBody>
      </p:sp>
    </p:spTree>
  </p:cSld>
  <p:clrMap bg1="lt1" tx1="dk1" bg2="lt2" tx2="dk2" accent1="accent1" accent2="accent2" accent3="accent3" accent4="accent4" accent5="accent5" accent6="accent6" hlink="hlink" folHlink="folHlink"/>
  <p:sldLayoutIdLst>
    <p:sldLayoutId id="2147507266" r:id="rId1"/>
    <p:sldLayoutId id="2147507267"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24.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タイトル 1"/>
          <p:cNvSpPr txBox="1">
            <a:spLocks/>
          </p:cNvSpPr>
          <p:nvPr/>
        </p:nvSpPr>
        <p:spPr bwMode="auto">
          <a:xfrm>
            <a:off x="393136" y="2348880"/>
            <a:ext cx="8601075" cy="283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dirty="0" smtClean="0">
                <a:latin typeface="Meiryo UI" panose="020B0604030504040204" pitchFamily="50" charset="-128"/>
                <a:ea typeface="Meiryo UI" panose="020B0604030504040204" pitchFamily="50" charset="-128"/>
              </a:rPr>
              <a:t>＜ワークショップ＞</a:t>
            </a:r>
            <a:endParaRPr lang="en-US" altLang="ja-JP" sz="3600" b="1" dirty="0" smtClean="0">
              <a:latin typeface="Meiryo UI" panose="020B0604030504040204" pitchFamily="50" charset="-128"/>
              <a:ea typeface="Meiryo UI" panose="020B0604030504040204" pitchFamily="50" charset="-128"/>
            </a:endParaRPr>
          </a:p>
          <a:p>
            <a:pPr algn="ctr"/>
            <a:endParaRPr lang="en-US" altLang="ja-JP" sz="3600" b="1" dirty="0">
              <a:latin typeface="Meiryo UI" panose="020B0604030504040204" pitchFamily="50" charset="-128"/>
              <a:ea typeface="Meiryo UI" panose="020B0604030504040204" pitchFamily="50" charset="-128"/>
            </a:endParaRPr>
          </a:p>
          <a:p>
            <a:pPr algn="ctr"/>
            <a:r>
              <a:rPr lang="ja-JP" altLang="en-US" sz="3600" b="1" dirty="0" smtClean="0">
                <a:latin typeface="Meiryo UI" panose="020B0604030504040204" pitchFamily="50" charset="-128"/>
                <a:ea typeface="Meiryo UI" panose="020B0604030504040204" pitchFamily="50" charset="-128"/>
              </a:rPr>
              <a:t>「</a:t>
            </a:r>
            <a:r>
              <a:rPr lang="ja-JP" altLang="en-US" sz="3600" b="1" dirty="0">
                <a:latin typeface="Meiryo UI" panose="020B0604030504040204" pitchFamily="50" charset="-128"/>
                <a:ea typeface="Meiryo UI" panose="020B0604030504040204" pitchFamily="50" charset="-128"/>
              </a:rPr>
              <a:t>自分の津波避難計画を作成してみよう！」</a:t>
            </a:r>
            <a:endParaRPr lang="en-US" altLang="ja-JP" sz="3600" b="1" dirty="0">
              <a:latin typeface="Meiryo UI" panose="020B0604030504040204" pitchFamily="50" charset="-128"/>
              <a:ea typeface="Meiryo UI" panose="020B0604030504040204"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タイトル 2"/>
          <p:cNvSpPr txBox="1">
            <a:spLocks/>
          </p:cNvSpPr>
          <p:nvPr/>
        </p:nvSpPr>
        <p:spPr bwMode="auto">
          <a:xfrm>
            <a:off x="206375" y="1266825"/>
            <a:ext cx="854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ステップ１：今の知識を確認しよう</a:t>
            </a:r>
          </a:p>
        </p:txBody>
      </p:sp>
      <p:sp>
        <p:nvSpPr>
          <p:cNvPr id="34820" name="タイトル 2"/>
          <p:cNvSpPr txBox="1">
            <a:spLocks/>
          </p:cNvSpPr>
          <p:nvPr/>
        </p:nvSpPr>
        <p:spPr bwMode="auto">
          <a:xfrm>
            <a:off x="431800" y="3114675"/>
            <a:ext cx="85423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○ハザードマップを見ずに、記入して</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みましょう。</a:t>
            </a:r>
            <a:endParaRPr lang="en-US" altLang="ja-JP" sz="3600" b="1">
              <a:latin typeface="メイリオ" panose="020B0604030504040204" pitchFamily="50" charset="-128"/>
              <a:ea typeface="メイリオ" panose="020B0604030504040204" pitchFamily="50" charset="-128"/>
            </a:endParaRPr>
          </a:p>
          <a:p>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○⑤は、③＋④の合計を記入します。</a:t>
            </a:r>
            <a:endParaRPr lang="en-US" altLang="ja-JP" sz="3600" b="1">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タイトル 2"/>
          <p:cNvSpPr txBox="1">
            <a:spLocks/>
          </p:cNvSpPr>
          <p:nvPr/>
        </p:nvSpPr>
        <p:spPr bwMode="auto">
          <a:xfrm>
            <a:off x="206375" y="1266825"/>
            <a:ext cx="893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ステップ２：ハザードマップを見てみよう</a:t>
            </a:r>
          </a:p>
        </p:txBody>
      </p:sp>
      <p:sp>
        <p:nvSpPr>
          <p:cNvPr id="36868" name="タイトル 2"/>
          <p:cNvSpPr txBox="1">
            <a:spLocks/>
          </p:cNvSpPr>
          <p:nvPr/>
        </p:nvSpPr>
        <p:spPr bwMode="auto">
          <a:xfrm>
            <a:off x="296863" y="2555875"/>
            <a:ext cx="854233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○本日持参いただいたお住まいの地域の</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ハザードマップ（津波）を見て、記入</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しましょう。</a:t>
            </a:r>
            <a:endParaRPr lang="en-US" altLang="ja-JP" sz="3600" b="1">
              <a:latin typeface="メイリオ" panose="020B0604030504040204" pitchFamily="50" charset="-128"/>
              <a:ea typeface="メイリオ" panose="020B0604030504040204" pitchFamily="50" charset="-128"/>
            </a:endParaRPr>
          </a:p>
          <a:p>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○津波の到達時間がわからない場合は、</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次のスライドで示す各市町の津波到達</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時間を記入しましょう。</a:t>
            </a:r>
            <a:endParaRPr lang="en-US" altLang="ja-JP" sz="3600" b="1">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図 1"/>
          <p:cNvPicPr>
            <a:picLocks noChangeAspect="1"/>
          </p:cNvPicPr>
          <p:nvPr/>
        </p:nvPicPr>
        <p:blipFill>
          <a:blip r:embed="rId3">
            <a:extLst>
              <a:ext uri="{28A0092B-C50C-407E-A947-70E740481C1C}">
                <a14:useLocalDpi xmlns:a14="http://schemas.microsoft.com/office/drawing/2010/main" val="0"/>
              </a:ext>
            </a:extLst>
          </a:blip>
          <a:srcRect l="60828" t="15810" r="10748" b="18694"/>
          <a:stretch>
            <a:fillRect/>
          </a:stretch>
        </p:blipFill>
        <p:spPr bwMode="auto">
          <a:xfrm>
            <a:off x="296863" y="725488"/>
            <a:ext cx="854233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テキスト ボックス 2"/>
          <p:cNvSpPr txBox="1">
            <a:spLocks noChangeArrowheads="1"/>
          </p:cNvSpPr>
          <p:nvPr/>
        </p:nvSpPr>
        <p:spPr bwMode="auto">
          <a:xfrm>
            <a:off x="5364163" y="6464300"/>
            <a:ext cx="3779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a:r>
              <a:rPr lang="ja-JP" altLang="en-US"/>
              <a:t>引用：内閣府　防災情報のページ</a:t>
            </a:r>
          </a:p>
        </p:txBody>
      </p:sp>
      <p:pic>
        <p:nvPicPr>
          <p:cNvPr id="38917" name="Picture 5" descr="https://3.bp.blogspot.com/-quBTIX9thUo/UzALD_f4tYI/AAAAAAAAedg/SPhVns4UwGQ/s800/study_che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8" y="461963"/>
            <a:ext cx="1817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図 1"/>
          <p:cNvSpPr>
            <a:spLocks noChangeAspect="1"/>
          </p:cNvSpPr>
          <p:nvPr/>
        </p:nvSpPr>
        <p:spPr bwMode="auto">
          <a:xfrm>
            <a:off x="3054350" y="1673225"/>
            <a:ext cx="14732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pic>
        <p:nvPicPr>
          <p:cNvPr id="38919"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4025" y="1643063"/>
            <a:ext cx="6842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図 1"/>
          <p:cNvSpPr>
            <a:spLocks noChangeAspect="1"/>
          </p:cNvSpPr>
          <p:nvPr/>
        </p:nvSpPr>
        <p:spPr bwMode="auto">
          <a:xfrm>
            <a:off x="3057525" y="1709738"/>
            <a:ext cx="14700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2"/>
          <p:cNvSpPr txBox="1">
            <a:spLocks/>
          </p:cNvSpPr>
          <p:nvPr/>
        </p:nvSpPr>
        <p:spPr bwMode="auto">
          <a:xfrm>
            <a:off x="590550" y="3743325"/>
            <a:ext cx="854233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○津波到達時間は、あくまでも</a:t>
            </a:r>
            <a:r>
              <a:rPr lang="ja-JP" altLang="en-US" sz="3600" b="1" u="sng">
                <a:solidFill>
                  <a:srgbClr val="FF0000"/>
                </a:solidFill>
                <a:latin typeface="メイリオ" panose="020B0604030504040204" pitchFamily="50" charset="-128"/>
                <a:ea typeface="メイリオ" panose="020B0604030504040204" pitchFamily="50" charset="-128"/>
              </a:rPr>
              <a:t>「予測」</a:t>
            </a:r>
            <a:endParaRPr lang="en-US" altLang="ja-JP" sz="3600" b="1" u="sng">
              <a:solidFill>
                <a:srgbClr val="FF0000"/>
              </a:solidFill>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です。</a:t>
            </a:r>
            <a:r>
              <a:rPr lang="ja-JP" altLang="en-US" sz="3600" b="1" u="sng">
                <a:solidFill>
                  <a:srgbClr val="FF0000"/>
                </a:solidFill>
                <a:latin typeface="メイリオ" panose="020B0604030504040204" pitchFamily="50" charset="-128"/>
                <a:ea typeface="メイリオ" panose="020B0604030504040204" pitchFamily="50" charset="-128"/>
              </a:rPr>
              <a:t>もっと早くに津波が到達</a:t>
            </a:r>
            <a:r>
              <a:rPr lang="ja-JP" altLang="en-US" sz="3600" b="1">
                <a:latin typeface="メイリオ" panose="020B0604030504040204" pitchFamily="50" charset="-128"/>
                <a:ea typeface="メイリオ" panose="020B0604030504040204" pitchFamily="50" charset="-128"/>
              </a:rPr>
              <a:t>するケ</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ースも考えられます。</a:t>
            </a:r>
            <a:endParaRPr lang="en-US" altLang="ja-JP" sz="3600" b="1">
              <a:latin typeface="メイリオ" panose="020B0604030504040204" pitchFamily="50" charset="-128"/>
              <a:ea typeface="メイリオ" panose="020B0604030504040204" pitchFamily="50" charset="-128"/>
            </a:endParaRPr>
          </a:p>
        </p:txBody>
      </p:sp>
      <p:pic>
        <p:nvPicPr>
          <p:cNvPr id="40964"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73113"/>
            <a:ext cx="116205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タイトル 2"/>
          <p:cNvSpPr txBox="1">
            <a:spLocks/>
          </p:cNvSpPr>
          <p:nvPr/>
        </p:nvSpPr>
        <p:spPr bwMode="auto">
          <a:xfrm>
            <a:off x="1412875" y="1077913"/>
            <a:ext cx="756126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⑤避難場所到達時間　と</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⑥津波到達時間　を見比べよう！</a:t>
            </a:r>
            <a:endParaRPr lang="en-US" altLang="ja-JP" sz="3600" b="1">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タイトル 2"/>
          <p:cNvSpPr txBox="1">
            <a:spLocks/>
          </p:cNvSpPr>
          <p:nvPr/>
        </p:nvSpPr>
        <p:spPr bwMode="auto">
          <a:xfrm>
            <a:off x="228600" y="915988"/>
            <a:ext cx="8937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ステップ３：津波からいのちを守るために</a:t>
            </a:r>
          </a:p>
        </p:txBody>
      </p:sp>
      <p:sp>
        <p:nvSpPr>
          <p:cNvPr id="43012" name="タイトル 2"/>
          <p:cNvSpPr txBox="1">
            <a:spLocks/>
          </p:cNvSpPr>
          <p:nvPr/>
        </p:nvSpPr>
        <p:spPr bwMode="auto">
          <a:xfrm>
            <a:off x="317500" y="2168525"/>
            <a:ext cx="867727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○津波が到達する前に避難するには、</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迅速な行動が必要不可欠です。</a:t>
            </a:r>
            <a:endParaRPr lang="en-US" altLang="ja-JP" sz="3600" b="1">
              <a:latin typeface="メイリオ" panose="020B0604030504040204" pitchFamily="50" charset="-128"/>
              <a:ea typeface="メイリオ" panose="020B0604030504040204" pitchFamily="50" charset="-128"/>
            </a:endParaRPr>
          </a:p>
          <a:p>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○日頃から備えるべきこと、発災後にす</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べき行動を整理し、いざという時に慌</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てず対応ができるようにしましょう。</a:t>
            </a:r>
            <a:endParaRPr lang="en-US" altLang="ja-JP" sz="3600" b="1">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タイトル 2"/>
          <p:cNvSpPr txBox="1">
            <a:spLocks/>
          </p:cNvSpPr>
          <p:nvPr/>
        </p:nvSpPr>
        <p:spPr bwMode="auto">
          <a:xfrm>
            <a:off x="1827213" y="1017588"/>
            <a:ext cx="6300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「非常持出品」について</a:t>
            </a:r>
          </a:p>
        </p:txBody>
      </p:sp>
      <p:pic>
        <p:nvPicPr>
          <p:cNvPr id="45060"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図 5"/>
          <p:cNvPicPr>
            <a:picLocks noChangeAspect="1"/>
          </p:cNvPicPr>
          <p:nvPr/>
        </p:nvPicPr>
        <p:blipFill>
          <a:blip r:embed="rId5">
            <a:extLst>
              <a:ext uri="{28A0092B-C50C-407E-A947-70E740481C1C}">
                <a14:useLocalDpi xmlns:a14="http://schemas.microsoft.com/office/drawing/2010/main" val="0"/>
              </a:ext>
            </a:extLst>
          </a:blip>
          <a:srcRect l="5029" t="32594" r="2330" b="33392"/>
          <a:stretch>
            <a:fillRect/>
          </a:stretch>
        </p:blipFill>
        <p:spPr bwMode="auto">
          <a:xfrm>
            <a:off x="93663" y="1811338"/>
            <a:ext cx="89757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爆発 2 2"/>
          <p:cNvSpPr/>
          <p:nvPr/>
        </p:nvSpPr>
        <p:spPr>
          <a:xfrm rot="585660">
            <a:off x="3030538" y="1276350"/>
            <a:ext cx="7165975" cy="207168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47107"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タイトル 2"/>
          <p:cNvSpPr txBox="1">
            <a:spLocks/>
          </p:cNvSpPr>
          <p:nvPr/>
        </p:nvSpPr>
        <p:spPr bwMode="auto">
          <a:xfrm>
            <a:off x="1827213" y="1017588"/>
            <a:ext cx="6300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「非常備蓄品」について</a:t>
            </a:r>
          </a:p>
        </p:txBody>
      </p:sp>
      <p:pic>
        <p:nvPicPr>
          <p:cNvPr id="47109"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図 5"/>
          <p:cNvPicPr>
            <a:picLocks noChangeAspect="1"/>
          </p:cNvPicPr>
          <p:nvPr/>
        </p:nvPicPr>
        <p:blipFill>
          <a:blip r:embed="rId5">
            <a:extLst>
              <a:ext uri="{28A0092B-C50C-407E-A947-70E740481C1C}">
                <a14:useLocalDpi xmlns:a14="http://schemas.microsoft.com/office/drawing/2010/main" val="0"/>
              </a:ext>
            </a:extLst>
          </a:blip>
          <a:srcRect l="5339" t="66736" r="1624" b="4388"/>
          <a:stretch>
            <a:fillRect/>
          </a:stretch>
        </p:blipFill>
        <p:spPr bwMode="auto">
          <a:xfrm>
            <a:off x="12700" y="2754313"/>
            <a:ext cx="91265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3048000" y="1657350"/>
            <a:ext cx="6597650" cy="1233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rgbClr val="FF0000"/>
                </a:solidFill>
                <a:latin typeface="メイリオ" panose="020B0604030504040204" pitchFamily="50" charset="-128"/>
                <a:ea typeface="メイリオ" panose="020B0604030504040204" pitchFamily="50" charset="-128"/>
              </a:rPr>
              <a:t>最低３日、推奨１週間！！</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タイトル 2"/>
          <p:cNvSpPr txBox="1">
            <a:spLocks/>
          </p:cNvSpPr>
          <p:nvPr/>
        </p:nvSpPr>
        <p:spPr bwMode="auto">
          <a:xfrm>
            <a:off x="1827213"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家族の状況に応じて準備するもの</a:t>
            </a:r>
          </a:p>
        </p:txBody>
      </p:sp>
      <p:pic>
        <p:nvPicPr>
          <p:cNvPr id="49156"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図 1"/>
          <p:cNvPicPr>
            <a:picLocks noChangeAspect="1"/>
          </p:cNvPicPr>
          <p:nvPr/>
        </p:nvPicPr>
        <p:blipFill>
          <a:blip r:embed="rId5">
            <a:extLst>
              <a:ext uri="{28A0092B-C50C-407E-A947-70E740481C1C}">
                <a14:useLocalDpi xmlns:a14="http://schemas.microsoft.com/office/drawing/2010/main" val="0"/>
              </a:ext>
            </a:extLst>
          </a:blip>
          <a:srcRect l="2670" t="8656" r="5455" b="69687"/>
          <a:stretch>
            <a:fillRect/>
          </a:stretch>
        </p:blipFill>
        <p:spPr bwMode="auto">
          <a:xfrm>
            <a:off x="269875" y="2393950"/>
            <a:ext cx="871696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タイトル 2"/>
          <p:cNvSpPr txBox="1">
            <a:spLocks/>
          </p:cNvSpPr>
          <p:nvPr/>
        </p:nvSpPr>
        <p:spPr bwMode="auto">
          <a:xfrm>
            <a:off x="1822450"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いのちを守るための備え・行動①</a:t>
            </a:r>
          </a:p>
        </p:txBody>
      </p:sp>
      <p:pic>
        <p:nvPicPr>
          <p:cNvPr id="51204"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図 3"/>
          <p:cNvPicPr>
            <a:picLocks noChangeAspect="1"/>
          </p:cNvPicPr>
          <p:nvPr/>
        </p:nvPicPr>
        <p:blipFill>
          <a:blip r:embed="rId5">
            <a:extLst>
              <a:ext uri="{28A0092B-C50C-407E-A947-70E740481C1C}">
                <a14:useLocalDpi xmlns:a14="http://schemas.microsoft.com/office/drawing/2010/main" val="0"/>
              </a:ext>
            </a:extLst>
          </a:blip>
          <a:srcRect l="5455" t="16531" r="1743" b="50000"/>
          <a:stretch>
            <a:fillRect/>
          </a:stretch>
        </p:blipFill>
        <p:spPr bwMode="auto">
          <a:xfrm>
            <a:off x="146050" y="1738313"/>
            <a:ext cx="89630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タイトル 2"/>
          <p:cNvSpPr txBox="1">
            <a:spLocks/>
          </p:cNvSpPr>
          <p:nvPr/>
        </p:nvSpPr>
        <p:spPr bwMode="auto">
          <a:xfrm>
            <a:off x="1822450"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いのちを守るための備え・行動②</a:t>
            </a:r>
          </a:p>
        </p:txBody>
      </p:sp>
      <p:pic>
        <p:nvPicPr>
          <p:cNvPr id="53252"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図 1"/>
          <p:cNvPicPr>
            <a:picLocks noChangeAspect="1"/>
          </p:cNvPicPr>
          <p:nvPr/>
        </p:nvPicPr>
        <p:blipFill>
          <a:blip r:embed="rId5">
            <a:extLst>
              <a:ext uri="{28A0092B-C50C-407E-A947-70E740481C1C}">
                <a14:useLocalDpi xmlns:a14="http://schemas.microsoft.com/office/drawing/2010/main" val="0"/>
              </a:ext>
            </a:extLst>
          </a:blip>
          <a:srcRect l="2670" t="16531" r="6383" b="37531"/>
          <a:stretch>
            <a:fillRect/>
          </a:stretch>
        </p:blipFill>
        <p:spPr bwMode="auto">
          <a:xfrm>
            <a:off x="1103313" y="1603375"/>
            <a:ext cx="7323137"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タイトル 2"/>
          <p:cNvSpPr>
            <a:spLocks/>
          </p:cNvSpPr>
          <p:nvPr/>
        </p:nvSpPr>
        <p:spPr bwMode="auto">
          <a:xfrm>
            <a:off x="657225" y="3473450"/>
            <a:ext cx="7489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・津波から命を守るには、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a:t>
            </a:r>
            <a:r>
              <a:rPr lang="ja-JP" altLang="en-US" sz="4000" b="1" u="sng">
                <a:latin typeface="メイリオ" panose="020B0604030504040204" pitchFamily="50" charset="-128"/>
                <a:ea typeface="メイリオ" panose="020B0604030504040204" pitchFamily="50" charset="-128"/>
              </a:rPr>
              <a:t>　　　　　　</a:t>
            </a:r>
            <a:r>
              <a:rPr lang="ja-JP" altLang="en-US" sz="4000" b="1">
                <a:latin typeface="メイリオ" panose="020B0604030504040204" pitchFamily="50" charset="-128"/>
                <a:ea typeface="メイリオ" panose="020B0604030504040204" pitchFamily="50" charset="-128"/>
              </a:rPr>
              <a:t>が何よりも重要</a:t>
            </a:r>
          </a:p>
        </p:txBody>
      </p:sp>
      <p:sp>
        <p:nvSpPr>
          <p:cNvPr id="2" name="雲 1"/>
          <p:cNvSpPr/>
          <p:nvPr/>
        </p:nvSpPr>
        <p:spPr>
          <a:xfrm>
            <a:off x="4886325" y="1546225"/>
            <a:ext cx="3960813" cy="1530350"/>
          </a:xfrm>
          <a:prstGeom prst="cloud">
            <a:avLst/>
          </a:prstGeom>
          <a:solidFill>
            <a:schemeClr val="accent3">
              <a:lumMod val="20000"/>
              <a:lumOff val="80000"/>
            </a:schemeClr>
          </a:solidFill>
          <a:ln>
            <a:solidFill>
              <a:srgbClr val="1000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solidFill>
                  <a:srgbClr val="FF0000"/>
                </a:solidFill>
                <a:latin typeface="Yu Gothic UI Semilight" panose="020B0400000000000000" pitchFamily="50" charset="-128"/>
                <a:ea typeface="Yu Gothic UI Semilight" panose="020B0400000000000000" pitchFamily="50" charset="-128"/>
              </a:rPr>
              <a:t>前時のおさらい</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タイトル 2"/>
          <p:cNvSpPr txBox="1">
            <a:spLocks/>
          </p:cNvSpPr>
          <p:nvPr/>
        </p:nvSpPr>
        <p:spPr bwMode="auto">
          <a:xfrm>
            <a:off x="1822450"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いのちを守るための備え・行動③</a:t>
            </a:r>
          </a:p>
        </p:txBody>
      </p:sp>
      <p:pic>
        <p:nvPicPr>
          <p:cNvPr id="55300"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図 1"/>
          <p:cNvPicPr>
            <a:picLocks noChangeAspect="1"/>
          </p:cNvPicPr>
          <p:nvPr/>
        </p:nvPicPr>
        <p:blipFill>
          <a:blip r:embed="rId5">
            <a:extLst>
              <a:ext uri="{28A0092B-C50C-407E-A947-70E740481C1C}">
                <a14:useLocalDpi xmlns:a14="http://schemas.microsoft.com/office/drawing/2010/main" val="0"/>
              </a:ext>
            </a:extLst>
          </a:blip>
          <a:srcRect t="4063" b="48688"/>
          <a:stretch>
            <a:fillRect/>
          </a:stretch>
        </p:blipFill>
        <p:spPr bwMode="auto">
          <a:xfrm>
            <a:off x="611188" y="1746250"/>
            <a:ext cx="7542212"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タイトル 2"/>
          <p:cNvSpPr txBox="1">
            <a:spLocks/>
          </p:cNvSpPr>
          <p:nvPr/>
        </p:nvSpPr>
        <p:spPr bwMode="auto">
          <a:xfrm>
            <a:off x="1822450"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いのちを守るための備え・行動④</a:t>
            </a:r>
          </a:p>
        </p:txBody>
      </p:sp>
      <p:pic>
        <p:nvPicPr>
          <p:cNvPr id="57348"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図 2"/>
          <p:cNvPicPr>
            <a:picLocks noChangeAspect="1"/>
          </p:cNvPicPr>
          <p:nvPr/>
        </p:nvPicPr>
        <p:blipFill>
          <a:blip r:embed="rId5">
            <a:extLst>
              <a:ext uri="{28A0092B-C50C-407E-A947-70E740481C1C}">
                <a14:useLocalDpi xmlns:a14="http://schemas.microsoft.com/office/drawing/2010/main" val="0"/>
              </a:ext>
            </a:extLst>
          </a:blip>
          <a:srcRect t="8000" b="48032"/>
          <a:stretch>
            <a:fillRect/>
          </a:stretch>
        </p:blipFill>
        <p:spPr bwMode="auto">
          <a:xfrm>
            <a:off x="566738" y="1619250"/>
            <a:ext cx="80105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タイトル 2"/>
          <p:cNvSpPr txBox="1">
            <a:spLocks/>
          </p:cNvSpPr>
          <p:nvPr/>
        </p:nvSpPr>
        <p:spPr bwMode="auto">
          <a:xfrm>
            <a:off x="1822450"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いのちを守るための備え・行動⑤</a:t>
            </a:r>
          </a:p>
        </p:txBody>
      </p:sp>
      <p:pic>
        <p:nvPicPr>
          <p:cNvPr id="59396" name="Picture 2" descr="https://4.bp.blogspot.com/-7Uy4wR4UoQs/UzALFUDzfdI/AAAAAAAAed0/p26u8ZLJl84/s800/study_h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図 3"/>
          <p:cNvPicPr>
            <a:picLocks noChangeAspect="1"/>
          </p:cNvPicPr>
          <p:nvPr/>
        </p:nvPicPr>
        <p:blipFill>
          <a:blip r:embed="rId5">
            <a:extLst>
              <a:ext uri="{28A0092B-C50C-407E-A947-70E740481C1C}">
                <a14:useLocalDpi xmlns:a14="http://schemas.microsoft.com/office/drawing/2010/main" val="0"/>
              </a:ext>
            </a:extLst>
          </a:blip>
          <a:srcRect l="5449" t="4063" r="2663" b="43437"/>
          <a:stretch>
            <a:fillRect/>
          </a:stretch>
        </p:blipFill>
        <p:spPr bwMode="auto">
          <a:xfrm>
            <a:off x="1506538" y="1570038"/>
            <a:ext cx="644048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t="5511" r="50000"/>
          <a:stretch/>
        </p:blipFill>
        <p:spPr>
          <a:xfrm>
            <a:off x="220663" y="4618038"/>
            <a:ext cx="3943350" cy="2043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図 9"/>
          <p:cNvPicPr>
            <a:picLocks noChangeAspect="1"/>
          </p:cNvPicPr>
          <p:nvPr/>
        </p:nvPicPr>
        <p:blipFill rotWithShape="1">
          <a:blip r:embed="rId4"/>
          <a:srcRect t="5923" r="50000"/>
          <a:stretch/>
        </p:blipFill>
        <p:spPr>
          <a:xfrm>
            <a:off x="4840288" y="4618038"/>
            <a:ext cx="4149725" cy="2117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44" name="Picture 4" descr="X:\320_十勝総合振興局\010_総務課\06名刺用素材\05試される大地\基本デザイン.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タイトル 2"/>
          <p:cNvSpPr txBox="1">
            <a:spLocks/>
          </p:cNvSpPr>
          <p:nvPr/>
        </p:nvSpPr>
        <p:spPr bwMode="auto">
          <a:xfrm>
            <a:off x="1822450" y="1017588"/>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 いのちを守るための備え・行動⑥</a:t>
            </a:r>
          </a:p>
        </p:txBody>
      </p:sp>
      <p:pic>
        <p:nvPicPr>
          <p:cNvPr id="61446" name="Picture 2" descr="https://4.bp.blogspot.com/-7Uy4wR4UoQs/UzALFUDzfdI/AAAAAAAAed0/p26u8ZLJl84/s800/study_hi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 y="882650"/>
            <a:ext cx="18335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rotWithShape="1">
          <a:blip r:embed="rId7"/>
          <a:srcRect t="5923" r="50123"/>
          <a:stretch/>
        </p:blipFill>
        <p:spPr>
          <a:xfrm>
            <a:off x="222250" y="1671638"/>
            <a:ext cx="3941763" cy="203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図 6"/>
          <p:cNvPicPr>
            <a:picLocks noChangeAspect="1"/>
          </p:cNvPicPr>
          <p:nvPr/>
        </p:nvPicPr>
        <p:blipFill rotWithShape="1">
          <a:blip r:embed="rId8"/>
          <a:srcRect t="5923" r="50123"/>
          <a:stretch/>
        </p:blipFill>
        <p:spPr>
          <a:xfrm>
            <a:off x="5065713" y="1673225"/>
            <a:ext cx="3944937" cy="2030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図 7"/>
          <p:cNvPicPr>
            <a:picLocks noChangeAspect="1"/>
          </p:cNvPicPr>
          <p:nvPr/>
        </p:nvPicPr>
        <p:blipFill rotWithShape="1">
          <a:blip r:embed="rId9"/>
          <a:srcRect t="5923" r="50124"/>
          <a:stretch/>
        </p:blipFill>
        <p:spPr>
          <a:xfrm>
            <a:off x="2778125" y="3563938"/>
            <a:ext cx="3671888" cy="1897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タイトル 2"/>
          <p:cNvSpPr txBox="1">
            <a:spLocks/>
          </p:cNvSpPr>
          <p:nvPr/>
        </p:nvSpPr>
        <p:spPr bwMode="auto">
          <a:xfrm>
            <a:off x="228600" y="915988"/>
            <a:ext cx="8937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ステップ３：津波からいのちを守るために</a:t>
            </a:r>
          </a:p>
        </p:txBody>
      </p:sp>
      <p:sp>
        <p:nvSpPr>
          <p:cNvPr id="63492" name="タイトル 2"/>
          <p:cNvSpPr txBox="1">
            <a:spLocks/>
          </p:cNvSpPr>
          <p:nvPr/>
        </p:nvSpPr>
        <p:spPr bwMode="auto">
          <a:xfrm>
            <a:off x="275662" y="2168525"/>
            <a:ext cx="86772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dirty="0">
                <a:latin typeface="メイリオ" panose="020B0604030504040204" pitchFamily="50" charset="-128"/>
                <a:ea typeface="メイリオ" panose="020B0604030504040204" pitchFamily="50" charset="-128"/>
              </a:rPr>
              <a:t>○津波が到達する前に避難するには、</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　迅速な行動が必要不可欠です。</a:t>
            </a:r>
            <a:endParaRPr lang="en-US" altLang="ja-JP" sz="3600" b="1" dirty="0">
              <a:latin typeface="メイリオ" panose="020B0604030504040204" pitchFamily="50" charset="-128"/>
              <a:ea typeface="メイリオ" panose="020B0604030504040204" pitchFamily="50" charset="-128"/>
            </a:endParaRPr>
          </a:p>
          <a:p>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○日頃から備えるべきこと、発災後に</a:t>
            </a:r>
            <a:r>
              <a:rPr lang="ja-JP" altLang="en-US" sz="3600" b="1" dirty="0" err="1">
                <a:latin typeface="メイリオ" panose="020B0604030504040204" pitchFamily="50" charset="-128"/>
                <a:ea typeface="メイリオ" panose="020B0604030504040204" pitchFamily="50" charset="-128"/>
              </a:rPr>
              <a:t>す</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　</a:t>
            </a:r>
            <a:r>
              <a:rPr lang="ja-JP" altLang="en-US" sz="3600" b="1" dirty="0" err="1">
                <a:latin typeface="メイリオ" panose="020B0604030504040204" pitchFamily="50" charset="-128"/>
                <a:ea typeface="メイリオ" panose="020B0604030504040204" pitchFamily="50" charset="-128"/>
              </a:rPr>
              <a:t>べき</a:t>
            </a:r>
            <a:r>
              <a:rPr lang="ja-JP" altLang="en-US" sz="3600" b="1" dirty="0">
                <a:latin typeface="メイリオ" panose="020B0604030504040204" pitchFamily="50" charset="-128"/>
                <a:ea typeface="メイリオ" panose="020B0604030504040204" pitchFamily="50" charset="-128"/>
              </a:rPr>
              <a:t>行動を整理し、いざという時に慌</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　</a:t>
            </a:r>
            <a:r>
              <a:rPr lang="ja-JP" altLang="en-US" sz="3600" b="1" dirty="0" err="1">
                <a:latin typeface="メイリオ" panose="020B0604030504040204" pitchFamily="50" charset="-128"/>
                <a:ea typeface="メイリオ" panose="020B0604030504040204" pitchFamily="50" charset="-128"/>
              </a:rPr>
              <a:t>てず</a:t>
            </a:r>
            <a:r>
              <a:rPr lang="ja-JP" altLang="en-US" sz="3600" b="1" dirty="0">
                <a:latin typeface="メイリオ" panose="020B0604030504040204" pitchFamily="50" charset="-128"/>
                <a:ea typeface="メイリオ" panose="020B0604030504040204" pitchFamily="50" charset="-128"/>
              </a:rPr>
              <a:t>対応ができるようにしましょう。</a:t>
            </a:r>
            <a:endParaRPr lang="en-US" altLang="ja-JP" sz="3600" b="1" dirty="0">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タイトル 2"/>
          <p:cNvSpPr txBox="1">
            <a:spLocks/>
          </p:cNvSpPr>
          <p:nvPr/>
        </p:nvSpPr>
        <p:spPr bwMode="auto">
          <a:xfrm>
            <a:off x="250825" y="1223963"/>
            <a:ext cx="82232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～作成した資料を共有しましょう～</a:t>
            </a:r>
          </a:p>
        </p:txBody>
      </p:sp>
      <p:sp>
        <p:nvSpPr>
          <p:cNvPr id="65540" name="タイトル 2"/>
          <p:cNvSpPr txBox="1">
            <a:spLocks/>
          </p:cNvSpPr>
          <p:nvPr/>
        </p:nvSpPr>
        <p:spPr bwMode="auto">
          <a:xfrm>
            <a:off x="385763" y="2079625"/>
            <a:ext cx="858837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○作成したシートを隣の方と交換して、</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住んでいる地域等の状況によって</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「備え」や「発災後の対応」が違うのか</a:t>
            </a:r>
            <a:endParaRPr lang="en-US" altLang="ja-JP" sz="3200" b="1">
              <a:latin typeface="メイリオ" panose="020B0604030504040204" pitchFamily="50" charset="-128"/>
              <a:ea typeface="メイリオ" panose="020B0604030504040204" pitchFamily="50" charset="-128"/>
            </a:endParaRPr>
          </a:p>
          <a:p>
            <a:r>
              <a:rPr lang="ja-JP" altLang="en-US" sz="3200" b="1">
                <a:latin typeface="メイリオ" panose="020B0604030504040204" pitchFamily="50" charset="-128"/>
                <a:ea typeface="メイリオ" panose="020B0604030504040204" pitchFamily="50" charset="-128"/>
              </a:rPr>
              <a:t>　確認してみましょう。</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713" y="819150"/>
            <a:ext cx="8410575" cy="589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497263"/>
            <a:ext cx="432117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形吹き出し 5"/>
          <p:cNvSpPr/>
          <p:nvPr/>
        </p:nvSpPr>
        <p:spPr>
          <a:xfrm>
            <a:off x="1498600" y="954088"/>
            <a:ext cx="5368925" cy="2776537"/>
          </a:xfrm>
          <a:prstGeom prst="wedgeEllipseCallout">
            <a:avLst>
              <a:gd name="adj1" fmla="val -34638"/>
              <a:gd name="adj2" fmla="val 53479"/>
            </a:avLst>
          </a:prstGeom>
          <a:solidFill>
            <a:srgbClr val="0070C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400" b="1" dirty="0">
                <a:solidFill>
                  <a:schemeClr val="bg1"/>
                </a:solidFill>
                <a:latin typeface="メイリオ" panose="020B0604030504040204" pitchFamily="50" charset="-128"/>
                <a:ea typeface="メイリオ" panose="020B0604030504040204" pitchFamily="50" charset="-128"/>
              </a:rPr>
              <a:t>訓練で実践</a:t>
            </a:r>
            <a:r>
              <a:rPr lang="en-US" altLang="ja-JP" sz="4400" b="1" dirty="0">
                <a:solidFill>
                  <a:schemeClr val="bg1"/>
                </a:solidFill>
                <a:latin typeface="メイリオ" panose="020B0604030504040204" pitchFamily="50" charset="-128"/>
                <a:ea typeface="メイリオ" panose="020B0604030504040204" pitchFamily="50" charset="-128"/>
              </a:rPr>
              <a:t/>
            </a:r>
            <a:br>
              <a:rPr lang="en-US" altLang="ja-JP" sz="4400" b="1" dirty="0">
                <a:solidFill>
                  <a:schemeClr val="bg1"/>
                </a:solidFill>
                <a:latin typeface="メイリオ" panose="020B0604030504040204" pitchFamily="50" charset="-128"/>
                <a:ea typeface="メイリオ" panose="020B0604030504040204" pitchFamily="50" charset="-128"/>
              </a:rPr>
            </a:br>
            <a:r>
              <a:rPr lang="ja-JP" altLang="en-US" sz="4400" b="1" dirty="0">
                <a:solidFill>
                  <a:schemeClr val="bg1"/>
                </a:solidFill>
                <a:latin typeface="メイリオ" panose="020B0604030504040204" pitchFamily="50" charset="-128"/>
                <a:ea typeface="メイリオ" panose="020B0604030504040204" pitchFamily="50" charset="-128"/>
              </a:rPr>
              <a:t>↓</a:t>
            </a:r>
            <a:endParaRPr lang="en-US" altLang="ja-JP" sz="4400" b="1" dirty="0">
              <a:solidFill>
                <a:schemeClr val="bg1"/>
              </a:solidFill>
              <a:latin typeface="メイリオ" panose="020B0604030504040204" pitchFamily="50" charset="-128"/>
              <a:ea typeface="メイリオ" panose="020B0604030504040204" pitchFamily="50" charset="-128"/>
            </a:endParaRPr>
          </a:p>
          <a:p>
            <a:pPr algn="ctr">
              <a:defRPr/>
            </a:pPr>
            <a:r>
              <a:rPr lang="ja-JP" altLang="en-US" sz="4400" b="1" dirty="0">
                <a:solidFill>
                  <a:schemeClr val="bg1"/>
                </a:solidFill>
                <a:latin typeface="メイリオ" panose="020B0604030504040204" pitchFamily="50" charset="-128"/>
                <a:ea typeface="メイリオ" panose="020B0604030504040204" pitchFamily="50" charset="-128"/>
              </a:rPr>
              <a:t>計画の見直し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図表 6"/>
          <p:cNvGraphicFramePr/>
          <p:nvPr/>
        </p:nvGraphicFramePr>
        <p:xfrm>
          <a:off x="2501770" y="2348880"/>
          <a:ext cx="4140460" cy="3337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9636" name="タイトル 2"/>
          <p:cNvSpPr txBox="1">
            <a:spLocks/>
          </p:cNvSpPr>
          <p:nvPr/>
        </p:nvSpPr>
        <p:spPr bwMode="auto">
          <a:xfrm>
            <a:off x="250825" y="819150"/>
            <a:ext cx="822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200" b="1">
              <a:latin typeface="メイリオ" panose="020B0604030504040204" pitchFamily="50" charset="-128"/>
              <a:ea typeface="メイリオ" panose="020B0604030504040204" pitchFamily="50" charset="-128"/>
            </a:endParaRPr>
          </a:p>
        </p:txBody>
      </p:sp>
      <p:sp>
        <p:nvSpPr>
          <p:cNvPr id="69637" name="タイトル 2"/>
          <p:cNvSpPr txBox="1">
            <a:spLocks/>
          </p:cNvSpPr>
          <p:nvPr/>
        </p:nvSpPr>
        <p:spPr bwMode="auto">
          <a:xfrm>
            <a:off x="231775" y="990600"/>
            <a:ext cx="82216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日頃（災害発生以前）から</a:t>
            </a:r>
          </a:p>
        </p:txBody>
      </p:sp>
      <p:sp>
        <p:nvSpPr>
          <p:cNvPr id="2" name="角丸四角形 1"/>
          <p:cNvSpPr/>
          <p:nvPr/>
        </p:nvSpPr>
        <p:spPr>
          <a:xfrm>
            <a:off x="5105400" y="1589088"/>
            <a:ext cx="2881313" cy="1195387"/>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・自主防災組織等への支援</a:t>
            </a:r>
            <a:endParaRPr lang="en-US" altLang="ja-JP" dirty="0">
              <a:solidFill>
                <a:schemeClr val="tx1"/>
              </a:solidFill>
            </a:endParaRPr>
          </a:p>
          <a:p>
            <a:pPr>
              <a:defRPr/>
            </a:pPr>
            <a:r>
              <a:rPr lang="ja-JP" altLang="en-US" dirty="0">
                <a:solidFill>
                  <a:schemeClr val="tx1"/>
                </a:solidFill>
              </a:rPr>
              <a:t>・避難路や避難ビルの整備</a:t>
            </a:r>
            <a:endParaRPr lang="en-US" altLang="ja-JP" dirty="0">
              <a:solidFill>
                <a:schemeClr val="tx1"/>
              </a:solidFill>
            </a:endParaRPr>
          </a:p>
          <a:p>
            <a:pPr>
              <a:defRPr/>
            </a:pPr>
            <a:r>
              <a:rPr lang="ja-JP" altLang="en-US" dirty="0">
                <a:solidFill>
                  <a:schemeClr val="tx1"/>
                </a:solidFill>
              </a:rPr>
              <a:t>・避難情報の発令</a:t>
            </a:r>
          </a:p>
        </p:txBody>
      </p:sp>
      <p:sp>
        <p:nvSpPr>
          <p:cNvPr id="14" name="角丸四角形 13"/>
          <p:cNvSpPr/>
          <p:nvPr/>
        </p:nvSpPr>
        <p:spPr>
          <a:xfrm>
            <a:off x="5872163" y="5184775"/>
            <a:ext cx="3021012" cy="1425575"/>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・地域住民への声かけ、働き</a:t>
            </a:r>
            <a:endParaRPr lang="en-US" altLang="ja-JP" dirty="0">
              <a:solidFill>
                <a:schemeClr val="tx1"/>
              </a:solidFill>
            </a:endParaRPr>
          </a:p>
          <a:p>
            <a:pPr>
              <a:defRPr/>
            </a:pPr>
            <a:r>
              <a:rPr lang="en-US" altLang="ja-JP" dirty="0">
                <a:solidFill>
                  <a:schemeClr val="tx1"/>
                </a:solidFill>
              </a:rPr>
              <a:t>  </a:t>
            </a:r>
            <a:r>
              <a:rPr lang="ja-JP" altLang="en-US" dirty="0">
                <a:solidFill>
                  <a:schemeClr val="tx1"/>
                </a:solidFill>
              </a:rPr>
              <a:t>かけ</a:t>
            </a:r>
            <a:endParaRPr lang="en-US" altLang="ja-JP" dirty="0">
              <a:solidFill>
                <a:schemeClr val="tx1"/>
              </a:solidFill>
            </a:endParaRPr>
          </a:p>
          <a:p>
            <a:pPr>
              <a:defRPr/>
            </a:pPr>
            <a:r>
              <a:rPr lang="ja-JP" altLang="en-US" dirty="0">
                <a:solidFill>
                  <a:schemeClr val="tx1"/>
                </a:solidFill>
              </a:rPr>
              <a:t>・訓練の実施</a:t>
            </a:r>
            <a:endParaRPr lang="en-US" altLang="ja-JP" dirty="0">
              <a:solidFill>
                <a:schemeClr val="tx1"/>
              </a:solidFill>
            </a:endParaRPr>
          </a:p>
          <a:p>
            <a:pPr>
              <a:defRPr/>
            </a:pPr>
            <a:r>
              <a:rPr lang="ja-JP" altLang="en-US" dirty="0">
                <a:solidFill>
                  <a:schemeClr val="tx1"/>
                </a:solidFill>
              </a:rPr>
              <a:t>・要配慮者への支援</a:t>
            </a:r>
          </a:p>
        </p:txBody>
      </p:sp>
      <p:sp>
        <p:nvSpPr>
          <p:cNvPr id="16" name="円形吹き出し 15"/>
          <p:cNvSpPr/>
          <p:nvPr/>
        </p:nvSpPr>
        <p:spPr>
          <a:xfrm>
            <a:off x="6545263" y="4473575"/>
            <a:ext cx="2251075" cy="841375"/>
          </a:xfrm>
          <a:prstGeom prst="wedgeEllipseCallout">
            <a:avLst>
              <a:gd name="adj1" fmla="val -40694"/>
              <a:gd name="adj2" fmla="val 51946"/>
            </a:avLst>
          </a:prstGeom>
          <a:solidFill>
            <a:srgbClr val="00B0F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b="1" dirty="0">
                <a:solidFill>
                  <a:schemeClr val="bg1"/>
                </a:solidFill>
              </a:rPr>
              <a:t>自主防災組織</a:t>
            </a:r>
            <a:endParaRPr lang="en-US" altLang="ja-JP" b="1" dirty="0">
              <a:solidFill>
                <a:schemeClr val="bg1"/>
              </a:solidFill>
            </a:endParaRPr>
          </a:p>
          <a:p>
            <a:pPr algn="ctr">
              <a:defRPr/>
            </a:pPr>
            <a:r>
              <a:rPr lang="ja-JP" altLang="en-US" b="1" dirty="0" err="1">
                <a:solidFill>
                  <a:schemeClr val="bg1"/>
                </a:solidFill>
              </a:rPr>
              <a:t>での</a:t>
            </a:r>
            <a:r>
              <a:rPr lang="ja-JP" altLang="en-US" b="1" dirty="0">
                <a:solidFill>
                  <a:schemeClr val="bg1"/>
                </a:solidFill>
              </a:rPr>
              <a:t>活動など</a:t>
            </a:r>
          </a:p>
        </p:txBody>
      </p:sp>
      <p:sp>
        <p:nvSpPr>
          <p:cNvPr id="18" name="角丸四角形 17"/>
          <p:cNvSpPr/>
          <p:nvPr/>
        </p:nvSpPr>
        <p:spPr>
          <a:xfrm>
            <a:off x="366713" y="5172075"/>
            <a:ext cx="3019425" cy="1425575"/>
          </a:xfrm>
          <a:prstGeom prst="roundRect">
            <a:avLst>
              <a:gd name="adj" fmla="val 262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・家具の転倒防止等</a:t>
            </a:r>
            <a:endParaRPr lang="en-US" altLang="ja-JP" dirty="0">
              <a:solidFill>
                <a:schemeClr val="tx1"/>
              </a:solidFill>
            </a:endParaRPr>
          </a:p>
          <a:p>
            <a:pPr>
              <a:defRPr/>
            </a:pPr>
            <a:r>
              <a:rPr lang="ja-JP" altLang="en-US" dirty="0">
                <a:solidFill>
                  <a:schemeClr val="tx1"/>
                </a:solidFill>
              </a:rPr>
              <a:t>・備蓄品等の準備</a:t>
            </a:r>
            <a:endParaRPr lang="en-US" altLang="ja-JP" dirty="0">
              <a:solidFill>
                <a:schemeClr val="tx1"/>
              </a:solidFill>
            </a:endParaRPr>
          </a:p>
          <a:p>
            <a:pPr>
              <a:defRPr/>
            </a:pPr>
            <a:r>
              <a:rPr lang="ja-JP" altLang="en-US" dirty="0">
                <a:solidFill>
                  <a:schemeClr val="tx1"/>
                </a:solidFill>
              </a:rPr>
              <a:t>・避難訓練や防災講座への</a:t>
            </a:r>
            <a:endParaRPr lang="en-US" altLang="ja-JP" dirty="0">
              <a:solidFill>
                <a:schemeClr val="tx1"/>
              </a:solidFill>
            </a:endParaRPr>
          </a:p>
          <a:p>
            <a:pPr>
              <a:defRPr/>
            </a:pPr>
            <a:r>
              <a:rPr lang="en-US" altLang="ja-JP" dirty="0">
                <a:solidFill>
                  <a:schemeClr val="tx1"/>
                </a:solidFill>
              </a:rPr>
              <a:t>  </a:t>
            </a:r>
            <a:r>
              <a:rPr lang="ja-JP" altLang="en-US" dirty="0">
                <a:solidFill>
                  <a:schemeClr val="tx1"/>
                </a:solidFill>
              </a:rPr>
              <a:t>参加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図表 6"/>
          <p:cNvGraphicFramePr/>
          <p:nvPr/>
        </p:nvGraphicFramePr>
        <p:xfrm>
          <a:off x="2501770" y="2348880"/>
          <a:ext cx="4140460" cy="3337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1684" name="タイトル 2"/>
          <p:cNvSpPr txBox="1">
            <a:spLocks/>
          </p:cNvSpPr>
          <p:nvPr/>
        </p:nvSpPr>
        <p:spPr bwMode="auto">
          <a:xfrm>
            <a:off x="250825" y="819150"/>
            <a:ext cx="822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200" b="1">
              <a:latin typeface="メイリオ" panose="020B0604030504040204" pitchFamily="50" charset="-128"/>
              <a:ea typeface="メイリオ" panose="020B0604030504040204" pitchFamily="50" charset="-128"/>
            </a:endParaRPr>
          </a:p>
        </p:txBody>
      </p:sp>
      <p:sp>
        <p:nvSpPr>
          <p:cNvPr id="71685" name="タイトル 2"/>
          <p:cNvSpPr txBox="1">
            <a:spLocks/>
          </p:cNvSpPr>
          <p:nvPr/>
        </p:nvSpPr>
        <p:spPr bwMode="auto">
          <a:xfrm>
            <a:off x="250825" y="990600"/>
            <a:ext cx="82232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200" b="1">
                <a:latin typeface="メイリオ" panose="020B0604030504040204" pitchFamily="50" charset="-128"/>
                <a:ea typeface="メイリオ" panose="020B0604030504040204" pitchFamily="50" charset="-128"/>
              </a:rPr>
              <a:t>災害（特に地震・津波）発生時には・・・</a:t>
            </a:r>
          </a:p>
        </p:txBody>
      </p:sp>
      <p:sp>
        <p:nvSpPr>
          <p:cNvPr id="11" name="タイトル 2"/>
          <p:cNvSpPr txBox="1">
            <a:spLocks/>
          </p:cNvSpPr>
          <p:nvPr/>
        </p:nvSpPr>
        <p:spPr bwMode="auto">
          <a:xfrm>
            <a:off x="3941763" y="2146300"/>
            <a:ext cx="10636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9600" b="1">
                <a:solidFill>
                  <a:srgbClr val="FF0000"/>
                </a:solidFill>
                <a:latin typeface="メイリオ" panose="020B0604030504040204" pitchFamily="50" charset="-128"/>
                <a:ea typeface="メイリオ" panose="020B0604030504040204" pitchFamily="50" charset="-128"/>
              </a:rPr>
              <a:t>×</a:t>
            </a:r>
            <a:endParaRPr lang="ja-JP" altLang="en-US" sz="4000" b="1">
              <a:solidFill>
                <a:srgbClr val="FF0000"/>
              </a:solidFill>
              <a:latin typeface="メイリオ" panose="020B0604030504040204" pitchFamily="50" charset="-128"/>
              <a:ea typeface="メイリオ" panose="020B0604030504040204" pitchFamily="50" charset="-128"/>
            </a:endParaRPr>
          </a:p>
        </p:txBody>
      </p:sp>
      <p:sp>
        <p:nvSpPr>
          <p:cNvPr id="8" name="二等辺三角形 7"/>
          <p:cNvSpPr/>
          <p:nvPr/>
        </p:nvSpPr>
        <p:spPr>
          <a:xfrm>
            <a:off x="5126038" y="4170363"/>
            <a:ext cx="1304925" cy="1169987"/>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2" name="楕円 11"/>
          <p:cNvSpPr/>
          <p:nvPr/>
        </p:nvSpPr>
        <p:spPr>
          <a:xfrm>
            <a:off x="2703513" y="4170363"/>
            <a:ext cx="1439862" cy="128428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0000"/>
              </a:solidFill>
            </a:endParaRPr>
          </a:p>
        </p:txBody>
      </p:sp>
      <p:sp>
        <p:nvSpPr>
          <p:cNvPr id="13" name="円形吹き出し 12"/>
          <p:cNvSpPr/>
          <p:nvPr/>
        </p:nvSpPr>
        <p:spPr>
          <a:xfrm>
            <a:off x="5022850" y="1744663"/>
            <a:ext cx="2744788" cy="1279525"/>
          </a:xfrm>
          <a:prstGeom prst="wedgeEllipseCallout">
            <a:avLst>
              <a:gd name="adj1" fmla="val -43723"/>
              <a:gd name="adj2" fmla="val 45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自治体からの</a:t>
            </a:r>
            <a:endParaRPr lang="en-US" altLang="ja-JP" sz="2000" dirty="0">
              <a:solidFill>
                <a:schemeClr val="tx1"/>
              </a:solidFill>
            </a:endParaRPr>
          </a:p>
          <a:p>
            <a:pPr algn="ctr">
              <a:defRPr/>
            </a:pPr>
            <a:r>
              <a:rPr lang="ja-JP" altLang="en-US" sz="2000" dirty="0">
                <a:solidFill>
                  <a:schemeClr val="tx1"/>
                </a:solidFill>
              </a:rPr>
              <a:t>指示待ちでは</a:t>
            </a:r>
            <a:endParaRPr lang="en-US" altLang="ja-JP" sz="2000" dirty="0">
              <a:solidFill>
                <a:schemeClr val="tx1"/>
              </a:solidFill>
            </a:endParaRPr>
          </a:p>
          <a:p>
            <a:pPr algn="ctr">
              <a:defRPr/>
            </a:pPr>
            <a:r>
              <a:rPr lang="ja-JP" altLang="en-US" sz="2000" dirty="0">
                <a:solidFill>
                  <a:schemeClr val="tx1"/>
                </a:solidFill>
              </a:rPr>
              <a:t>間に合わない</a:t>
            </a:r>
          </a:p>
        </p:txBody>
      </p:sp>
      <p:sp>
        <p:nvSpPr>
          <p:cNvPr id="15" name="円形吹き出し 14"/>
          <p:cNvSpPr/>
          <p:nvPr/>
        </p:nvSpPr>
        <p:spPr>
          <a:xfrm>
            <a:off x="6153150" y="3705225"/>
            <a:ext cx="2519363" cy="1279525"/>
          </a:xfrm>
          <a:prstGeom prst="wedgeEllipseCallout">
            <a:avLst>
              <a:gd name="adj1" fmla="val -43723"/>
              <a:gd name="adj2" fmla="val 45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周囲に</a:t>
            </a:r>
            <a:endParaRPr lang="en-US" altLang="ja-JP" sz="2000" dirty="0">
              <a:solidFill>
                <a:schemeClr val="tx1"/>
              </a:solidFill>
            </a:endParaRPr>
          </a:p>
          <a:p>
            <a:pPr algn="ctr">
              <a:defRPr/>
            </a:pPr>
            <a:r>
              <a:rPr lang="ja-JP" altLang="en-US" sz="2000" dirty="0">
                <a:solidFill>
                  <a:schemeClr val="tx1"/>
                </a:solidFill>
              </a:rPr>
              <a:t>人がいるとは</a:t>
            </a:r>
            <a:endParaRPr lang="en-US" altLang="ja-JP" sz="2000" dirty="0">
              <a:solidFill>
                <a:schemeClr val="tx1"/>
              </a:solidFill>
            </a:endParaRPr>
          </a:p>
          <a:p>
            <a:pPr algn="ctr">
              <a:defRPr/>
            </a:pPr>
            <a:r>
              <a:rPr lang="ja-JP" altLang="en-US" sz="2000" dirty="0">
                <a:solidFill>
                  <a:schemeClr val="tx1"/>
                </a:solidFill>
              </a:rPr>
              <a:t>限らない</a:t>
            </a:r>
          </a:p>
        </p:txBody>
      </p:sp>
      <p:sp>
        <p:nvSpPr>
          <p:cNvPr id="17" name="円形吹き出し 16"/>
          <p:cNvSpPr/>
          <p:nvPr/>
        </p:nvSpPr>
        <p:spPr>
          <a:xfrm>
            <a:off x="182563" y="2843213"/>
            <a:ext cx="3040062" cy="1608137"/>
          </a:xfrm>
          <a:prstGeom prst="wedgeEllipseCallout">
            <a:avLst>
              <a:gd name="adj1" fmla="val 35228"/>
              <a:gd name="adj2" fmla="val 48175"/>
            </a:avLst>
          </a:prstGeom>
          <a:solidFill>
            <a:srgbClr val="00B0F0"/>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2800" b="1" dirty="0">
                <a:solidFill>
                  <a:schemeClr val="bg1"/>
                </a:solidFill>
              </a:rPr>
              <a:t>自分の命は</a:t>
            </a:r>
            <a:endParaRPr lang="en-US" altLang="ja-JP" sz="2800" b="1" dirty="0">
              <a:solidFill>
                <a:schemeClr val="bg1"/>
              </a:solidFill>
            </a:endParaRPr>
          </a:p>
          <a:p>
            <a:pPr algn="ctr">
              <a:defRPr/>
            </a:pPr>
            <a:r>
              <a:rPr lang="ja-JP" altLang="en-US" sz="2800" b="1" dirty="0">
                <a:solidFill>
                  <a:schemeClr val="bg1"/>
                </a:solidFill>
              </a:rPr>
              <a:t>自分で守る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2" grpId="0" animBg="1"/>
      <p:bldP spid="13"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rotWithShape="1">
          <a:blip r:embed="rId4"/>
          <a:srcRect t="5923" r="50123"/>
          <a:stretch/>
        </p:blipFill>
        <p:spPr>
          <a:xfrm>
            <a:off x="207963" y="1179513"/>
            <a:ext cx="8728075" cy="449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図 1"/>
          <p:cNvPicPr>
            <a:picLocks noChangeAspect="1"/>
          </p:cNvPicPr>
          <p:nvPr/>
        </p:nvPicPr>
        <p:blipFill>
          <a:blip r:embed="rId4">
            <a:extLst>
              <a:ext uri="{28A0092B-C50C-407E-A947-70E740481C1C}">
                <a14:useLocalDpi xmlns:a14="http://schemas.microsoft.com/office/drawing/2010/main" val="0"/>
              </a:ext>
            </a:extLst>
          </a:blip>
          <a:srcRect t="6334" r="50000"/>
          <a:stretch>
            <a:fillRect/>
          </a:stretch>
        </p:blipFill>
        <p:spPr bwMode="auto">
          <a:xfrm>
            <a:off x="0" y="1089025"/>
            <a:ext cx="9169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rotWithShape="1">
          <a:blip r:embed="rId4"/>
          <a:srcRect t="5923" r="50123"/>
          <a:stretch/>
        </p:blipFill>
        <p:spPr>
          <a:xfrm>
            <a:off x="200025" y="1179513"/>
            <a:ext cx="8743950" cy="449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rotWithShape="1">
          <a:blip r:embed="rId4"/>
          <a:srcRect t="5923" r="50124"/>
          <a:stretch/>
        </p:blipFill>
        <p:spPr>
          <a:xfrm>
            <a:off x="217488" y="1179513"/>
            <a:ext cx="8709025" cy="449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t="5511" r="50000"/>
          <a:stretch/>
        </p:blipFill>
        <p:spPr>
          <a:xfrm>
            <a:off x="228600" y="1179513"/>
            <a:ext cx="8686800" cy="449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987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a:srcRect t="5923" r="50000"/>
          <a:stretch/>
        </p:blipFill>
        <p:spPr>
          <a:xfrm>
            <a:off x="163513" y="1179513"/>
            <a:ext cx="8816975" cy="449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23"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タイトル 2"/>
          <p:cNvSpPr>
            <a:spLocks noGrp="1"/>
          </p:cNvSpPr>
          <p:nvPr>
            <p:ph type="title"/>
          </p:nvPr>
        </p:nvSpPr>
        <p:spPr bwMode="auto">
          <a:xfrm>
            <a:off x="728663" y="2782888"/>
            <a:ext cx="7886700" cy="1325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sz="4000" b="1" smtClean="0">
                <a:latin typeface="メイリオ" panose="020B0604030504040204" pitchFamily="50" charset="-128"/>
                <a:ea typeface="メイリオ" panose="020B0604030504040204" pitchFamily="50" charset="-128"/>
              </a:rPr>
              <a:t>ご静聴ありがとうございました</a:t>
            </a:r>
          </a:p>
        </p:txBody>
      </p:sp>
      <p:pic>
        <p:nvPicPr>
          <p:cNvPr id="83971"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52425" y="2160588"/>
          <a:ext cx="7994646" cy="3533774"/>
        </p:xfrm>
        <a:graphic>
          <a:graphicData uri="http://schemas.openxmlformats.org/drawingml/2006/table">
            <a:tbl>
              <a:tblPr firstRow="1" bandRow="1">
                <a:tableStyleId>{5C22544A-7EE6-4342-B048-85BDC9FD1C3A}</a:tableStyleId>
              </a:tblPr>
              <a:tblGrid>
                <a:gridCol w="726786">
                  <a:extLst>
                    <a:ext uri="{9D8B030D-6E8A-4147-A177-3AD203B41FA5}">
                      <a16:colId xmlns:a16="http://schemas.microsoft.com/office/drawing/2014/main" val="3939362267"/>
                    </a:ext>
                  </a:extLst>
                </a:gridCol>
                <a:gridCol w="726786">
                  <a:extLst>
                    <a:ext uri="{9D8B030D-6E8A-4147-A177-3AD203B41FA5}">
                      <a16:colId xmlns:a16="http://schemas.microsoft.com/office/drawing/2014/main" val="1221501949"/>
                    </a:ext>
                  </a:extLst>
                </a:gridCol>
                <a:gridCol w="726786">
                  <a:extLst>
                    <a:ext uri="{9D8B030D-6E8A-4147-A177-3AD203B41FA5}">
                      <a16:colId xmlns:a16="http://schemas.microsoft.com/office/drawing/2014/main" val="3169352475"/>
                    </a:ext>
                  </a:extLst>
                </a:gridCol>
                <a:gridCol w="726786">
                  <a:extLst>
                    <a:ext uri="{9D8B030D-6E8A-4147-A177-3AD203B41FA5}">
                      <a16:colId xmlns:a16="http://schemas.microsoft.com/office/drawing/2014/main" val="121338489"/>
                    </a:ext>
                  </a:extLst>
                </a:gridCol>
                <a:gridCol w="726786">
                  <a:extLst>
                    <a:ext uri="{9D8B030D-6E8A-4147-A177-3AD203B41FA5}">
                      <a16:colId xmlns:a16="http://schemas.microsoft.com/office/drawing/2014/main" val="1085800245"/>
                    </a:ext>
                  </a:extLst>
                </a:gridCol>
                <a:gridCol w="726786">
                  <a:extLst>
                    <a:ext uri="{9D8B030D-6E8A-4147-A177-3AD203B41FA5}">
                      <a16:colId xmlns:a16="http://schemas.microsoft.com/office/drawing/2014/main" val="263226924"/>
                    </a:ext>
                  </a:extLst>
                </a:gridCol>
                <a:gridCol w="726786">
                  <a:extLst>
                    <a:ext uri="{9D8B030D-6E8A-4147-A177-3AD203B41FA5}">
                      <a16:colId xmlns:a16="http://schemas.microsoft.com/office/drawing/2014/main" val="3464296591"/>
                    </a:ext>
                  </a:extLst>
                </a:gridCol>
                <a:gridCol w="726786">
                  <a:extLst>
                    <a:ext uri="{9D8B030D-6E8A-4147-A177-3AD203B41FA5}">
                      <a16:colId xmlns:a16="http://schemas.microsoft.com/office/drawing/2014/main" val="474262074"/>
                    </a:ext>
                  </a:extLst>
                </a:gridCol>
                <a:gridCol w="726786">
                  <a:extLst>
                    <a:ext uri="{9D8B030D-6E8A-4147-A177-3AD203B41FA5}">
                      <a16:colId xmlns:a16="http://schemas.microsoft.com/office/drawing/2014/main" val="308676515"/>
                    </a:ext>
                  </a:extLst>
                </a:gridCol>
                <a:gridCol w="726786">
                  <a:extLst>
                    <a:ext uri="{9D8B030D-6E8A-4147-A177-3AD203B41FA5}">
                      <a16:colId xmlns:a16="http://schemas.microsoft.com/office/drawing/2014/main" val="4187201954"/>
                    </a:ext>
                  </a:extLst>
                </a:gridCol>
                <a:gridCol w="726786">
                  <a:extLst>
                    <a:ext uri="{9D8B030D-6E8A-4147-A177-3AD203B41FA5}">
                      <a16:colId xmlns:a16="http://schemas.microsoft.com/office/drawing/2014/main" val="1159849159"/>
                    </a:ext>
                  </a:extLst>
                </a:gridCol>
              </a:tblGrid>
              <a:tr h="430058">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40333"/>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7833856"/>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3050742"/>
                  </a:ext>
                </a:extLst>
              </a:tr>
              <a:tr h="1034572">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75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3175"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endParaRPr kumimoji="1" lang="ja-JP" altLang="en-US" sz="1400" dirty="0"/>
                    </a:p>
                  </a:txBody>
                  <a:tcPr marL="68584" marR="68584" marT="34283" marB="34283">
                    <a:lnL w="3175" cap="flat" cmpd="sng" algn="ctr">
                      <a:solidFill>
                        <a:schemeClr val="tx1"/>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kumimoji="1" lang="ja-JP" altLang="en-US" sz="1400" dirty="0"/>
                    </a:p>
                  </a:txBody>
                  <a:tcPr marL="68584" marR="68584" marT="34283" marB="34283">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499361"/>
                  </a:ext>
                </a:extLst>
              </a:tr>
            </a:tbl>
          </a:graphicData>
        </a:graphic>
      </p:graphicFrame>
      <p:sp>
        <p:nvSpPr>
          <p:cNvPr id="22577" name="テキスト ボックス 4"/>
          <p:cNvSpPr txBox="1">
            <a:spLocks noChangeArrowheads="1"/>
          </p:cNvSpPr>
          <p:nvPr/>
        </p:nvSpPr>
        <p:spPr bwMode="auto">
          <a:xfrm>
            <a:off x="287338" y="1404938"/>
            <a:ext cx="1671637" cy="322262"/>
          </a:xfrm>
          <a:prstGeom prst="rect">
            <a:avLst/>
          </a:prstGeom>
          <a:solidFill>
            <a:srgbClr val="FFFF00"/>
          </a:solidFill>
          <a:ln w="9525">
            <a:solidFill>
              <a:schemeClr val="tx1"/>
            </a:solidFill>
            <a:miter lim="800000"/>
            <a:headEnd/>
            <a:tailEnd/>
          </a:ln>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500" b="1">
                <a:solidFill>
                  <a:srgbClr val="000000"/>
                </a:solidFill>
                <a:latin typeface="メイリオ" panose="020B0604030504040204" pitchFamily="50" charset="-128"/>
                <a:ea typeface="メイリオ" panose="020B0604030504040204" pitchFamily="50" charset="-128"/>
              </a:rPr>
              <a:t>地震発生</a:t>
            </a:r>
            <a:r>
              <a:rPr lang="en-US" altLang="ja-JP" sz="1500" b="1">
                <a:solidFill>
                  <a:srgbClr val="000000"/>
                </a:solidFill>
                <a:latin typeface="メイリオ" panose="020B0604030504040204" pitchFamily="50" charset="-128"/>
                <a:ea typeface="メイリオ" panose="020B0604030504040204" pitchFamily="50" charset="-128"/>
              </a:rPr>
              <a:t>25</a:t>
            </a:r>
            <a:r>
              <a:rPr lang="ja-JP" altLang="en-US" sz="1500" b="1">
                <a:solidFill>
                  <a:srgbClr val="000000"/>
                </a:solidFill>
                <a:latin typeface="メイリオ" panose="020B0604030504040204" pitchFamily="50" charset="-128"/>
                <a:ea typeface="メイリオ" panose="020B0604030504040204" pitchFamily="50" charset="-128"/>
              </a:rPr>
              <a:t>分後</a:t>
            </a:r>
          </a:p>
        </p:txBody>
      </p:sp>
      <p:sp>
        <p:nvSpPr>
          <p:cNvPr id="9" name="ホームベース 8"/>
          <p:cNvSpPr/>
          <p:nvPr/>
        </p:nvSpPr>
        <p:spPr>
          <a:xfrm rot="20868656">
            <a:off x="3289300" y="2722563"/>
            <a:ext cx="673100" cy="660400"/>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0" name="ホームベース 9"/>
          <p:cNvSpPr/>
          <p:nvPr/>
        </p:nvSpPr>
        <p:spPr>
          <a:xfrm rot="20666573">
            <a:off x="3289300" y="3808413"/>
            <a:ext cx="673100" cy="661987"/>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1" name="ホームベース 10"/>
          <p:cNvSpPr/>
          <p:nvPr/>
        </p:nvSpPr>
        <p:spPr>
          <a:xfrm rot="20817820">
            <a:off x="3289300" y="4832350"/>
            <a:ext cx="673100" cy="661988"/>
          </a:xfrm>
          <a:prstGeom prst="homePlate">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12" name="テキスト ボックス 11"/>
          <p:cNvSpPr txBox="1"/>
          <p:nvPr/>
        </p:nvSpPr>
        <p:spPr>
          <a:xfrm>
            <a:off x="2474913" y="1906588"/>
            <a:ext cx="392112" cy="703262"/>
          </a:xfrm>
          <a:prstGeom prst="rect">
            <a:avLst/>
          </a:prstGeom>
          <a:noFill/>
        </p:spPr>
        <p:txBody>
          <a:bodyPr vert="eaVert">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海岸線</a:t>
            </a:r>
          </a:p>
        </p:txBody>
      </p:sp>
      <p:sp>
        <p:nvSpPr>
          <p:cNvPr id="16" name="テキスト ボックス 15"/>
          <p:cNvSpPr txBox="1"/>
          <p:nvPr/>
        </p:nvSpPr>
        <p:spPr>
          <a:xfrm>
            <a:off x="3667125" y="1538288"/>
            <a:ext cx="1358900" cy="300037"/>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a:t>
            </a:r>
          </a:p>
        </p:txBody>
      </p:sp>
      <p:sp>
        <p:nvSpPr>
          <p:cNvPr id="22583" name="テキスト ボックス 16"/>
          <p:cNvSpPr txBox="1">
            <a:spLocks noChangeArrowheads="1"/>
          </p:cNvSpPr>
          <p:nvPr/>
        </p:nvSpPr>
        <p:spPr bwMode="auto">
          <a:xfrm>
            <a:off x="892175" y="292893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直ちに避難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5</a:t>
            </a:r>
            <a:r>
              <a:rPr lang="ja-JP" altLang="en-US" sz="1200" b="1">
                <a:solidFill>
                  <a:srgbClr val="FFFFFF"/>
                </a:solidFill>
                <a:latin typeface="メイリオ" panose="020B0604030504040204" pitchFamily="50" charset="-128"/>
                <a:ea typeface="メイリオ" panose="020B0604030504040204" pitchFamily="50" charset="-128"/>
              </a:rPr>
              <a:t>分後避難開始）</a:t>
            </a:r>
          </a:p>
        </p:txBody>
      </p:sp>
      <p:sp>
        <p:nvSpPr>
          <p:cNvPr id="15" name="正方形/長方形 14"/>
          <p:cNvSpPr/>
          <p:nvPr/>
        </p:nvSpPr>
        <p:spPr>
          <a:xfrm>
            <a:off x="8201025" y="2160588"/>
            <a:ext cx="581025" cy="3533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eaVert" anchor="ctr"/>
          <a:lstStyle/>
          <a:p>
            <a:pPr algn="ctr" defTabSz="685800" eaLnBrk="1" fontAlgn="auto" hangingPunct="1">
              <a:spcBef>
                <a:spcPts val="0"/>
              </a:spcBef>
              <a:spcAft>
                <a:spcPts val="0"/>
              </a:spcAft>
              <a:defRPr/>
            </a:pPr>
            <a:r>
              <a:rPr lang="ja-JP" altLang="en-US" sz="2400" b="1" dirty="0">
                <a:solidFill>
                  <a:prstClr val="white"/>
                </a:solidFill>
                <a:latin typeface="メイリオ" panose="020B0604030504040204" pitchFamily="50" charset="-128"/>
                <a:ea typeface="メイリオ" panose="020B0604030504040204" pitchFamily="50" charset="-128"/>
              </a:rPr>
              <a:t>避難場所</a:t>
            </a:r>
          </a:p>
        </p:txBody>
      </p:sp>
      <p:sp>
        <p:nvSpPr>
          <p:cNvPr id="20" name="左右矢印 19"/>
          <p:cNvSpPr/>
          <p:nvPr/>
        </p:nvSpPr>
        <p:spPr>
          <a:xfrm>
            <a:off x="2540000" y="1770063"/>
            <a:ext cx="3611563" cy="185737"/>
          </a:xfrm>
          <a:prstGeom prst="lef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3" name="左右矢印 22"/>
          <p:cNvSpPr/>
          <p:nvPr/>
        </p:nvSpPr>
        <p:spPr>
          <a:xfrm>
            <a:off x="6159500" y="1770063"/>
            <a:ext cx="2622550" cy="185737"/>
          </a:xfrm>
          <a:prstGeom prst="lef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4" name="テキスト ボックス 23"/>
          <p:cNvSpPr txBox="1"/>
          <p:nvPr/>
        </p:nvSpPr>
        <p:spPr>
          <a:xfrm>
            <a:off x="6842125" y="1524000"/>
            <a:ext cx="1358900" cy="300038"/>
          </a:xfrm>
          <a:prstGeom prst="rect">
            <a:avLst/>
          </a:prstGeom>
          <a:noFill/>
        </p:spPr>
        <p:txBody>
          <a:bodyPr>
            <a:spAutoFit/>
          </a:bodyPr>
          <a:lstStyle/>
          <a:p>
            <a:pPr algn="ctr" defTabSz="685800" eaLnBrk="1" fontAlgn="auto" hangingPunct="1">
              <a:spcBef>
                <a:spcPts val="0"/>
              </a:spcBef>
              <a:spcAft>
                <a:spcPts val="0"/>
              </a:spcAft>
              <a:defRPr/>
            </a:pPr>
            <a:r>
              <a:rPr lang="ja-JP" altLang="en-US" sz="1350" dirty="0">
                <a:solidFill>
                  <a:prstClr val="black"/>
                </a:solidFill>
                <a:latin typeface="メイリオ" panose="020B0604030504040204" pitchFamily="50" charset="-128"/>
                <a:ea typeface="メイリオ" panose="020B0604030504040204" pitchFamily="50" charset="-128"/>
              </a:rPr>
              <a:t>浸水エリア外</a:t>
            </a:r>
          </a:p>
        </p:txBody>
      </p:sp>
      <p:sp>
        <p:nvSpPr>
          <p:cNvPr id="22588" name="テキスト ボックス 24"/>
          <p:cNvSpPr txBox="1">
            <a:spLocks noChangeArrowheads="1"/>
          </p:cNvSpPr>
          <p:nvPr/>
        </p:nvSpPr>
        <p:spPr bwMode="auto">
          <a:xfrm>
            <a:off x="927100" y="3917950"/>
            <a:ext cx="1571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用事後避難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a:t>
            </a:r>
            <a:r>
              <a:rPr lang="en-US" altLang="ja-JP" sz="1200" b="1">
                <a:solidFill>
                  <a:srgbClr val="FFFFFF"/>
                </a:solidFill>
                <a:latin typeface="メイリオ" panose="020B0604030504040204" pitchFamily="50" charset="-128"/>
                <a:ea typeface="メイリオ" panose="020B0604030504040204" pitchFamily="50" charset="-128"/>
              </a:rPr>
              <a:t>15</a:t>
            </a:r>
            <a:r>
              <a:rPr lang="ja-JP" altLang="en-US" sz="1200" b="1">
                <a:solidFill>
                  <a:srgbClr val="FFFFFF"/>
                </a:solidFill>
                <a:latin typeface="メイリオ" panose="020B0604030504040204" pitchFamily="50" charset="-128"/>
                <a:ea typeface="メイリオ" panose="020B0604030504040204" pitchFamily="50" charset="-128"/>
              </a:rPr>
              <a:t>分後避難開始）</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22589" name="テキスト ボックス 25"/>
          <p:cNvSpPr txBox="1">
            <a:spLocks noChangeArrowheads="1"/>
          </p:cNvSpPr>
          <p:nvPr/>
        </p:nvSpPr>
        <p:spPr bwMode="auto">
          <a:xfrm>
            <a:off x="927100" y="48879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切迫避難・</a:t>
            </a:r>
            <a:endParaRPr lang="en-US" altLang="ja-JP" sz="1200" b="1">
              <a:solidFill>
                <a:srgbClr val="FFFFFF"/>
              </a:solidFill>
              <a:latin typeface="メイリオ" panose="020B0604030504040204" pitchFamily="50" charset="-128"/>
              <a:ea typeface="メイリオ" panose="020B0604030504040204" pitchFamily="50" charset="-128"/>
            </a:endParaRPr>
          </a:p>
          <a:p>
            <a:pPr algn="ctr" eaLnBrk="1" hangingPunct="1"/>
            <a:r>
              <a:rPr lang="ja-JP" altLang="en-US" sz="1200" b="1">
                <a:solidFill>
                  <a:srgbClr val="FFFFFF"/>
                </a:solidFill>
                <a:latin typeface="メイリオ" panose="020B0604030504040204" pitchFamily="50" charset="-128"/>
                <a:ea typeface="メイリオ" panose="020B0604030504040204" pitchFamily="50" charset="-128"/>
              </a:rPr>
              <a:t>避難しない</a:t>
            </a:r>
            <a:endParaRPr lang="en-US" altLang="ja-JP" sz="1200" b="1">
              <a:solidFill>
                <a:srgbClr val="FFFFFF"/>
              </a:solidFill>
              <a:latin typeface="メイリオ" panose="020B0604030504040204" pitchFamily="50" charset="-128"/>
              <a:ea typeface="メイリオ" panose="020B0604030504040204" pitchFamily="50" charset="-128"/>
            </a:endParaRPr>
          </a:p>
        </p:txBody>
      </p:sp>
      <p:sp>
        <p:nvSpPr>
          <p:cNvPr id="2" name="右矢印 1"/>
          <p:cNvSpPr/>
          <p:nvPr/>
        </p:nvSpPr>
        <p:spPr>
          <a:xfrm>
            <a:off x="3606800" y="3084513"/>
            <a:ext cx="4594225" cy="20955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22591" name="Picture 2" descr="https://1.bp.blogspot.com/-arRWvTcR4LM/XxU0vmeiP2I/AAAAAAABaPo/vh7jCh9Pesg7bUOa3YInddONp8JeasauACNcBGAsYHQ/s1600/wave_nam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2743200"/>
            <a:ext cx="9763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右矢印 29"/>
          <p:cNvSpPr/>
          <p:nvPr/>
        </p:nvSpPr>
        <p:spPr>
          <a:xfrm>
            <a:off x="3606800" y="4181475"/>
            <a:ext cx="2054225" cy="20796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22593" name="テキスト ボックス 26"/>
          <p:cNvSpPr txBox="1">
            <a:spLocks noChangeArrowheads="1"/>
          </p:cNvSpPr>
          <p:nvPr/>
        </p:nvSpPr>
        <p:spPr bwMode="auto">
          <a:xfrm>
            <a:off x="4402138" y="3746500"/>
            <a:ext cx="8667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b="1">
                <a:solidFill>
                  <a:srgbClr val="FF0000"/>
                </a:solidFill>
                <a:latin typeface="メイリオ" panose="020B0604030504040204" pitchFamily="50" charset="-128"/>
                <a:ea typeface="メイリオ" panose="020B0604030504040204" pitchFamily="50" charset="-128"/>
              </a:rPr>
              <a:t>津波が</a:t>
            </a:r>
            <a:endParaRPr lang="en-US" altLang="ja-JP" b="1">
              <a:solidFill>
                <a:srgbClr val="FF0000"/>
              </a:solidFill>
              <a:latin typeface="メイリオ" panose="020B0604030504040204" pitchFamily="50" charset="-128"/>
              <a:ea typeface="メイリオ" panose="020B0604030504040204" pitchFamily="50" charset="-128"/>
            </a:endParaRPr>
          </a:p>
          <a:p>
            <a:pPr eaLnBrk="1" hangingPunct="1"/>
            <a:r>
              <a:rPr lang="ja-JP" altLang="en-US" b="1">
                <a:solidFill>
                  <a:srgbClr val="FF0000"/>
                </a:solidFill>
                <a:latin typeface="メイリオ" panose="020B0604030504040204" pitchFamily="50" charset="-128"/>
                <a:ea typeface="メイリオ" panose="020B0604030504040204" pitchFamily="50" charset="-128"/>
              </a:rPr>
              <a:t>浸水市街地を飲み込む！</a:t>
            </a:r>
          </a:p>
        </p:txBody>
      </p:sp>
      <p:sp>
        <p:nvSpPr>
          <p:cNvPr id="32" name="乗算 31"/>
          <p:cNvSpPr/>
          <p:nvPr/>
        </p:nvSpPr>
        <p:spPr>
          <a:xfrm>
            <a:off x="3182938" y="4624388"/>
            <a:ext cx="531812" cy="576262"/>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3" name="乗算 32"/>
          <p:cNvSpPr/>
          <p:nvPr/>
        </p:nvSpPr>
        <p:spPr>
          <a:xfrm>
            <a:off x="5430838" y="3670300"/>
            <a:ext cx="531812" cy="576263"/>
          </a:xfrm>
          <a:prstGeom prst="mathMultiply">
            <a:avLst>
              <a:gd name="adj1" fmla="val 1543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white"/>
              </a:solidFill>
              <a:latin typeface="游ゴシック" panose="020F0502020204030204"/>
              <a:ea typeface="游ゴシック" panose="020B0400000000000000" pitchFamily="50" charset="-128"/>
            </a:endParaRPr>
          </a:p>
        </p:txBody>
      </p:sp>
      <p:sp>
        <p:nvSpPr>
          <p:cNvPr id="3" name="ドーナツ 2"/>
          <p:cNvSpPr/>
          <p:nvPr/>
        </p:nvSpPr>
        <p:spPr>
          <a:xfrm>
            <a:off x="8058150" y="2352675"/>
            <a:ext cx="450850" cy="484188"/>
          </a:xfrm>
          <a:prstGeom prst="donut">
            <a:avLst>
              <a:gd name="adj" fmla="val 1987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ja-JP" altLang="en-US" sz="1350">
              <a:solidFill>
                <a:prstClr val="black"/>
              </a:solidFill>
              <a:latin typeface="游ゴシック" panose="020F0502020204030204"/>
              <a:ea typeface="游ゴシック" panose="020B0400000000000000" pitchFamily="50" charset="-128"/>
            </a:endParaRPr>
          </a:p>
        </p:txBody>
      </p:sp>
      <p:sp>
        <p:nvSpPr>
          <p:cNvPr id="22597" name="テキスト ボックス 33"/>
          <p:cNvSpPr txBox="1">
            <a:spLocks noChangeArrowheads="1"/>
          </p:cNvSpPr>
          <p:nvPr/>
        </p:nvSpPr>
        <p:spPr bwMode="auto">
          <a:xfrm>
            <a:off x="287338" y="920750"/>
            <a:ext cx="8640762"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85800">
              <a:defRPr kumimoji="1">
                <a:solidFill>
                  <a:schemeClr val="tx1"/>
                </a:solidFill>
                <a:latin typeface="Calibri" panose="020F0502020204030204" pitchFamily="34" charset="0"/>
                <a:ea typeface="ＭＳ Ｐゴシック" panose="020B0600070205080204" pitchFamily="50" charset="-128"/>
              </a:defRPr>
            </a:lvl1pPr>
            <a:lvl2pPr marL="742950" indent="-285750" defTabSz="6858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6858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6858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6858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6858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b="1">
                <a:solidFill>
                  <a:srgbClr val="FFFFFF"/>
                </a:solidFill>
                <a:latin typeface="メイリオ" panose="020B0604030504040204" pitchFamily="50" charset="-128"/>
                <a:ea typeface="メイリオ" panose="020B0604030504040204" pitchFamily="50" charset="-128"/>
              </a:rPr>
              <a:t>避難開始時間の違いによる差（夏／昼の場合）</a:t>
            </a:r>
          </a:p>
        </p:txBody>
      </p:sp>
      <p:pic>
        <p:nvPicPr>
          <p:cNvPr id="22598" name="オーディオ 5">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77275" y="5534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99" name="図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5111750"/>
            <a:ext cx="377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00" name="図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0075" y="4159250"/>
            <a:ext cx="406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01" name="図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0088" y="2874963"/>
            <a:ext cx="3413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左右矢印 30"/>
          <p:cNvSpPr/>
          <p:nvPr/>
        </p:nvSpPr>
        <p:spPr>
          <a:xfrm>
            <a:off x="5800725" y="3486150"/>
            <a:ext cx="2547938" cy="538163"/>
          </a:xfrm>
          <a:prstGeom prst="leftRightArrow">
            <a:avLst>
              <a:gd name="adj1" fmla="val 65460"/>
              <a:gd name="adj2" fmla="val 50000"/>
            </a:avLst>
          </a:prstGeom>
          <a:solidFill>
            <a:schemeClr val="accent4">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603" name="テキスト ボックス 38"/>
          <p:cNvSpPr txBox="1">
            <a:spLocks noChangeArrowheads="1"/>
          </p:cNvSpPr>
          <p:nvPr/>
        </p:nvSpPr>
        <p:spPr bwMode="auto">
          <a:xfrm>
            <a:off x="6029325" y="3563938"/>
            <a:ext cx="2090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a:r>
              <a:rPr lang="en-US" altLang="ja-JP" sz="2400" b="1">
                <a:solidFill>
                  <a:srgbClr val="FF0000"/>
                </a:solidFill>
                <a:latin typeface="メイリオ" panose="020B0604030504040204" pitchFamily="50" charset="-128"/>
                <a:ea typeface="メイリオ" panose="020B0604030504040204" pitchFamily="50" charset="-128"/>
              </a:rPr>
              <a:t>400m</a:t>
            </a:r>
            <a:r>
              <a:rPr lang="ja-JP" altLang="en-US" sz="2400" b="1">
                <a:solidFill>
                  <a:srgbClr val="FF0000"/>
                </a:solidFill>
                <a:latin typeface="メイリオ" panose="020B0604030504040204" pitchFamily="50" charset="-128"/>
                <a:ea typeface="メイリオ" panose="020B0604030504040204" pitchFamily="50" charset="-128"/>
              </a:rPr>
              <a:t>の差</a:t>
            </a:r>
          </a:p>
        </p:txBody>
      </p:sp>
      <p:pic>
        <p:nvPicPr>
          <p:cNvPr id="22604" name="Picture 4" descr="X:\320_十勝総合振興局\010_総務課\06名刺用素材\05試される大地\基本デザイン.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197"/>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タイトル 2"/>
          <p:cNvSpPr>
            <a:spLocks/>
          </p:cNvSpPr>
          <p:nvPr/>
        </p:nvSpPr>
        <p:spPr bwMode="auto">
          <a:xfrm>
            <a:off x="296863" y="1673225"/>
            <a:ext cx="748982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・津波から命を守るには、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が何よりも重要</a:t>
            </a:r>
          </a:p>
        </p:txBody>
      </p:sp>
      <p:sp>
        <p:nvSpPr>
          <p:cNvPr id="5" name="タイトル 2"/>
          <p:cNvSpPr>
            <a:spLocks/>
          </p:cNvSpPr>
          <p:nvPr/>
        </p:nvSpPr>
        <p:spPr bwMode="auto">
          <a:xfrm>
            <a:off x="296863" y="2303463"/>
            <a:ext cx="40957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solidFill>
                  <a:srgbClr val="FF0000"/>
                </a:solidFill>
                <a:latin typeface="メイリオ" panose="020B0604030504040204" pitchFamily="50" charset="-128"/>
                <a:ea typeface="メイリオ" panose="020B0604030504040204" pitchFamily="50" charset="-128"/>
              </a:rPr>
              <a:t>　「早期避難」</a:t>
            </a:r>
          </a:p>
        </p:txBody>
      </p:sp>
      <p:sp>
        <p:nvSpPr>
          <p:cNvPr id="6" name="タイトル 2"/>
          <p:cNvSpPr>
            <a:spLocks/>
          </p:cNvSpPr>
          <p:nvPr/>
        </p:nvSpPr>
        <p:spPr bwMode="auto">
          <a:xfrm>
            <a:off x="296863" y="4238625"/>
            <a:ext cx="8415337"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latin typeface="メイリオ" panose="020B0604030504040204" pitchFamily="50" charset="-128"/>
                <a:ea typeface="メイリオ" panose="020B0604030504040204" pitchFamily="50" charset="-128"/>
              </a:rPr>
              <a:t>・「早期避難」をするためには</a:t>
            </a:r>
            <a:endParaRPr lang="en-US" altLang="ja-JP" sz="4000" b="1">
              <a:latin typeface="メイリオ" panose="020B0604030504040204" pitchFamily="50" charset="-128"/>
              <a:ea typeface="メイリオ" panose="020B0604030504040204" pitchFamily="50" charset="-128"/>
            </a:endParaRPr>
          </a:p>
          <a:p>
            <a:r>
              <a:rPr lang="ja-JP" altLang="en-US" sz="4000" b="1">
                <a:latin typeface="メイリオ" panose="020B0604030504040204" pitchFamily="50" charset="-128"/>
                <a:ea typeface="メイリオ" panose="020B0604030504040204" pitchFamily="50" charset="-128"/>
              </a:rPr>
              <a:t>　</a:t>
            </a:r>
            <a:r>
              <a:rPr lang="ja-JP" altLang="en-US" sz="4000" b="1">
                <a:solidFill>
                  <a:srgbClr val="FF0000"/>
                </a:solidFill>
                <a:latin typeface="メイリオ" panose="020B0604030504040204" pitchFamily="50" charset="-128"/>
                <a:ea typeface="メイリオ" panose="020B0604030504040204" pitchFamily="50" charset="-128"/>
              </a:rPr>
              <a:t>「事前の備え」</a:t>
            </a:r>
            <a:r>
              <a:rPr lang="ja-JP" altLang="en-US" sz="4000" b="1">
                <a:latin typeface="メイリオ" panose="020B0604030504040204" pitchFamily="50" charset="-128"/>
                <a:ea typeface="メイリオ" panose="020B0604030504040204" pitchFamily="50" charset="-128"/>
              </a:rPr>
              <a:t>が必要</a:t>
            </a:r>
            <a:endParaRPr lang="en-US" altLang="ja-JP" sz="4000" b="1">
              <a:latin typeface="メイリオ" panose="020B0604030504040204" pitchFamily="50" charset="-128"/>
              <a:ea typeface="メイリオ" panose="020B0604030504040204" pitchFamily="50" charset="-128"/>
            </a:endParaRPr>
          </a:p>
        </p:txBody>
      </p:sp>
      <p:sp>
        <p:nvSpPr>
          <p:cNvPr id="7" name="下矢印 6"/>
          <p:cNvSpPr/>
          <p:nvPr/>
        </p:nvSpPr>
        <p:spPr>
          <a:xfrm>
            <a:off x="4041775" y="3225800"/>
            <a:ext cx="935038" cy="811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タイトル 2"/>
          <p:cNvSpPr>
            <a:spLocks/>
          </p:cNvSpPr>
          <p:nvPr/>
        </p:nvSpPr>
        <p:spPr bwMode="auto">
          <a:xfrm>
            <a:off x="5305425" y="2079625"/>
            <a:ext cx="40370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en-US" altLang="ja-JP" sz="3600">
              <a:latin typeface="HGS創英角ﾎﾟｯﾌﾟ体" panose="040B0A00000000000000" pitchFamily="50" charset="-128"/>
              <a:ea typeface="HGS創英角ﾎﾟｯﾌﾟ体" panose="040B0A00000000000000" pitchFamily="50" charset="-128"/>
            </a:endParaRPr>
          </a:p>
        </p:txBody>
      </p:sp>
      <p:sp>
        <p:nvSpPr>
          <p:cNvPr id="26628" name="タイトル 2"/>
          <p:cNvSpPr>
            <a:spLocks/>
          </p:cNvSpPr>
          <p:nvPr/>
        </p:nvSpPr>
        <p:spPr bwMode="auto">
          <a:xfrm>
            <a:off x="-28575" y="946150"/>
            <a:ext cx="93710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dirty="0">
                <a:latin typeface="メイリオ" panose="020B0604030504040204" pitchFamily="50" charset="-128"/>
                <a:ea typeface="メイリオ" panose="020B0604030504040204" pitchFamily="50" charset="-128"/>
              </a:rPr>
              <a:t>「事前の備え」が重要なのはわかっている。</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　でも・・・</a:t>
            </a:r>
            <a:endParaRPr lang="en-US" altLang="ja-JP" sz="3600" b="1" dirty="0">
              <a:latin typeface="メイリオ" panose="020B0604030504040204" pitchFamily="50" charset="-128"/>
              <a:ea typeface="メイリオ" panose="020B0604030504040204" pitchFamily="50" charset="-128"/>
            </a:endParaRPr>
          </a:p>
        </p:txBody>
      </p:sp>
      <p:pic>
        <p:nvPicPr>
          <p:cNvPr id="48130" name="Picture 2" descr="頭を抱えて悩んでいる人のイラスト（女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413" y="3519488"/>
            <a:ext cx="32702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角丸四角形吹き出し 8"/>
          <p:cNvSpPr/>
          <p:nvPr/>
        </p:nvSpPr>
        <p:spPr>
          <a:xfrm>
            <a:off x="522288" y="2163763"/>
            <a:ext cx="6524625" cy="2474912"/>
          </a:xfrm>
          <a:prstGeom prst="wedgeRoundRectCallout">
            <a:avLst>
              <a:gd name="adj1" fmla="val 40761"/>
              <a:gd name="adj2" fmla="val 71091"/>
              <a:gd name="adj3" fmla="val 1666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600" dirty="0">
                <a:solidFill>
                  <a:srgbClr val="FF0000"/>
                </a:solidFill>
                <a:latin typeface="HGS創英角ﾎﾟｯﾌﾟ体" panose="040B0A00000000000000" pitchFamily="50" charset="-128"/>
                <a:ea typeface="HGS創英角ﾎﾟｯﾌﾟ体" panose="040B0A00000000000000" pitchFamily="50" charset="-128"/>
              </a:rPr>
              <a:t>「事前の備え」</a:t>
            </a:r>
            <a:r>
              <a:rPr lang="ja-JP" altLang="en-US" sz="3600" dirty="0">
                <a:solidFill>
                  <a:schemeClr val="bg1"/>
                </a:solidFill>
                <a:latin typeface="HGS創英角ﾎﾟｯﾌﾟ体" panose="040B0A00000000000000" pitchFamily="50" charset="-128"/>
                <a:ea typeface="HGS創英角ﾎﾟｯﾌﾟ体" panose="040B0A00000000000000" pitchFamily="50" charset="-128"/>
              </a:rPr>
              <a:t>とは言っても</a:t>
            </a:r>
            <a:endParaRPr lang="en-US" altLang="ja-JP" sz="3600" dirty="0">
              <a:solidFill>
                <a:schemeClr val="bg1"/>
              </a:solidFill>
              <a:latin typeface="HGS創英角ﾎﾟｯﾌﾟ体" panose="040B0A00000000000000" pitchFamily="50" charset="-128"/>
              <a:ea typeface="HGS創英角ﾎﾟｯﾌﾟ体" panose="040B0A00000000000000" pitchFamily="50" charset="-128"/>
            </a:endParaRPr>
          </a:p>
          <a:p>
            <a:pPr>
              <a:defRPr/>
            </a:pPr>
            <a:r>
              <a:rPr lang="ja-JP" altLang="en-US" sz="3600" dirty="0">
                <a:solidFill>
                  <a:schemeClr val="bg1"/>
                </a:solidFill>
                <a:latin typeface="HGS創英角ﾎﾟｯﾌﾟ体" panose="040B0A00000000000000" pitchFamily="50" charset="-128"/>
                <a:ea typeface="HGS創英角ﾎﾟｯﾌﾟ体" panose="040B0A00000000000000" pitchFamily="50" charset="-128"/>
              </a:rPr>
              <a:t>　何をすればいいんだろう？</a:t>
            </a:r>
            <a:endParaRPr lang="en-US" altLang="ja-JP" sz="3600" dirty="0">
              <a:solidFill>
                <a:schemeClr val="bg1"/>
              </a:solidFill>
              <a:latin typeface="HGS創英角ﾎﾟｯﾌﾟ体" panose="040B0A00000000000000" pitchFamily="50" charset="-128"/>
              <a:ea typeface="HGS創英角ﾎﾟｯﾌﾟ体" panose="040B0A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8130"/>
                                        </p:tgtEl>
                                        <p:attrNameLst>
                                          <p:attrName>style.visibility</p:attrName>
                                        </p:attrNameLst>
                                      </p:cBhvr>
                                      <p:to>
                                        <p:strVal val="visible"/>
                                      </p:to>
                                    </p:set>
                                    <p:animEffect transition="in" filter="fade">
                                      <p:cBhvr>
                                        <p:cTn id="10"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588963"/>
            <a:ext cx="74263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X:\320_十勝総合振興局\010_総務課\06名刺用素材\05試される大地\基本デザイン.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タイトル 2"/>
          <p:cNvSpPr>
            <a:spLocks/>
          </p:cNvSpPr>
          <p:nvPr/>
        </p:nvSpPr>
        <p:spPr bwMode="auto">
          <a:xfrm>
            <a:off x="161925" y="1223963"/>
            <a:ext cx="7424738"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solidFill>
                  <a:schemeClr val="bg1"/>
                </a:solidFill>
                <a:latin typeface="メイリオ" panose="020B0604030504040204" pitchFamily="50" charset="-128"/>
                <a:ea typeface="メイリオ" panose="020B0604030504040204" pitchFamily="50" charset="-128"/>
              </a:rPr>
              <a:t>・事前に備えるべきこと</a:t>
            </a:r>
            <a:endParaRPr lang="en-US" altLang="ja-JP" sz="4000" b="1">
              <a:solidFill>
                <a:schemeClr val="bg1"/>
              </a:solidFill>
              <a:latin typeface="メイリオ" panose="020B0604030504040204" pitchFamily="50" charset="-128"/>
              <a:ea typeface="メイリオ" panose="020B0604030504040204" pitchFamily="50" charset="-128"/>
            </a:endParaRPr>
          </a:p>
          <a:p>
            <a:r>
              <a:rPr lang="ja-JP" altLang="en-US" sz="4000" b="1">
                <a:solidFill>
                  <a:schemeClr val="bg1"/>
                </a:solidFill>
                <a:latin typeface="メイリオ" panose="020B0604030504040204" pitchFamily="50" charset="-128"/>
                <a:ea typeface="メイリオ" panose="020B0604030504040204" pitchFamily="50" charset="-128"/>
              </a:rPr>
              <a:t>・発災時にすべきこと</a:t>
            </a:r>
            <a:endParaRPr lang="en-US" altLang="ja-JP" sz="4000" b="1">
              <a:solidFill>
                <a:schemeClr val="bg1"/>
              </a:solidFill>
              <a:latin typeface="メイリオ" panose="020B0604030504040204" pitchFamily="50" charset="-128"/>
              <a:ea typeface="メイリオ" panose="020B0604030504040204" pitchFamily="50" charset="-128"/>
            </a:endParaRPr>
          </a:p>
        </p:txBody>
      </p:sp>
      <p:pic>
        <p:nvPicPr>
          <p:cNvPr id="28677"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4014788"/>
            <a:ext cx="26574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下矢印 6"/>
          <p:cNvSpPr/>
          <p:nvPr/>
        </p:nvSpPr>
        <p:spPr>
          <a:xfrm>
            <a:off x="2501900" y="2820988"/>
            <a:ext cx="935038" cy="811212"/>
          </a:xfrm>
          <a:prstGeom prst="downArrow">
            <a:avLst/>
          </a:prstGeom>
          <a:solidFill>
            <a:srgbClr val="FF0000"/>
          </a:solidFill>
          <a:ln>
            <a:solidFill>
              <a:srgbClr val="1000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タイトル 2"/>
          <p:cNvSpPr>
            <a:spLocks/>
          </p:cNvSpPr>
          <p:nvPr/>
        </p:nvSpPr>
        <p:spPr bwMode="auto">
          <a:xfrm>
            <a:off x="252413" y="4144963"/>
            <a:ext cx="71104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4000" b="1">
                <a:solidFill>
                  <a:schemeClr val="bg1"/>
                </a:solidFill>
                <a:latin typeface="メイリオ" panose="020B0604030504040204" pitchFamily="50" charset="-128"/>
                <a:ea typeface="メイリオ" panose="020B0604030504040204" pitchFamily="50" charset="-128"/>
              </a:rPr>
              <a:t>　</a:t>
            </a:r>
            <a:r>
              <a:rPr lang="ja-JP" altLang="en-US" sz="4400" b="1">
                <a:solidFill>
                  <a:srgbClr val="FFFF00"/>
                </a:solidFill>
                <a:latin typeface="メイリオ" panose="020B0604030504040204" pitchFamily="50" charset="-128"/>
                <a:ea typeface="メイリオ" panose="020B0604030504040204" pitchFamily="50" charset="-128"/>
              </a:rPr>
              <a:t>「津波避難計画」</a:t>
            </a:r>
            <a:endParaRPr lang="en-US" altLang="ja-JP" sz="4400" b="1">
              <a:solidFill>
                <a:srgbClr val="FFFF00"/>
              </a:solidFill>
              <a:latin typeface="メイリオ" panose="020B0604030504040204" pitchFamily="50" charset="-128"/>
              <a:ea typeface="メイリオ" panose="020B0604030504040204" pitchFamily="50" charset="-128"/>
            </a:endParaRPr>
          </a:p>
          <a:p>
            <a:r>
              <a:rPr lang="ja-JP" altLang="en-US" sz="4400" b="1">
                <a:solidFill>
                  <a:schemeClr val="bg1"/>
                </a:solidFill>
                <a:latin typeface="メイリオ" panose="020B0604030504040204" pitchFamily="50" charset="-128"/>
                <a:ea typeface="メイリオ" panose="020B0604030504040204" pitchFamily="50" charset="-128"/>
              </a:rPr>
              <a:t>　　　　で整理しておく！</a:t>
            </a:r>
            <a:endParaRPr lang="en-US" altLang="ja-JP" sz="4400" b="1">
              <a:solidFill>
                <a:schemeClr val="bg1"/>
              </a:solidFill>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タイトル 2"/>
          <p:cNvSpPr txBox="1">
            <a:spLocks/>
          </p:cNvSpPr>
          <p:nvPr/>
        </p:nvSpPr>
        <p:spPr bwMode="auto">
          <a:xfrm>
            <a:off x="296863" y="2619375"/>
            <a:ext cx="8542337"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それでは、</a:t>
            </a:r>
            <a:endParaRPr lang="en-US" altLang="ja-JP" sz="3600" b="1">
              <a:latin typeface="メイリオ" panose="020B0604030504040204" pitchFamily="50" charset="-128"/>
              <a:ea typeface="メイリオ" panose="020B0604030504040204" pitchFamily="50" charset="-128"/>
            </a:endParaRPr>
          </a:p>
          <a:p>
            <a:pPr algn="ctr"/>
            <a:r>
              <a:rPr lang="ja-JP" altLang="en-US" sz="3600" b="1">
                <a:solidFill>
                  <a:srgbClr val="FF0000"/>
                </a:solidFill>
                <a:latin typeface="メイリオ" panose="020B0604030504040204" pitchFamily="50" charset="-128"/>
                <a:ea typeface="メイリオ" panose="020B0604030504040204" pitchFamily="50" charset="-128"/>
              </a:rPr>
              <a:t>自分の津波避難計画</a:t>
            </a:r>
            <a:endParaRPr lang="en-US" altLang="ja-JP" sz="3600" b="1">
              <a:solidFill>
                <a:srgbClr val="FF0000"/>
              </a:solidFill>
              <a:latin typeface="メイリオ" panose="020B0604030504040204" pitchFamily="50" charset="-128"/>
              <a:ea typeface="メイリオ" panose="020B0604030504040204" pitchFamily="50" charset="-128"/>
            </a:endParaRPr>
          </a:p>
          <a:p>
            <a:pPr algn="r"/>
            <a:r>
              <a:rPr lang="ja-JP" altLang="en-US" sz="3600" b="1">
                <a:latin typeface="メイリオ" panose="020B0604030504040204" pitchFamily="50" charset="-128"/>
                <a:ea typeface="メイリオ" panose="020B0604030504040204" pitchFamily="50" charset="-128"/>
              </a:rPr>
              <a:t>を作成してみましょう！</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X:\320_十勝総合振興局\010_総務課\06名刺用素材\05試される大地\基本デザイン.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638" y="84138"/>
            <a:ext cx="120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タイトル 2"/>
          <p:cNvSpPr txBox="1">
            <a:spLocks/>
          </p:cNvSpPr>
          <p:nvPr/>
        </p:nvSpPr>
        <p:spPr bwMode="auto">
          <a:xfrm>
            <a:off x="206375" y="1266825"/>
            <a:ext cx="854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3600" b="1">
                <a:latin typeface="メイリオ" panose="020B0604030504040204" pitchFamily="50" charset="-128"/>
                <a:ea typeface="メイリオ" panose="020B0604030504040204" pitchFamily="50" charset="-128"/>
              </a:rPr>
              <a:t>【</a:t>
            </a:r>
            <a:r>
              <a:rPr lang="ja-JP" altLang="en-US" sz="3600" b="1">
                <a:latin typeface="メイリオ" panose="020B0604030504040204" pitchFamily="50" charset="-128"/>
                <a:ea typeface="メイリオ" panose="020B0604030504040204" pitchFamily="50" charset="-128"/>
              </a:rPr>
              <a:t>今回の状況</a:t>
            </a:r>
            <a:r>
              <a:rPr lang="en-US" altLang="ja-JP" sz="3600" b="1">
                <a:latin typeface="メイリオ" panose="020B0604030504040204" pitchFamily="50" charset="-128"/>
                <a:ea typeface="メイリオ" panose="020B0604030504040204" pitchFamily="50" charset="-128"/>
              </a:rPr>
              <a:t>】</a:t>
            </a:r>
            <a:endParaRPr lang="ja-JP" altLang="en-US" sz="3600" b="1">
              <a:latin typeface="メイリオ" panose="020B0604030504040204" pitchFamily="50" charset="-128"/>
              <a:ea typeface="メイリオ" panose="020B0604030504040204" pitchFamily="50" charset="-128"/>
            </a:endParaRPr>
          </a:p>
        </p:txBody>
      </p:sp>
      <p:sp>
        <p:nvSpPr>
          <p:cNvPr id="32772" name="タイトル 2"/>
          <p:cNvSpPr txBox="1">
            <a:spLocks/>
          </p:cNvSpPr>
          <p:nvPr/>
        </p:nvSpPr>
        <p:spPr bwMode="auto">
          <a:xfrm>
            <a:off x="431800" y="2303463"/>
            <a:ext cx="854233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3600" b="1">
                <a:latin typeface="メイリオ" panose="020B0604030504040204" pitchFamily="50" charset="-128"/>
                <a:ea typeface="メイリオ" panose="020B0604030504040204" pitchFamily="50" charset="-128"/>
              </a:rPr>
              <a:t>○</a:t>
            </a:r>
            <a:r>
              <a:rPr lang="ja-JP" altLang="en-US" sz="3600" b="1">
                <a:solidFill>
                  <a:srgbClr val="FF0000"/>
                </a:solidFill>
                <a:latin typeface="メイリオ" panose="020B0604030504040204" pitchFamily="50" charset="-128"/>
                <a:ea typeface="メイリオ" panose="020B0604030504040204" pitchFamily="50" charset="-128"/>
              </a:rPr>
              <a:t>「冬」</a:t>
            </a:r>
            <a:r>
              <a:rPr lang="ja-JP" altLang="en-US" sz="3600" b="1">
                <a:latin typeface="メイリオ" panose="020B0604030504040204" pitchFamily="50" charset="-128"/>
                <a:ea typeface="メイリオ" panose="020B0604030504040204" pitchFamily="50" charset="-128"/>
              </a:rPr>
              <a:t>の</a:t>
            </a:r>
            <a:r>
              <a:rPr lang="ja-JP" altLang="en-US" sz="3600" b="1">
                <a:solidFill>
                  <a:srgbClr val="FF0000"/>
                </a:solidFill>
                <a:latin typeface="メイリオ" panose="020B0604030504040204" pitchFamily="50" charset="-128"/>
                <a:ea typeface="メイリオ" panose="020B0604030504040204" pitchFamily="50" charset="-128"/>
              </a:rPr>
              <a:t>「早朝」</a:t>
            </a:r>
            <a:r>
              <a:rPr lang="ja-JP" altLang="en-US" sz="3600" b="1">
                <a:latin typeface="メイリオ" panose="020B0604030504040204" pitchFamily="50" charset="-128"/>
                <a:ea typeface="メイリオ" panose="020B0604030504040204" pitchFamily="50" charset="-128"/>
              </a:rPr>
              <a:t>に</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大きな地震が発生しました。</a:t>
            </a:r>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　</a:t>
            </a:r>
            <a:endParaRPr lang="en-US" altLang="ja-JP" sz="3600" b="1">
              <a:latin typeface="メイリオ" panose="020B0604030504040204" pitchFamily="50" charset="-128"/>
              <a:ea typeface="メイリオ" panose="020B0604030504040204" pitchFamily="50" charset="-128"/>
            </a:endParaRPr>
          </a:p>
          <a:p>
            <a:endParaRPr lang="en-US" altLang="ja-JP" sz="3600" b="1">
              <a:latin typeface="メイリオ" panose="020B0604030504040204" pitchFamily="50" charset="-128"/>
              <a:ea typeface="メイリオ" panose="020B0604030504040204" pitchFamily="50" charset="-128"/>
            </a:endParaRPr>
          </a:p>
          <a:p>
            <a:r>
              <a:rPr lang="ja-JP" altLang="en-US" sz="3600" b="1">
                <a:latin typeface="メイリオ" panose="020B0604030504040204" pitchFamily="50" charset="-128"/>
                <a:ea typeface="メイリオ" panose="020B0604030504040204" pitchFamily="50" charset="-128"/>
              </a:rPr>
              <a:t>○あなたは今、</a:t>
            </a:r>
            <a:r>
              <a:rPr lang="ja-JP" altLang="en-US" sz="3600" b="1">
                <a:solidFill>
                  <a:srgbClr val="FF0000"/>
                </a:solidFill>
                <a:latin typeface="メイリオ" panose="020B0604030504040204" pitchFamily="50" charset="-128"/>
                <a:ea typeface="メイリオ" panose="020B0604030504040204" pitchFamily="50" charset="-128"/>
              </a:rPr>
              <a:t>「自宅」</a:t>
            </a:r>
            <a:r>
              <a:rPr lang="ja-JP" altLang="en-US" sz="3600" b="1">
                <a:latin typeface="メイリオ" panose="020B0604030504040204" pitchFamily="50" charset="-128"/>
                <a:ea typeface="メイリオ" panose="020B0604030504040204" pitchFamily="50" charset="-128"/>
              </a:rPr>
              <a:t>にいます。</a:t>
            </a:r>
            <a:endParaRPr lang="en-US" altLang="ja-JP" sz="3600" b="1">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ln>
          <a:solidFill>
            <a:srgbClr val="92D05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27488</TotalTime>
  <Words>3773</Words>
  <Application>Microsoft Office PowerPoint</Application>
  <PresentationFormat>画面に合わせる (4:3)</PresentationFormat>
  <Paragraphs>356</Paragraphs>
  <Slides>34</Slides>
  <Notes>34</Notes>
  <HiddenSlides>0</HiddenSlides>
  <MMClips>0</MMClips>
  <ScaleCrop>false</ScaleCrop>
  <HeadingPairs>
    <vt:vector size="6" baseType="variant">
      <vt:variant>
        <vt:lpstr>使用されているフォント</vt:lpstr>
      </vt:variant>
      <vt:variant>
        <vt:i4>12</vt:i4>
      </vt:variant>
      <vt:variant>
        <vt:lpstr>テーマ</vt:lpstr>
      </vt:variant>
      <vt:variant>
        <vt:i4>11</vt:i4>
      </vt:variant>
      <vt:variant>
        <vt:lpstr>スライド タイトル</vt:lpstr>
      </vt:variant>
      <vt:variant>
        <vt:i4>34</vt:i4>
      </vt:variant>
    </vt:vector>
  </HeadingPairs>
  <TitlesOfParts>
    <vt:vector size="57" baseType="lpstr">
      <vt:lpstr>HGP創英角ｺﾞｼｯｸUB</vt:lpstr>
      <vt:lpstr>HGS創英角ﾎﾟｯﾌﾟ体</vt:lpstr>
      <vt:lpstr>HG丸ｺﾞｼｯｸM-PRO</vt:lpstr>
      <vt:lpstr>Meiryo UI</vt:lpstr>
      <vt:lpstr>ＭＳ Ｐゴシック</vt:lpstr>
      <vt:lpstr>ＭＳ 明朝</vt:lpstr>
      <vt:lpstr>Yu Gothic UI Semilight</vt:lpstr>
      <vt:lpstr>メイリオ</vt:lpstr>
      <vt:lpstr>游ゴシック</vt:lpstr>
      <vt:lpstr>Arial</vt:lpstr>
      <vt:lpstr>Calibri</vt:lpstr>
      <vt:lpstr>Wingdings</vt:lpstr>
      <vt:lpstr>Office テーマ</vt:lpstr>
      <vt:lpstr>2_Office テーマ</vt:lpstr>
      <vt:lpstr>1_Office テーマ</vt:lpstr>
      <vt:lpstr>3_Office テーマ</vt:lpstr>
      <vt:lpstr>デザインの設定</vt:lpstr>
      <vt:lpstr>4_Office テーマ</vt:lpstr>
      <vt:lpstr>5_Office テーマ</vt:lpstr>
      <vt:lpstr>6_Office テーマ</vt:lpstr>
      <vt:lpstr>20_Office テーマ</vt:lpstr>
      <vt:lpstr>7_Office テーマ</vt:lpstr>
      <vt:lpstr>8_Office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ご静聴ありがとうございました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okanishi</dc:creator>
  <cp:lastModifiedBy>米澤＿政孝</cp:lastModifiedBy>
  <cp:revision>1998</cp:revision>
  <cp:lastPrinted>2024-01-23T00:51:18Z</cp:lastPrinted>
  <dcterms:created xsi:type="dcterms:W3CDTF">2013-12-20T03:00:57Z</dcterms:created>
  <dcterms:modified xsi:type="dcterms:W3CDTF">2024-04-10T09:50:35Z</dcterms:modified>
</cp:coreProperties>
</file>