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57" r:id="rId3"/>
    <p:sldMasterId id="2147483663" r:id="rId4"/>
    <p:sldMasterId id="2147483668" r:id="rId5"/>
    <p:sldMasterId id="2147483666" r:id="rId6"/>
    <p:sldMasterId id="2147484037" r:id="rId7"/>
    <p:sldMasterId id="2147484049" r:id="rId8"/>
    <p:sldMasterId id="2147484393" r:id="rId9"/>
    <p:sldMasterId id="2147484396" r:id="rId10"/>
    <p:sldMasterId id="2147484408" r:id="rId11"/>
  </p:sldMasterIdLst>
  <p:notesMasterIdLst>
    <p:notesMasterId r:id="rId25"/>
  </p:notesMasterIdLst>
  <p:handoutMasterIdLst>
    <p:handoutMasterId r:id="rId26"/>
  </p:handoutMasterIdLst>
  <p:sldIdLst>
    <p:sldId id="648" r:id="rId12"/>
    <p:sldId id="598" r:id="rId13"/>
    <p:sldId id="624" r:id="rId14"/>
    <p:sldId id="593" r:id="rId15"/>
    <p:sldId id="658" r:id="rId16"/>
    <p:sldId id="597" r:id="rId17"/>
    <p:sldId id="599" r:id="rId18"/>
    <p:sldId id="595" r:id="rId19"/>
    <p:sldId id="596" r:id="rId20"/>
    <p:sldId id="638" r:id="rId21"/>
    <p:sldId id="639" r:id="rId22"/>
    <p:sldId id="616" r:id="rId23"/>
    <p:sldId id="623" r:id="rId24"/>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492">
          <p15:clr>
            <a:srgbClr val="A4A3A4"/>
          </p15:clr>
        </p15:guide>
        <p15:guide id="2" orient="horz" pos="3107">
          <p15:clr>
            <a:srgbClr val="A4A3A4"/>
          </p15:clr>
        </p15:guide>
        <p15:guide id="3" orient="horz" pos="6490">
          <p15:clr>
            <a:srgbClr val="A4A3A4"/>
          </p15:clr>
        </p15:guide>
        <p15:guide id="4" orient="horz" pos="2149">
          <p15:clr>
            <a:srgbClr val="A4A3A4"/>
          </p15:clr>
        </p15:guide>
        <p15:guide id="5" pos="3099">
          <p15:clr>
            <a:srgbClr val="A4A3A4"/>
          </p15:clr>
        </p15:guide>
        <p15:guide id="6" pos="2122">
          <p15:clr>
            <a:srgbClr val="A4A3A4"/>
          </p15:clr>
        </p15:guide>
        <p15:guide id="7" pos="4522">
          <p15:clr>
            <a:srgbClr val="A4A3A4"/>
          </p15:clr>
        </p15:guide>
        <p15:guide id="8" pos="14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002"/>
    <a:srgbClr val="FDA1AA"/>
    <a:srgbClr val="FFFF99"/>
    <a:srgbClr val="FFCCFF"/>
    <a:srgbClr val="FF9999"/>
    <a:srgbClr val="FF6699"/>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46746" autoAdjust="0"/>
  </p:normalViewPr>
  <p:slideViewPr>
    <p:cSldViewPr snapToObjects="1">
      <p:cViewPr varScale="1">
        <p:scale>
          <a:sx n="43" d="100"/>
          <a:sy n="43" d="100"/>
        </p:scale>
        <p:origin x="2040" y="48"/>
      </p:cViewPr>
      <p:guideLst>
        <p:guide orient="horz" pos="2160"/>
        <p:guide pos="2880"/>
      </p:guideLst>
    </p:cSldViewPr>
  </p:slideViewPr>
  <p:outlineViewPr>
    <p:cViewPr>
      <p:scale>
        <a:sx n="33" d="100"/>
        <a:sy n="33" d="100"/>
      </p:scale>
      <p:origin x="0" y="-8046"/>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81" d="100"/>
          <a:sy n="81" d="100"/>
        </p:scale>
        <p:origin x="4008" y="102"/>
      </p:cViewPr>
      <p:guideLst>
        <p:guide orient="horz" pos="4492"/>
        <p:guide orient="horz" pos="3107"/>
        <p:guide orient="horz" pos="6490"/>
        <p:guide orient="horz" pos="2149"/>
        <p:guide pos="3099"/>
        <p:guide pos="2122"/>
        <p:guide pos="4522"/>
        <p:guide pos="1453"/>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3816350" y="0"/>
            <a:ext cx="2917825" cy="492125"/>
          </a:xfrm>
          <a:prstGeom prst="rect">
            <a:avLst/>
          </a:prstGeom>
        </p:spPr>
        <p:txBody>
          <a:bodyPr vert="horz" lIns="90575" tIns="45287" rIns="90575" bIns="45287" rtlCol="0"/>
          <a:lstStyle>
            <a:lvl1pPr algn="r" eaLnBrk="1" fontAlgn="auto" hangingPunct="1">
              <a:spcBef>
                <a:spcPts val="0"/>
              </a:spcBef>
              <a:spcAft>
                <a:spcPts val="0"/>
              </a:spcAft>
              <a:defRPr sz="1300">
                <a:latin typeface="+mn-lt"/>
                <a:ea typeface="+mn-ea"/>
              </a:defRPr>
            </a:lvl1pPr>
          </a:lstStyle>
          <a:p>
            <a:pPr>
              <a:defRPr/>
            </a:pPr>
            <a:fld id="{5F958BC5-E5B7-40DF-817C-A64664683054}" type="datetimeFigureOut">
              <a:rPr lang="ja-JP" altLang="en-US"/>
              <a:pPr>
                <a:defRPr/>
              </a:pPr>
              <a:t>2025/2/6</a:t>
            </a:fld>
            <a:endParaRPr lang="ja-JP" altLang="en-US" dirty="0"/>
          </a:p>
        </p:txBody>
      </p:sp>
      <p:sp>
        <p:nvSpPr>
          <p:cNvPr id="5" name="スライド番号プレースホルダー 4"/>
          <p:cNvSpPr>
            <a:spLocks noGrp="1"/>
          </p:cNvSpPr>
          <p:nvPr>
            <p:ph type="sldNum" sz="quarter" idx="3"/>
          </p:nvPr>
        </p:nvSpPr>
        <p:spPr>
          <a:xfrm>
            <a:off x="3816350" y="9371013"/>
            <a:ext cx="2917825" cy="493712"/>
          </a:xfrm>
          <a:prstGeom prst="rect">
            <a:avLst/>
          </a:prstGeom>
        </p:spPr>
        <p:txBody>
          <a:bodyPr vert="horz" wrap="square" lIns="90575" tIns="45287" rIns="90575" bIns="45287" numCol="1" anchor="b" anchorCtr="0" compatLnSpc="1">
            <a:prstTxWarp prst="textNoShape">
              <a:avLst/>
            </a:prstTxWarp>
          </a:bodyPr>
          <a:lstStyle>
            <a:lvl1pPr algn="r" eaLnBrk="1" hangingPunct="1">
              <a:defRPr sz="1300"/>
            </a:lvl1pPr>
          </a:lstStyle>
          <a:p>
            <a:pPr>
              <a:defRPr/>
            </a:pPr>
            <a:fld id="{F55C6B36-75D6-4EAF-9F7F-90D8305D0B1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 2"/>
          <p:cNvSpPr>
            <a:spLocks noGrp="1"/>
          </p:cNvSpPr>
          <p:nvPr>
            <p:ph type="dt" idx="1"/>
          </p:nvPr>
        </p:nvSpPr>
        <p:spPr>
          <a:xfrm>
            <a:off x="3814763" y="0"/>
            <a:ext cx="2919412" cy="492125"/>
          </a:xfrm>
          <a:prstGeom prst="rect">
            <a:avLst/>
          </a:prstGeom>
        </p:spPr>
        <p:txBody>
          <a:bodyPr vert="horz" lIns="90565" tIns="45280" rIns="90565" bIns="45280" rtlCol="0"/>
          <a:lstStyle>
            <a:lvl1pPr algn="r" eaLnBrk="1" fontAlgn="auto" hangingPunct="1">
              <a:spcBef>
                <a:spcPts val="0"/>
              </a:spcBef>
              <a:spcAft>
                <a:spcPts val="0"/>
              </a:spcAft>
              <a:defRPr sz="1300">
                <a:latin typeface="+mn-lt"/>
                <a:ea typeface="+mn-ea"/>
              </a:defRPr>
            </a:lvl1pPr>
          </a:lstStyle>
          <a:p>
            <a:pPr>
              <a:defRPr/>
            </a:pPr>
            <a:fld id="{051F798C-E6C6-4D99-B2EB-BD15DA3F33B2}" type="datetimeFigureOut">
              <a:rPr lang="ja-JP" altLang="en-US"/>
              <a:pPr>
                <a:defRPr/>
              </a:pPr>
              <a:t>2025/2/6</a:t>
            </a:fld>
            <a:endParaRPr lang="ja-JP" altLang="en-US" dirty="0"/>
          </a:p>
        </p:txBody>
      </p:sp>
      <p:sp>
        <p:nvSpPr>
          <p:cNvPr id="4" name="スライド イメージ プレースホルダ 3"/>
          <p:cNvSpPr>
            <a:spLocks noGrp="1" noRot="1" noChangeAspect="1"/>
          </p:cNvSpPr>
          <p:nvPr>
            <p:ph type="sldImg" idx="2"/>
          </p:nvPr>
        </p:nvSpPr>
        <p:spPr>
          <a:xfrm>
            <a:off x="361950" y="736600"/>
            <a:ext cx="5888038" cy="4418013"/>
          </a:xfrm>
          <a:prstGeom prst="rect">
            <a:avLst/>
          </a:prstGeom>
          <a:noFill/>
          <a:ln w="12700">
            <a:solidFill>
              <a:prstClr val="black"/>
            </a:solidFill>
          </a:ln>
        </p:spPr>
        <p:txBody>
          <a:bodyPr vert="horz" lIns="90565" tIns="45280" rIns="90565" bIns="45280" rtlCol="0" anchor="ctr"/>
          <a:lstStyle/>
          <a:p>
            <a:pPr lvl="0"/>
            <a:endParaRPr lang="ja-JP" altLang="en-US" noProof="0" dirty="0"/>
          </a:p>
        </p:txBody>
      </p:sp>
      <p:sp>
        <p:nvSpPr>
          <p:cNvPr id="5" name="ノート プレースホルダ 4"/>
          <p:cNvSpPr>
            <a:spLocks noGrp="1"/>
          </p:cNvSpPr>
          <p:nvPr>
            <p:ph type="body" sz="quarter" idx="3"/>
          </p:nvPr>
        </p:nvSpPr>
        <p:spPr>
          <a:xfrm>
            <a:off x="673100" y="5424488"/>
            <a:ext cx="5389563" cy="3702050"/>
          </a:xfrm>
          <a:prstGeom prst="rect">
            <a:avLst/>
          </a:prstGeom>
        </p:spPr>
        <p:txBody>
          <a:bodyPr vert="horz" lIns="90565" tIns="45280" rIns="90565" bIns="45280" rtlCol="0">
            <a:normAutofit/>
          </a:bodyPr>
          <a:lstStyle/>
          <a:p>
            <a:pPr lvl="0"/>
            <a:r>
              <a:rPr lang="ja-JP" altLang="en-US" noProof="0" dirty="0" smtClean="0"/>
              <a:t>マスタ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endParaRPr lang="ja-JP" altLang="en-US" noProof="0" dirty="0"/>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0565" tIns="45280" rIns="90565" bIns="45280" numCol="1" anchor="b" anchorCtr="0" compatLnSpc="1">
            <a:prstTxWarp prst="textNoShape">
              <a:avLst/>
            </a:prstTxWarp>
          </a:bodyPr>
          <a:lstStyle>
            <a:lvl1pPr algn="r" eaLnBrk="1" hangingPunct="1">
              <a:defRPr sz="1300"/>
            </a:lvl1pPr>
          </a:lstStyle>
          <a:p>
            <a:pPr>
              <a:defRPr/>
            </a:pPr>
            <a:fld id="{0457838D-2234-4890-B6BE-1076364FF55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360363" y="736600"/>
            <a:ext cx="5891212" cy="4418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latin typeface="ＭＳ 明朝" panose="02020609040205080304" pitchFamily="17" charset="-128"/>
                <a:ea typeface="ＭＳ 明朝" panose="02020609040205080304" pitchFamily="17" charset="-128"/>
              </a:rPr>
              <a:t>皆さんこんにちは。○○と申します。</a:t>
            </a:r>
            <a:endParaRPr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本日は「津波からいのちを守る～早期避難と呼び掛けの重要性～」と題し、</a:t>
            </a:r>
            <a:endParaRPr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まずは動画を活用した講座で知識を得ていただき、その後、日頃の備えについてのワークショップを行いたいと思います。</a:t>
            </a:r>
            <a:endParaRPr lang="ja-JP" altLang="en-US" dirty="0" smtClean="0">
              <a:latin typeface="ＭＳ 明朝" panose="02020609040205080304" pitchFamily="17" charset="-128"/>
              <a:ea typeface="ＭＳ 明朝" panose="02020609040205080304" pitchFamily="17" charset="-128"/>
            </a:endParaRPr>
          </a:p>
          <a:p>
            <a:endParaRPr lang="en-US" altLang="ja-JP" dirty="0" smtClean="0">
              <a:latin typeface="ＭＳ 明朝" panose="02020609040205080304" pitchFamily="17" charset="-128"/>
              <a:ea typeface="ＭＳ 明朝" panose="02020609040205080304" pitchFamily="17" charset="-128"/>
            </a:endParaRPr>
          </a:p>
        </p:txBody>
      </p:sp>
      <p:sp>
        <p:nvSpPr>
          <p:cNvPr id="17412" name="スライド番号プレースホルダー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5B9F485-FC1D-432E-A7DF-6B7811FFC1C0}" type="slidenum">
              <a:rPr lang="ja-JP" altLang="en-US" smtClean="0"/>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a:t>
            </a:r>
            <a:r>
              <a:rPr lang="en-US" altLang="ja-JP" dirty="0" smtClean="0"/>
              <a:t>5:30</a:t>
            </a:r>
            <a:r>
              <a:rPr lang="ja-JP" altLang="en-US" dirty="0" smtClean="0"/>
              <a:t>から最後まで再生）（</a:t>
            </a:r>
            <a:r>
              <a:rPr lang="en-US" altLang="ja-JP" dirty="0" smtClean="0"/>
              <a:t>6:23</a:t>
            </a:r>
            <a:r>
              <a:rPr lang="ja-JP" altLang="en-US" dirty="0" smtClean="0"/>
              <a:t>）</a:t>
            </a:r>
            <a:endParaRPr lang="en-US" altLang="ja-JP" dirty="0" smtClean="0"/>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4676C2D-F1B2-4C5B-8284-B659778FC460}" type="slidenum">
              <a:rPr lang="ja-JP" altLang="en-US" sz="1200" smtClean="0">
                <a:solidFill>
                  <a:srgbClr val="000000"/>
                </a:solidFill>
              </a:rPr>
              <a:pPr/>
              <a:t>10</a:t>
            </a:fld>
            <a:endParaRPr lang="ja-JP" altLang="en-US" sz="120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a:defRPr/>
            </a:pPr>
            <a:r>
              <a:rPr lang="ja-JP" altLang="en-US" dirty="0" smtClean="0"/>
              <a:t>ご覧いただいた「</a:t>
            </a:r>
            <a:r>
              <a:rPr lang="ja-JP" altLang="en-US" dirty="0" smtClean="0"/>
              <a:t>津波避難の３原則」を確認していきたいと思います</a:t>
            </a:r>
            <a:r>
              <a:rPr lang="ja-JP" altLang="en-US" dirty="0" smtClean="0"/>
              <a:t>。</a:t>
            </a:r>
            <a:endParaRPr lang="en-US" altLang="ja-JP" dirty="0" smtClean="0"/>
          </a:p>
          <a:p>
            <a:pPr>
              <a:defRPr/>
            </a:pPr>
            <a:r>
              <a:rPr lang="ja-JP" altLang="en-US" dirty="0" smtClean="0"/>
              <a:t>１つ目</a:t>
            </a:r>
            <a:r>
              <a:rPr lang="ja-JP" altLang="en-US" dirty="0" smtClean="0"/>
              <a:t>は（クリック）「想定にとらわれるな！」でした。</a:t>
            </a:r>
            <a:endParaRPr lang="en-US" altLang="ja-JP" dirty="0" smtClean="0"/>
          </a:p>
          <a:p>
            <a:pPr>
              <a:defRPr/>
            </a:pPr>
            <a:r>
              <a:rPr lang="ja-JP" altLang="en-US" dirty="0" smtClean="0"/>
              <a:t>ハザードマップは、あくまでも目安、パターンの１つでしかなく、自然は想定を優に超えてくることもあります。</a:t>
            </a:r>
            <a:endParaRPr lang="en-US" altLang="ja-JP" dirty="0" smtClean="0"/>
          </a:p>
          <a:p>
            <a:pPr>
              <a:defRPr/>
            </a:pPr>
            <a:r>
              <a:rPr lang="ja-JP" altLang="en-US" dirty="0" smtClean="0"/>
              <a:t>より高いところやより海岸から遠いところなど、もっともっと、とできるだけ逃げることが大切です</a:t>
            </a:r>
            <a:r>
              <a:rPr lang="ja-JP" altLang="en-US" dirty="0" smtClean="0"/>
              <a:t>。</a:t>
            </a:r>
            <a:endParaRPr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（クリック）２つ目</a:t>
            </a:r>
            <a:r>
              <a:rPr lang="ja-JP" altLang="en-US" dirty="0" smtClean="0"/>
              <a:t>は「その状況下において最善を尽くせ！」です。</a:t>
            </a:r>
            <a:endParaRPr lang="en-US" altLang="ja-JP" dirty="0" smtClean="0"/>
          </a:p>
          <a:p>
            <a:pPr>
              <a:defRPr/>
            </a:pPr>
            <a:r>
              <a:rPr lang="ja-JP" altLang="en-US" dirty="0" smtClean="0"/>
              <a:t>先ほどから何度かでている、心理的バイアス、「自分の住んでるところは大丈夫」とか</a:t>
            </a:r>
            <a:endParaRPr lang="en-US" altLang="ja-JP" dirty="0" smtClean="0"/>
          </a:p>
          <a:p>
            <a:pPr>
              <a:defRPr/>
            </a:pPr>
            <a:r>
              <a:rPr lang="ja-JP" altLang="en-US" dirty="0" smtClean="0"/>
              <a:t>「自分の生きているうちにはこない」という気持ちが働いて、行動できていないと、最善を尽くしているとは言えません。</a:t>
            </a:r>
            <a:endParaRPr lang="en-US" altLang="ja-JP" dirty="0" smtClean="0"/>
          </a:p>
          <a:p>
            <a:pPr>
              <a:defRPr/>
            </a:pPr>
            <a:r>
              <a:rPr lang="ja-JP" altLang="en-US" dirty="0" smtClean="0"/>
              <a:t>そういう気持ちになったら、「あれ？このことか」と思い出していただき、ならば今だ！とその気持ちに打ち勝って行動してもらいたいです。</a:t>
            </a:r>
            <a:endParaRPr lang="en-US" altLang="ja-JP" dirty="0" smtClean="0"/>
          </a:p>
          <a:p>
            <a:pPr>
              <a:defRPr/>
            </a:pPr>
            <a:endParaRPr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（クリック）そして３つ目は「率先避難者たれ！」です。</a:t>
            </a:r>
            <a:endParaRPr lang="en-US" altLang="ja-JP" dirty="0" smtClean="0"/>
          </a:p>
          <a:p>
            <a:pPr>
              <a:defRPr/>
            </a:pPr>
            <a:r>
              <a:rPr lang="ja-JP" altLang="en-US" dirty="0" smtClean="0"/>
              <a:t>危険が迫れば避難することは知っているし、認識は持っていても、いざ逃げる行動には繋がらず</a:t>
            </a:r>
            <a:endParaRPr lang="en-US" altLang="ja-JP" dirty="0" smtClean="0"/>
          </a:p>
          <a:p>
            <a:pPr>
              <a:defRPr/>
            </a:pPr>
            <a:r>
              <a:rPr lang="ja-JP" altLang="en-US" dirty="0" smtClean="0"/>
              <a:t>避難指示だったり、避難している誰かだったり、何かきっかけが欲しいと思ってしまいがちです。</a:t>
            </a:r>
            <a:endParaRPr lang="en-US" altLang="ja-JP" dirty="0" smtClean="0"/>
          </a:p>
          <a:p>
            <a:pPr>
              <a:defRPr/>
            </a:pPr>
            <a:r>
              <a:rPr lang="ja-JP" altLang="en-US" dirty="0" smtClean="0"/>
              <a:t>ですが、そういったタイミングを待つことなく、地震がきたら、次は津波だと思って、揺れがおさまれば、先ず逃げること。</a:t>
            </a:r>
            <a:endParaRPr lang="en-US" altLang="ja-JP" dirty="0" smtClean="0"/>
          </a:p>
          <a:p>
            <a:pPr>
              <a:defRPr/>
            </a:pPr>
            <a:r>
              <a:rPr lang="ja-JP" altLang="en-US" dirty="0" smtClean="0"/>
              <a:t>指示も待たない、他の人の動きも気にしなくていいんです。</a:t>
            </a:r>
            <a:endParaRPr lang="en-US" altLang="ja-JP" dirty="0" smtClean="0"/>
          </a:p>
          <a:p>
            <a:pPr>
              <a:defRPr/>
            </a:pPr>
            <a:r>
              <a:rPr lang="ja-JP" altLang="en-US" dirty="0" smtClean="0"/>
              <a:t>率先して逃げる人がいれば、それに続いて逃げる人が出てきますから、是非、勇気を持って最初の人になってください。</a:t>
            </a:r>
            <a:endParaRPr lang="en-US" altLang="ja-JP" dirty="0" smtClean="0"/>
          </a:p>
          <a:p>
            <a:pPr>
              <a:defRPr/>
            </a:pPr>
            <a:endParaRPr lang="en-US" altLang="ja-JP" dirty="0" smtClean="0"/>
          </a:p>
          <a:p>
            <a:pPr>
              <a:defRPr/>
            </a:pPr>
            <a:r>
              <a:rPr lang="ja-JP" altLang="en-US" dirty="0" smtClean="0"/>
              <a:t>それから、もう１つ印象的なことを言ってました。（クリック）</a:t>
            </a:r>
            <a:endParaRPr lang="en-US" altLang="ja-JP" dirty="0" smtClean="0"/>
          </a:p>
          <a:p>
            <a:pPr>
              <a:defRPr/>
            </a:pPr>
            <a:r>
              <a:rPr lang="ja-JP" altLang="en-US" dirty="0" smtClean="0"/>
              <a:t>「人は時として“人として”逃げられない」</a:t>
            </a:r>
            <a:endParaRPr lang="en-US" altLang="ja-JP" dirty="0" smtClean="0"/>
          </a:p>
          <a:p>
            <a:pPr>
              <a:defRPr/>
            </a:pPr>
            <a:r>
              <a:rPr lang="ja-JP" altLang="en-US" dirty="0" smtClean="0"/>
              <a:t>片田先生の別のお話で、ある街で、高齢者のみなさんに「津波がきたら逃げるか？」と聞いたところ</a:t>
            </a:r>
            <a:endParaRPr lang="en-US" altLang="ja-JP" dirty="0" smtClean="0"/>
          </a:p>
          <a:p>
            <a:pPr>
              <a:defRPr/>
            </a:pPr>
            <a:r>
              <a:rPr lang="ja-JP" altLang="en-US" dirty="0" smtClean="0"/>
              <a:t>「負担になりたくない」、「いいや」と言う声があったようですが　</a:t>
            </a:r>
            <a:endParaRPr lang="en-US" altLang="ja-JP" dirty="0" smtClean="0"/>
          </a:p>
          <a:p>
            <a:pPr>
              <a:defRPr/>
            </a:pPr>
            <a:r>
              <a:rPr lang="ja-JP" altLang="en-US" dirty="0" smtClean="0"/>
              <a:t>「でも、あなたが逃げないと、お子さんやお孫さんがあなたを助けにきて、</a:t>
            </a:r>
            <a:endParaRPr lang="en-US" altLang="ja-JP" dirty="0" smtClean="0"/>
          </a:p>
          <a:p>
            <a:pPr>
              <a:defRPr/>
            </a:pPr>
            <a:r>
              <a:rPr lang="ja-JP" altLang="en-US" dirty="0" smtClean="0"/>
              <a:t>津波にのみ込まれてしまうかもしれないのですよ」とお伝えしたら、気持ちの変化をもたらし、</a:t>
            </a:r>
            <a:endParaRPr lang="en-US" altLang="ja-JP" dirty="0" smtClean="0"/>
          </a:p>
          <a:p>
            <a:pPr>
              <a:defRPr/>
            </a:pPr>
            <a:r>
              <a:rPr lang="ja-JP" altLang="en-US" dirty="0" smtClean="0"/>
              <a:t>それからは訓練に参加したり、身体のトレーニングをするようになったという例があった、と。</a:t>
            </a:r>
            <a:endParaRPr lang="en-US" altLang="ja-JP" dirty="0" smtClean="0"/>
          </a:p>
          <a:p>
            <a:pPr>
              <a:defRPr/>
            </a:pPr>
            <a:r>
              <a:rPr lang="ja-JP" altLang="en-US" dirty="0" smtClean="0"/>
              <a:t>お子さん・お孫さん、ご高齢者の方、どちらも「大切な人を思う気持ち」がさせる行動であり、</a:t>
            </a:r>
            <a:endParaRPr lang="en-US" altLang="ja-JP" dirty="0" smtClean="0"/>
          </a:p>
          <a:p>
            <a:pPr>
              <a:defRPr/>
            </a:pPr>
            <a:r>
              <a:rPr lang="ja-JP" altLang="en-US" dirty="0" smtClean="0"/>
              <a:t>これは文字や資料など教材から学ぶ防災教育だけでは伝えられないことだと思います。</a:t>
            </a:r>
            <a:endParaRPr lang="en-US" altLang="ja-JP" dirty="0" smtClean="0"/>
          </a:p>
          <a:p>
            <a:pPr>
              <a:defRPr/>
            </a:pPr>
            <a:r>
              <a:rPr lang="ja-JP" altLang="en-US" dirty="0" smtClean="0"/>
              <a:t>こういう、気持ちに左右する大切でデリケートな部分を住民に近いお立場の皆さんからお伝えいただきたいです。</a:t>
            </a:r>
            <a:endParaRPr lang="en-US" altLang="ja-JP" dirty="0" smtClean="0"/>
          </a:p>
          <a:p>
            <a:pPr>
              <a:defRPr/>
            </a:pPr>
            <a:endParaRPr lang="en-US" altLang="ja-JP" dirty="0" smtClean="0"/>
          </a:p>
          <a:p>
            <a:pPr>
              <a:defRPr/>
            </a:pPr>
            <a:r>
              <a:rPr lang="ja-JP" altLang="en-US" dirty="0" smtClean="0"/>
              <a:t>先ほど挙げた「津波てんで</a:t>
            </a:r>
            <a:r>
              <a:rPr lang="ja-JP" altLang="en-US" dirty="0" err="1" smtClean="0"/>
              <a:t>んこ</a:t>
            </a:r>
            <a:r>
              <a:rPr lang="ja-JP" altLang="en-US" dirty="0" smtClean="0"/>
              <a:t>」、これは「自分だけ、人のことは知らん」ということではなく、</a:t>
            </a:r>
            <a:endParaRPr lang="en-US" altLang="ja-JP" dirty="0" smtClean="0"/>
          </a:p>
          <a:p>
            <a:pPr>
              <a:defRPr/>
            </a:pPr>
            <a:r>
              <a:rPr lang="ja-JP" altLang="en-US" dirty="0" smtClean="0"/>
              <a:t>「きっとみんなも行動している、逃げているはずだから、自分は自分の命を守る行動をとれ」というもの。</a:t>
            </a:r>
            <a:endParaRPr lang="en-US" altLang="ja-JP" dirty="0" smtClean="0"/>
          </a:p>
          <a:p>
            <a:pPr>
              <a:defRPr/>
            </a:pPr>
            <a:r>
              <a:rPr lang="ja-JP" altLang="en-US" dirty="0" smtClean="0"/>
              <a:t>３原則のうちの２つ「その状況下で最善を尽くせ」、「率先避難者たれ」が理解できるお話だと思い紹介しました。</a:t>
            </a:r>
            <a:endParaRPr lang="en-US" altLang="ja-JP" dirty="0" smtClean="0"/>
          </a:p>
          <a:p>
            <a:pPr>
              <a:defRPr/>
            </a:pPr>
            <a:r>
              <a:rPr lang="ja-JP" altLang="en-US" dirty="0" smtClean="0"/>
              <a:t>　</a:t>
            </a:r>
            <a:endParaRPr lang="en-US" altLang="ja-JP" dirty="0" smtClean="0"/>
          </a:p>
          <a:p>
            <a:pPr>
              <a:defRPr/>
            </a:pPr>
            <a:r>
              <a:rPr lang="ja-JP" altLang="en-US" dirty="0" smtClean="0"/>
              <a:t>常日頃、家族の中でいざというときのこと、</a:t>
            </a:r>
            <a:endParaRPr lang="en-US" altLang="ja-JP" dirty="0" smtClean="0"/>
          </a:p>
          <a:p>
            <a:pPr>
              <a:defRPr/>
            </a:pPr>
            <a:r>
              <a:rPr lang="ja-JP" altLang="en-US" dirty="0" smtClean="0"/>
              <a:t>それぞれが逃げる、逃げた後の集合場所や連絡方法を話し合っておくということが</a:t>
            </a:r>
            <a:endParaRPr lang="en-US" altLang="ja-JP" dirty="0" smtClean="0"/>
          </a:p>
          <a:p>
            <a:pPr>
              <a:defRPr/>
            </a:pPr>
            <a:r>
              <a:rPr lang="ja-JP" altLang="en-US" dirty="0" smtClean="0"/>
              <a:t>大切だということもわかっていただけたのではないかと思います。</a:t>
            </a:r>
            <a:endParaRPr lang="en-US" altLang="ja-JP" dirty="0" smtClean="0"/>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9ECD0ED-1130-468E-A20A-5AB7F2A56DCA}" type="slidenum">
              <a:rPr lang="ja-JP" altLang="en-US" sz="1200" smtClean="0">
                <a:solidFill>
                  <a:srgbClr val="000000"/>
                </a:solidFill>
              </a:rPr>
              <a:pPr/>
              <a:t>11</a:t>
            </a:fld>
            <a:endParaRPr lang="ja-JP" altLang="en-US" sz="120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ja-JP" altLang="en-US" dirty="0" smtClean="0"/>
              <a:t>まとめです。</a:t>
            </a:r>
            <a:endParaRPr lang="en-US" altLang="ja-JP" dirty="0" smtClean="0"/>
          </a:p>
          <a:p>
            <a:r>
              <a:rPr lang="ja-JP" altLang="en-US" dirty="0" smtClean="0"/>
              <a:t>津波から命を守るためには、「自らの命は自らが守る」という防災の基本に立ち、</a:t>
            </a:r>
            <a:endParaRPr lang="en-US" altLang="ja-JP" dirty="0" smtClean="0"/>
          </a:p>
          <a:p>
            <a:r>
              <a:rPr lang="ja-JP" altLang="en-US" dirty="0" smtClean="0"/>
              <a:t>皆さんお一人お一人が、正しい知識を身に付け、</a:t>
            </a:r>
            <a:endParaRPr lang="en-US" altLang="ja-JP" dirty="0" smtClean="0"/>
          </a:p>
          <a:p>
            <a:r>
              <a:rPr lang="ja-JP" altLang="en-US" dirty="0" smtClean="0"/>
              <a:t>迅速かつ的確な判断と状況に応じた適切な対応をとることが何より重要です。</a:t>
            </a:r>
            <a:endParaRPr lang="en-US" altLang="ja-JP" dirty="0" smtClean="0"/>
          </a:p>
          <a:p>
            <a:endParaRPr lang="ja-JP" altLang="en-US" dirty="0" smtClean="0"/>
          </a:p>
          <a:p>
            <a:r>
              <a:rPr lang="ja-JP" altLang="en-US" dirty="0" smtClean="0"/>
              <a:t>先ほどの津波避難の３原則は、お気持ちへ働きかけるものですが、</a:t>
            </a:r>
            <a:endParaRPr lang="en-US" altLang="ja-JP" dirty="0" smtClean="0"/>
          </a:p>
          <a:p>
            <a:r>
              <a:rPr lang="ja-JP" altLang="en-US" dirty="0" smtClean="0"/>
              <a:t>具体的な行動として、道が作成した動画でも御紹介したこの５つのポイント、</a:t>
            </a:r>
            <a:endParaRPr lang="en-US" altLang="ja-JP" dirty="0" smtClean="0"/>
          </a:p>
          <a:p>
            <a:r>
              <a:rPr lang="ja-JP" altLang="en-US" dirty="0" smtClean="0"/>
              <a:t>が挙げられます。</a:t>
            </a:r>
            <a:endParaRPr lang="en-US" altLang="ja-JP" dirty="0" smtClean="0"/>
          </a:p>
          <a:p>
            <a:pPr>
              <a:defRPr/>
            </a:pPr>
            <a:r>
              <a:rPr lang="ja-JP" altLang="en-US" dirty="0" smtClean="0"/>
              <a:t>こちら</a:t>
            </a:r>
            <a:r>
              <a:rPr lang="ja-JP" altLang="en-US" dirty="0" smtClean="0"/>
              <a:t>の５つのポイントは、津波から避難するときに確実に実行してもらいたいこと、</a:t>
            </a:r>
            <a:endParaRPr lang="en-US" altLang="ja-JP" dirty="0" smtClean="0"/>
          </a:p>
          <a:p>
            <a:pPr>
              <a:defRPr/>
            </a:pPr>
            <a:r>
              <a:rPr lang="ja-JP" altLang="en-US" dirty="0" smtClean="0"/>
              <a:t>ポイントを絞ってお伝えしたものであり、これが全てではありません。</a:t>
            </a:r>
          </a:p>
          <a:p>
            <a:pPr>
              <a:defRPr/>
            </a:pPr>
            <a:endParaRPr lang="en-US" altLang="ja-JP" dirty="0" smtClean="0"/>
          </a:p>
          <a:p>
            <a:pPr>
              <a:defRPr/>
            </a:pPr>
            <a:r>
              <a:rPr lang="ja-JP" altLang="en-US" dirty="0" smtClean="0"/>
              <a:t>次</a:t>
            </a:r>
            <a:r>
              <a:rPr lang="ja-JP" altLang="en-US" dirty="0" smtClean="0"/>
              <a:t>の時間では、「確認しよう！～家庭における災害への備え～」と題し、ワークショップを行い、</a:t>
            </a:r>
            <a:endParaRPr lang="en-US" altLang="ja-JP" dirty="0" smtClean="0"/>
          </a:p>
          <a:p>
            <a:pPr>
              <a:defRPr/>
            </a:pPr>
            <a:r>
              <a:rPr lang="ja-JP" altLang="en-US" dirty="0" smtClean="0"/>
              <a:t>率先して避難するために必要な「日頃の備え」をより考えていただく内容としております。</a:t>
            </a:r>
            <a:endParaRPr lang="en-US" altLang="ja-JP" dirty="0" smtClean="0"/>
          </a:p>
          <a:p>
            <a:pPr>
              <a:defRPr/>
            </a:pPr>
            <a:endParaRPr lang="en-US" altLang="ja-JP" dirty="0" smtClean="0"/>
          </a:p>
          <a:p>
            <a:r>
              <a:rPr lang="ja-JP" altLang="en-US" dirty="0" smtClean="0"/>
              <a:t>是非この</a:t>
            </a:r>
            <a:r>
              <a:rPr lang="ja-JP" altLang="en-US" dirty="0" smtClean="0"/>
              <a:t>５つのポイントを意識しながら進めていただきたいので</a:t>
            </a:r>
            <a:endParaRPr lang="en-US" altLang="ja-JP" dirty="0" smtClean="0"/>
          </a:p>
          <a:p>
            <a:r>
              <a:rPr lang="ja-JP" altLang="en-US" dirty="0" smtClean="0"/>
              <a:t>次の時間に使う「家庭の備えハンドブック」にも、この５つのポイントを掲載してあります。</a:t>
            </a:r>
            <a:endParaRPr lang="en-US" altLang="ja-JP" dirty="0" smtClean="0"/>
          </a:p>
          <a:p>
            <a:endParaRPr lang="en-US" altLang="ja-JP" dirty="0" smtClean="0"/>
          </a:p>
          <a:p>
            <a:r>
              <a:rPr lang="ja-JP" altLang="en-US" dirty="0" smtClean="0"/>
              <a:t>なお、本日使用</a:t>
            </a:r>
            <a:r>
              <a:rPr lang="ja-JP" altLang="en-US" dirty="0" smtClean="0"/>
              <a:t>した動画</a:t>
            </a:r>
            <a:r>
              <a:rPr lang="ja-JP" altLang="en-US" dirty="0" smtClean="0"/>
              <a:t>ですが、</a:t>
            </a:r>
            <a:endParaRPr lang="en-US" altLang="ja-JP" dirty="0" smtClean="0"/>
          </a:p>
          <a:p>
            <a:r>
              <a:rPr lang="ja-JP" altLang="en-US" dirty="0" smtClean="0"/>
              <a:t>お手元に配付しております「使用教材一覧」に</a:t>
            </a:r>
            <a:endParaRPr lang="en-US" altLang="ja-JP" dirty="0" smtClean="0"/>
          </a:p>
          <a:p>
            <a:r>
              <a:rPr lang="ja-JP" altLang="en-US" dirty="0" smtClean="0"/>
              <a:t>掲載場所の</a:t>
            </a:r>
            <a:r>
              <a:rPr lang="en-US" altLang="ja-JP" dirty="0" smtClean="0"/>
              <a:t>QR</a:t>
            </a:r>
            <a:r>
              <a:rPr lang="ja-JP" altLang="en-US" dirty="0" smtClean="0"/>
              <a:t>コードを掲載しておりますので、是非ご自宅等でもご覧ください</a:t>
            </a:r>
            <a:r>
              <a:rPr lang="ja-JP" altLang="en-US" dirty="0" smtClean="0"/>
              <a:t>。</a:t>
            </a:r>
            <a:endParaRPr lang="en-US" altLang="ja-JP" dirty="0" smtClean="0"/>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258BE3B-1CF9-4FD3-9383-97BF9958D593}" type="slidenum">
              <a:rPr lang="ja-JP" altLang="en-US" smtClean="0"/>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私からの説明は、以上です。ご清聴ありがとうございました。</a:t>
            </a:r>
          </a:p>
        </p:txBody>
      </p:sp>
      <p:sp>
        <p:nvSpPr>
          <p:cNvPr id="768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4C35E36-1A72-41FF-A84F-74439613D01D}" type="slidenum">
              <a:rPr lang="ja-JP" altLang="en-US" smtClean="0"/>
              <a:pPr/>
              <a:t>13</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xfrm>
            <a:off x="3417888" y="841375"/>
            <a:ext cx="3030537" cy="227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ja-JP" altLang="en-US" dirty="0" smtClean="0"/>
              <a:t>突然ですが、皆さんは「災害への備え」を行っているでしょうか？</a:t>
            </a:r>
            <a:endParaRPr lang="en-US" altLang="ja-JP" dirty="0" smtClean="0"/>
          </a:p>
          <a:p>
            <a:pPr>
              <a:defRPr/>
            </a:pPr>
            <a:r>
              <a:rPr lang="ja-JP" altLang="en-US" dirty="0" smtClean="0"/>
              <a:t>全国の皆さんも、何かしらの備えをしている方多いと思いますが、</a:t>
            </a:r>
            <a:endParaRPr lang="en-US" altLang="ja-JP" dirty="0" smtClean="0"/>
          </a:p>
          <a:p>
            <a:pPr>
              <a:defRPr/>
            </a:pPr>
            <a:r>
              <a:rPr lang="ja-JP" altLang="en-US" dirty="0" smtClean="0"/>
              <a:t>災害が起こったときに、「まさか、こんなことになるなんて</a:t>
            </a:r>
            <a:r>
              <a:rPr lang="en-US" altLang="ja-JP" dirty="0" smtClean="0"/>
              <a:t>…</a:t>
            </a:r>
            <a:r>
              <a:rPr lang="ja-JP" altLang="en-US" dirty="0" smtClean="0"/>
              <a:t>」といった言葉をよく耳にするのは何故でしょう。</a:t>
            </a:r>
            <a:endParaRPr lang="en-US" altLang="ja-JP" dirty="0" smtClean="0"/>
          </a:p>
          <a:p>
            <a:pPr>
              <a:defRPr/>
            </a:pPr>
            <a:endParaRPr lang="en-US" altLang="ja-JP" dirty="0" smtClean="0"/>
          </a:p>
          <a:p>
            <a:pPr>
              <a:defRPr/>
            </a:pPr>
            <a:r>
              <a:rPr lang="ja-JP" altLang="en-US" dirty="0" smtClean="0"/>
              <a:t>備えには大きく２つ、１つは知識や備蓄などの「事前の備え」、</a:t>
            </a:r>
            <a:endParaRPr lang="en-US" altLang="ja-JP" dirty="0" smtClean="0"/>
          </a:p>
          <a:p>
            <a:pPr>
              <a:defRPr/>
            </a:pPr>
            <a:r>
              <a:rPr lang="ja-JP" altLang="en-US" dirty="0" smtClean="0"/>
              <a:t>そしてもう１つはいざという時にすぐに行動することができる「心構え」、この２つがあると思います。</a:t>
            </a:r>
            <a:endParaRPr lang="en-US" altLang="ja-JP" dirty="0" smtClean="0"/>
          </a:p>
          <a:p>
            <a:pPr>
              <a:defRPr/>
            </a:pPr>
            <a:endParaRPr lang="en-US" altLang="ja-JP" dirty="0" smtClean="0"/>
          </a:p>
          <a:p>
            <a:pPr>
              <a:defRPr/>
            </a:pPr>
            <a:r>
              <a:rPr lang="ja-JP" altLang="en-US" dirty="0" smtClean="0"/>
              <a:t>「まさか！」という言葉がでてくるのは、主にこの「心構え」ができていないため</a:t>
            </a:r>
            <a:r>
              <a:rPr lang="en-US" altLang="ja-JP" dirty="0" smtClean="0"/>
              <a:t>…</a:t>
            </a:r>
            <a:r>
              <a:rPr lang="ja-JP" altLang="en-US" dirty="0" smtClean="0"/>
              <a:t>？</a:t>
            </a:r>
            <a:endParaRPr lang="en-US" altLang="ja-JP" dirty="0" smtClean="0"/>
          </a:p>
          <a:p>
            <a:pPr>
              <a:defRPr/>
            </a:pPr>
            <a:r>
              <a:rPr lang="ja-JP" altLang="en-US" dirty="0" smtClean="0"/>
              <a:t>どこか「災害を他人ごとと思っている」からではないかと思います。</a:t>
            </a:r>
            <a:endParaRPr lang="en-US" altLang="ja-JP" dirty="0" smtClean="0"/>
          </a:p>
          <a:p>
            <a:pPr>
              <a:defRPr/>
            </a:pPr>
            <a:r>
              <a:rPr lang="ja-JP" altLang="en-US" dirty="0" smtClean="0"/>
              <a:t>こうした意識を変えてもらうには、災害を（クリック）「自分事」として（クリック）　「捉えてもらう」必要があります。</a:t>
            </a:r>
            <a:endParaRPr lang="en-US" altLang="ja-JP" dirty="0" smtClean="0"/>
          </a:p>
          <a:p>
            <a:pPr>
              <a:defRPr/>
            </a:pPr>
            <a:endParaRPr lang="en-US" altLang="ja-JP" dirty="0" smtClean="0"/>
          </a:p>
          <a:p>
            <a:pPr>
              <a:defRPr/>
            </a:pPr>
            <a:r>
              <a:rPr lang="ja-JP" altLang="en-US" dirty="0" smtClean="0"/>
              <a:t>北海道、みなさんの街でも起こりえる、巨大地震、それに伴って津波が起きた場合の対策について、</a:t>
            </a:r>
            <a:endParaRPr lang="en-US" altLang="ja-JP" dirty="0" smtClean="0"/>
          </a:p>
          <a:p>
            <a:pPr>
              <a:defRPr/>
            </a:pPr>
            <a:r>
              <a:rPr lang="ja-JP" altLang="en-US" dirty="0" smtClean="0"/>
              <a:t>道庁が作成した９分弱の動画がありますので、まずはこちらを見てみましょう。</a:t>
            </a:r>
            <a:endParaRPr lang="en-US" altLang="ja-JP" dirty="0" smtClean="0"/>
          </a:p>
        </p:txBody>
      </p:sp>
      <p:sp>
        <p:nvSpPr>
          <p:cNvPr id="29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27A618-C91C-45F8-A2E6-0F20CEBF93E2}" type="slidenum">
              <a:rPr lang="ja-JP" altLang="en-US" sz="1200" smtClean="0">
                <a:solidFill>
                  <a:srgbClr val="000000"/>
                </a:solidFill>
              </a:rPr>
              <a:pPr/>
              <a:t>2</a:t>
            </a:fld>
            <a:endParaRPr lang="ja-JP" altLang="en-US"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a:t>
            </a:r>
            <a:r>
              <a:rPr lang="en-US" altLang="ja-JP" dirty="0" smtClean="0"/>
              <a:t>8:42</a:t>
            </a:r>
            <a:r>
              <a:rPr lang="ja-JP" altLang="en-US" dirty="0" smtClean="0"/>
              <a:t>）</a:t>
            </a:r>
            <a:endParaRPr lang="en-US" altLang="ja-JP" dirty="0" smtClean="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890ACD5-19A1-48DE-AD77-CFC1CFF06D96}" type="slidenum">
              <a:rPr lang="ja-JP" altLang="en-US" sz="1200" smtClean="0">
                <a:solidFill>
                  <a:srgbClr val="000000"/>
                </a:solidFill>
              </a:rPr>
              <a:pPr/>
              <a:t>3</a:t>
            </a:fld>
            <a:endParaRPr lang="ja-JP" altLang="en-US" sz="120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ja-JP" altLang="en-US" dirty="0" smtClean="0"/>
              <a:t>皆さんいかがだったでしょうか？</a:t>
            </a:r>
            <a:endParaRPr lang="en-US" altLang="ja-JP" dirty="0" smtClean="0"/>
          </a:p>
          <a:p>
            <a:pPr>
              <a:defRPr/>
            </a:pPr>
            <a:r>
              <a:rPr lang="ja-JP" altLang="en-US" dirty="0" smtClean="0"/>
              <a:t>津波から命を守るためには、正しい知識、備え、冷静で的確な行動が必要という内容でした。</a:t>
            </a:r>
            <a:endParaRPr lang="en-US" altLang="ja-JP" dirty="0" smtClean="0"/>
          </a:p>
          <a:p>
            <a:pPr>
              <a:defRPr/>
            </a:pPr>
            <a:endParaRPr lang="en-US" altLang="ja-JP" dirty="0" smtClean="0"/>
          </a:p>
          <a:p>
            <a:pPr>
              <a:defRPr/>
            </a:pPr>
            <a:r>
              <a:rPr lang="ja-JP" altLang="en-US" dirty="0" smtClean="0"/>
              <a:t>この動画の中で「早期避難の重要性」を言っていましたが、</a:t>
            </a:r>
            <a:endParaRPr lang="en-US" altLang="ja-JP" dirty="0" smtClean="0"/>
          </a:p>
          <a:p>
            <a:pPr>
              <a:defRPr/>
            </a:pPr>
            <a:r>
              <a:rPr lang="ja-JP" altLang="en-US" dirty="0" smtClean="0"/>
              <a:t>実際の避難時の行動のポイントを５つに分かりやすくまとめたまた別の動画があります。</a:t>
            </a:r>
            <a:endParaRPr lang="en-US" altLang="ja-JP" dirty="0" smtClean="0"/>
          </a:p>
          <a:p>
            <a:pPr>
              <a:defRPr/>
            </a:pPr>
            <a:endParaRPr lang="en-US" altLang="ja-JP" dirty="0" smtClean="0"/>
          </a:p>
          <a:p>
            <a:pPr>
              <a:defRPr/>
            </a:pPr>
            <a:r>
              <a:rPr lang="ja-JP" altLang="en-US" dirty="0" smtClean="0"/>
              <a:t>次に観ていただくのは、日本海溝・千島海溝沿いの巨大地震と最大クラスの津波から命を守るため、</a:t>
            </a:r>
            <a:endParaRPr lang="en-US" altLang="ja-JP" dirty="0" smtClean="0"/>
          </a:p>
          <a:p>
            <a:pPr>
              <a:defRPr/>
            </a:pPr>
            <a:r>
              <a:rPr lang="ja-JP" altLang="en-US" dirty="0" smtClean="0"/>
              <a:t>太平洋沿岸にお住まいの方々に「早期避難の重要性」を知ってもらうために、</a:t>
            </a:r>
            <a:endParaRPr lang="en-US" altLang="ja-JP" dirty="0" smtClean="0"/>
          </a:p>
          <a:p>
            <a:pPr>
              <a:defRPr/>
            </a:pPr>
            <a:r>
              <a:rPr lang="ja-JP" altLang="en-US" dirty="0" smtClean="0"/>
              <a:t>令和５年に道危機対策課で</a:t>
            </a:r>
            <a:r>
              <a:rPr lang="ja-JP" altLang="en-US" dirty="0" smtClean="0">
                <a:latin typeface="ＭＳ 明朝" panose="02020609040205080304" pitchFamily="17" charset="-128"/>
                <a:ea typeface="ＭＳ 明朝" panose="02020609040205080304" pitchFamily="17" charset="-128"/>
              </a:rPr>
              <a:t>作成した動画なのですが、</a:t>
            </a:r>
            <a:endParaRPr lang="en-US" altLang="ja-JP" dirty="0" smtClean="0">
              <a:latin typeface="ＭＳ 明朝" panose="02020609040205080304" pitchFamily="17" charset="-128"/>
              <a:ea typeface="ＭＳ 明朝" panose="02020609040205080304" pitchFamily="17" charset="-128"/>
            </a:endParaRPr>
          </a:p>
          <a:p>
            <a:pPr>
              <a:defRPr/>
            </a:pPr>
            <a:r>
              <a:rPr lang="ja-JP" altLang="en-US" dirty="0" smtClean="0">
                <a:latin typeface="ＭＳ 明朝" panose="02020609040205080304" pitchFamily="17" charset="-128"/>
                <a:ea typeface="ＭＳ 明朝" panose="02020609040205080304" pitchFamily="17" charset="-128"/>
              </a:rPr>
              <a:t>避難行動のポイントは、海溝型地震での津波に限るものではなく、</a:t>
            </a:r>
            <a:endParaRPr lang="en-US" altLang="ja-JP" dirty="0" smtClean="0">
              <a:latin typeface="ＭＳ 明朝" panose="02020609040205080304" pitchFamily="17" charset="-128"/>
              <a:ea typeface="ＭＳ 明朝" panose="02020609040205080304" pitchFamily="17" charset="-128"/>
            </a:endParaRPr>
          </a:p>
          <a:p>
            <a:pPr>
              <a:defRPr/>
            </a:pPr>
            <a:r>
              <a:rPr lang="ja-JP" altLang="en-US" dirty="0" smtClean="0">
                <a:latin typeface="ＭＳ 明朝" panose="02020609040205080304" pitchFamily="17" charset="-128"/>
                <a:ea typeface="ＭＳ 明朝" panose="02020609040205080304" pitchFamily="17" charset="-128"/>
              </a:rPr>
              <a:t>日本海側の地震・津波の場合にも参考にしていただけますので、今日は、このポイントの部分だけを抜粋して流します。</a:t>
            </a:r>
            <a:endParaRPr lang="en-US" altLang="ja-JP" dirty="0" smtClean="0">
              <a:latin typeface="ＭＳ 明朝" panose="02020609040205080304" pitchFamily="17" charset="-128"/>
              <a:ea typeface="ＭＳ 明朝" panose="02020609040205080304" pitchFamily="17" charset="-128"/>
            </a:endParaRPr>
          </a:p>
          <a:p>
            <a:pPr>
              <a:defRPr/>
            </a:pPr>
            <a:r>
              <a:rPr lang="ja-JP" altLang="en-US" dirty="0" smtClean="0">
                <a:latin typeface="ＭＳ 明朝" panose="02020609040205080304" pitchFamily="17" charset="-128"/>
                <a:ea typeface="ＭＳ 明朝" panose="02020609040205080304" pitchFamily="17" charset="-128"/>
              </a:rPr>
              <a:t>この動画で避難時の行動のポイントをご確認いただければと思います、ご覧ください。</a:t>
            </a:r>
            <a:endParaRPr lang="en-US" altLang="ja-JP" dirty="0" smtClean="0">
              <a:latin typeface="ＭＳ 明朝" panose="02020609040205080304" pitchFamily="17" charset="-128"/>
              <a:ea typeface="ＭＳ 明朝" panose="02020609040205080304" pitchFamily="17" charset="-128"/>
            </a:endParaRPr>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2CB17CD-6873-493E-95D7-C2A42F2AE4E1}" type="slidenum">
              <a:rPr lang="ja-JP" altLang="en-US" smtClean="0"/>
              <a:pPr/>
              <a:t>4</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a:t>
            </a:r>
            <a:r>
              <a:rPr lang="en-US" altLang="ja-JP" dirty="0" smtClean="0"/>
              <a:t>8:30</a:t>
            </a:r>
            <a:r>
              <a:rPr lang="ja-JP" altLang="en-US" dirty="0" smtClean="0"/>
              <a:t>から</a:t>
            </a:r>
            <a:r>
              <a:rPr lang="en-US" altLang="ja-JP" dirty="0" smtClean="0"/>
              <a:t>13:34</a:t>
            </a:r>
            <a:r>
              <a:rPr lang="ja-JP" altLang="en-US" dirty="0" err="1" smtClean="0"/>
              <a:t>まで</a:t>
            </a:r>
            <a:r>
              <a:rPr lang="ja-JP" altLang="en-US" dirty="0" smtClean="0"/>
              <a:t>再生）（</a:t>
            </a:r>
            <a:r>
              <a:rPr lang="en-US" altLang="ja-JP" dirty="0" smtClean="0"/>
              <a:t>5:04</a:t>
            </a:r>
            <a:r>
              <a:rPr lang="ja-JP" altLang="en-US" dirty="0" smtClean="0"/>
              <a:t>）</a:t>
            </a:r>
            <a:endParaRPr lang="en-US" altLang="ja-JP" dirty="0" smtClean="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890ACD5-19A1-48DE-AD77-CFC1CFF06D96}" type="slidenum">
              <a:rPr lang="ja-JP" altLang="en-US" sz="1200" smtClean="0">
                <a:solidFill>
                  <a:srgbClr val="000000"/>
                </a:solidFill>
              </a:rPr>
              <a:pPr/>
              <a:t>5</a:t>
            </a:fld>
            <a:endParaRPr lang="ja-JP" altLang="en-US" sz="1200" smtClean="0">
              <a:solidFill>
                <a:srgbClr val="000000"/>
              </a:solidFill>
            </a:endParaRPr>
          </a:p>
        </p:txBody>
      </p:sp>
    </p:spTree>
    <p:extLst>
      <p:ext uri="{BB962C8B-B14F-4D97-AF65-F5344CB8AC3E}">
        <p14:creationId xmlns:p14="http://schemas.microsoft.com/office/powerpoint/2010/main" val="312577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いかがでしたでしょうか。</a:t>
            </a:r>
            <a:endParaRPr lang="en-US" altLang="ja-JP" dirty="0" smtClean="0"/>
          </a:p>
          <a:p>
            <a:r>
              <a:rPr lang="ja-JP" altLang="en-US" dirty="0" smtClean="0"/>
              <a:t>津波</a:t>
            </a:r>
            <a:r>
              <a:rPr lang="ja-JP" altLang="en-US" dirty="0" smtClean="0"/>
              <a:t>から命を守るため、まずは（クリック）「とにかく率先して避難する」ことが重要です。</a:t>
            </a:r>
            <a:endParaRPr lang="en-US" altLang="ja-JP" dirty="0" smtClean="0"/>
          </a:p>
          <a:p>
            <a:endParaRPr lang="en-US" altLang="ja-JP" dirty="0" smtClean="0"/>
          </a:p>
          <a:p>
            <a:r>
              <a:rPr lang="ja-JP" altLang="en-US" dirty="0" smtClean="0"/>
              <a:t>動画でもありましたが、人間は心理的に悪いことを認めたくない気持ちが働きます。　</a:t>
            </a:r>
          </a:p>
          <a:p>
            <a:r>
              <a:rPr lang="ja-JP" altLang="en-US" dirty="0" smtClean="0"/>
              <a:t>専門的な言葉では「正常性バイアス」といい、</a:t>
            </a:r>
            <a:endParaRPr lang="en-US" altLang="ja-JP" dirty="0" smtClean="0"/>
          </a:p>
          <a:p>
            <a:r>
              <a:rPr lang="ja-JP" altLang="en-US" dirty="0" smtClean="0"/>
              <a:t>異常事態でも何故か「自分は大丈夫」と思いたくなる気持ちのことです。</a:t>
            </a:r>
            <a:endParaRPr lang="en-US" altLang="ja-JP" dirty="0" smtClean="0"/>
          </a:p>
          <a:p>
            <a:r>
              <a:rPr lang="ja-JP" altLang="en-US" dirty="0" smtClean="0"/>
              <a:t>これはごく自然、当たり前の心理で普段は意識していないと思います。</a:t>
            </a:r>
            <a:endParaRPr lang="en-US" altLang="ja-JP" dirty="0" smtClean="0"/>
          </a:p>
          <a:p>
            <a:r>
              <a:rPr lang="ja-JP" altLang="en-US" dirty="0" smtClean="0"/>
              <a:t>この心理が災害時にも当然に働きますが、これに打ち勝って避難行動を開始をすることが重要になります。</a:t>
            </a:r>
            <a:endParaRPr lang="en-US" altLang="ja-JP" dirty="0" smtClean="0"/>
          </a:p>
          <a:p>
            <a:endParaRPr lang="en-US" altLang="ja-JP" dirty="0" smtClean="0"/>
          </a:p>
          <a:p>
            <a:r>
              <a:rPr lang="ja-JP" altLang="en-US" dirty="0" smtClean="0"/>
              <a:t>正常性バイアスに負けなかった東日本大震災の時の実話をご紹介したいと思います。</a:t>
            </a:r>
            <a:endParaRPr lang="en-US" altLang="ja-JP" dirty="0" smtClean="0"/>
          </a:p>
          <a:p>
            <a:r>
              <a:rPr lang="ja-JP" altLang="en-US" dirty="0" smtClean="0"/>
              <a:t>皆さんは「釜石の奇跡」いう言葉を聞いたことがあるでしょうか</a:t>
            </a:r>
            <a:r>
              <a:rPr lang="en-US" altLang="ja-JP" dirty="0" smtClean="0"/>
              <a:t>?</a:t>
            </a:r>
          </a:p>
          <a:p>
            <a:r>
              <a:rPr lang="ja-JP" altLang="en-US" dirty="0" smtClean="0"/>
              <a:t>分かりやすいアニメーションがありますので、ご覧ください。（クリック）</a:t>
            </a:r>
            <a:endParaRPr lang="en-US" altLang="ja-JP" dirty="0" smtClean="0"/>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90D6734-3868-499F-A24E-71E5AE1A2C5B}" type="slidenum">
              <a:rPr lang="ja-JP" altLang="en-US" smtClean="0"/>
              <a:pPr/>
              <a:t>6</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a:t>
            </a:r>
            <a:r>
              <a:rPr lang="en-US" altLang="ja-JP" dirty="0" smtClean="0"/>
              <a:t>4:39</a:t>
            </a:r>
            <a:r>
              <a:rPr lang="ja-JP" altLang="en-US" dirty="0" smtClean="0"/>
              <a:t>）</a:t>
            </a:r>
            <a:endParaRPr lang="en-US" altLang="ja-JP" dirty="0" smtClean="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1868F-55CB-4EC6-A80F-EEE4FD21E089}" type="slidenum">
              <a:rPr lang="ja-JP" altLang="en-US" sz="1200" smtClean="0">
                <a:solidFill>
                  <a:srgbClr val="000000"/>
                </a:solidFill>
              </a:rPr>
              <a:pPr/>
              <a:t>7</a:t>
            </a:fld>
            <a:endParaRPr lang="ja-JP" altLang="en-US" sz="120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いかが</a:t>
            </a:r>
            <a:r>
              <a:rPr lang="ja-JP" altLang="en-US" dirty="0" smtClean="0"/>
              <a:t>でしたでしょうか</a:t>
            </a:r>
            <a:r>
              <a:rPr lang="ja-JP" altLang="en-US" dirty="0" smtClean="0"/>
              <a:t>。　アニメ化されていましたが実話です。</a:t>
            </a:r>
            <a:endParaRPr lang="en-US" altLang="ja-JP" dirty="0" smtClean="0"/>
          </a:p>
          <a:p>
            <a:r>
              <a:rPr lang="ja-JP" altLang="en-US" dirty="0" smtClean="0"/>
              <a:t>もし、あの子たちが最初の避難場所にとどまっていたら津波の被害に遭うところでしたが</a:t>
            </a:r>
            <a:endParaRPr lang="en-US" altLang="ja-JP" dirty="0" smtClean="0"/>
          </a:p>
          <a:p>
            <a:r>
              <a:rPr lang="ja-JP" altLang="en-US" dirty="0" smtClean="0"/>
              <a:t>想定される浸水エリアを抜けても安心と思わずに、もっともっと、</a:t>
            </a:r>
            <a:endParaRPr lang="en-US" altLang="ja-JP" dirty="0" smtClean="0"/>
          </a:p>
          <a:p>
            <a:r>
              <a:rPr lang="ja-JP" altLang="en-US" dirty="0" smtClean="0"/>
              <a:t>より遠く、海岸や川からより離れたところを目指したので助かっていましたね。</a:t>
            </a:r>
            <a:endParaRPr lang="en-US" altLang="ja-JP" dirty="0" smtClean="0"/>
          </a:p>
          <a:p>
            <a:r>
              <a:rPr lang="ja-JP" altLang="en-US" dirty="0" smtClean="0"/>
              <a:t>　</a:t>
            </a:r>
            <a:endParaRPr lang="en-US" altLang="ja-JP" dirty="0" smtClean="0"/>
          </a:p>
          <a:p>
            <a:r>
              <a:rPr lang="ja-JP" altLang="en-US" dirty="0" smtClean="0"/>
              <a:t>東北の三陸地方に、「津波てんで</a:t>
            </a:r>
            <a:r>
              <a:rPr lang="ja-JP" altLang="en-US" dirty="0" err="1" smtClean="0"/>
              <a:t>んこ</a:t>
            </a:r>
            <a:r>
              <a:rPr lang="ja-JP" altLang="en-US" dirty="0" smtClean="0"/>
              <a:t>」と呼ばれる言い伝えがあります。</a:t>
            </a:r>
            <a:endParaRPr lang="en-US" altLang="ja-JP" dirty="0" smtClean="0"/>
          </a:p>
          <a:p>
            <a:r>
              <a:rPr lang="ja-JP" altLang="en-US" dirty="0" smtClean="0"/>
              <a:t>これは、大きな地震があった時は津波がくるから、自分の命を守るため、てんで</a:t>
            </a:r>
            <a:r>
              <a:rPr lang="ja-JP" altLang="en-US" dirty="0" err="1" smtClean="0"/>
              <a:t>ん</a:t>
            </a:r>
            <a:r>
              <a:rPr lang="ja-JP" altLang="en-US" dirty="0" smtClean="0"/>
              <a:t>ばらばらになって逃げろ！</a:t>
            </a:r>
            <a:endParaRPr lang="en-US" altLang="ja-JP" dirty="0" smtClean="0"/>
          </a:p>
          <a:p>
            <a:r>
              <a:rPr lang="ja-JP" altLang="en-US" dirty="0" smtClean="0"/>
              <a:t>というものです。</a:t>
            </a:r>
            <a:endParaRPr lang="en-US" altLang="ja-JP" dirty="0" smtClean="0"/>
          </a:p>
          <a:p>
            <a:endParaRPr lang="en-US" altLang="ja-JP" dirty="0" smtClean="0"/>
          </a:p>
          <a:p>
            <a:r>
              <a:rPr lang="ja-JP" altLang="en-US" dirty="0" smtClean="0"/>
              <a:t>東日本大震災の時に、この教えの通りの行動をしたことで、釜石の小中学生は１００％生き残ることができました。</a:t>
            </a:r>
            <a:endParaRPr lang="en-US" altLang="ja-JP" dirty="0" smtClean="0"/>
          </a:p>
          <a:p>
            <a:r>
              <a:rPr lang="ja-JP" altLang="en-US" dirty="0" smtClean="0"/>
              <a:t>これをメディアは「奇跡」と謳っていますが、実は</a:t>
            </a:r>
            <a:r>
              <a:rPr lang="en-US" altLang="ja-JP" dirty="0" smtClean="0"/>
              <a:t>…</a:t>
            </a:r>
            <a:endParaRPr lang="ja-JP" altLang="en-US" dirty="0" smtClean="0"/>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48709B4-A973-4FF8-A075-E43D241F55EA}" type="slidenum">
              <a:rPr lang="ja-JP" altLang="en-US" smtClean="0"/>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ja-JP" altLang="en-US" dirty="0" smtClean="0"/>
              <a:t>当の本人たちは、「いつも訓練でやってることと同じこと、奇跡でもなんでもない」と当たり前のことなので、</a:t>
            </a:r>
            <a:endParaRPr lang="en-US" altLang="ja-JP" dirty="0" smtClean="0"/>
          </a:p>
          <a:p>
            <a:r>
              <a:rPr lang="ja-JP" altLang="en-US" dirty="0" smtClean="0"/>
              <a:t>「実力」、「実績」という言葉の方が合っている、というのです。</a:t>
            </a:r>
          </a:p>
          <a:p>
            <a:r>
              <a:rPr lang="ja-JP" altLang="en-US" dirty="0" smtClean="0"/>
              <a:t>小さい子にも、一人ひとりに防災意識が根付いていることがわかります。</a:t>
            </a:r>
          </a:p>
          <a:p>
            <a:endParaRPr lang="en-US" altLang="ja-JP" dirty="0" smtClean="0"/>
          </a:p>
          <a:p>
            <a:r>
              <a:rPr lang="ja-JP" altLang="en-US" dirty="0" smtClean="0"/>
              <a:t>また、この動画の中の中学生たち、自分たちが逃げるだけでなく、</a:t>
            </a:r>
            <a:endParaRPr lang="en-US" altLang="ja-JP" dirty="0" smtClean="0"/>
          </a:p>
          <a:p>
            <a:r>
              <a:rPr lang="ja-JP" altLang="en-US" dirty="0" smtClean="0"/>
              <a:t>周囲の住民や幼稚園児にも呼び掛けながら逃げたことで、</a:t>
            </a:r>
            <a:endParaRPr lang="en-US" altLang="ja-JP" dirty="0" smtClean="0"/>
          </a:p>
          <a:p>
            <a:r>
              <a:rPr lang="ja-JP" altLang="en-US" dirty="0" smtClean="0"/>
              <a:t>その人たちも救ったという事実もあります。</a:t>
            </a:r>
            <a:endParaRPr lang="en-US" altLang="ja-JP" dirty="0" smtClean="0"/>
          </a:p>
          <a:p>
            <a:endParaRPr lang="en-US" altLang="ja-JP" dirty="0" smtClean="0"/>
          </a:p>
          <a:p>
            <a:r>
              <a:rPr lang="ja-JP" altLang="en-US" dirty="0" smtClean="0"/>
              <a:t>先ほど、心理、バイアスの話をしましたが、その中の１つ「多数派同調バイアス」、</a:t>
            </a:r>
            <a:endParaRPr lang="en-US" altLang="ja-JP" dirty="0" smtClean="0"/>
          </a:p>
          <a:p>
            <a:r>
              <a:rPr lang="ja-JP" altLang="en-US" dirty="0" smtClean="0"/>
              <a:t>みんなと同じ行動をすることで安心したくなる気持ち、</a:t>
            </a:r>
            <a:endParaRPr lang="en-US" altLang="ja-JP" dirty="0" smtClean="0"/>
          </a:p>
          <a:p>
            <a:r>
              <a:rPr lang="ja-JP" altLang="en-US" dirty="0" smtClean="0"/>
              <a:t>「みんなが逃げないから逃げなくてもいいか」という心理がありました。</a:t>
            </a:r>
            <a:endParaRPr lang="en-US" altLang="ja-JP" dirty="0" smtClean="0"/>
          </a:p>
          <a:p>
            <a:r>
              <a:rPr lang="ja-JP" altLang="en-US" dirty="0" smtClean="0"/>
              <a:t>今回はその逆、「ほかの人も逃げているから自分も逃げるんだ」という動機にもなる例です。</a:t>
            </a:r>
            <a:endParaRPr lang="en-US" altLang="ja-JP" dirty="0" smtClean="0"/>
          </a:p>
          <a:p>
            <a:r>
              <a:rPr lang="ja-JP" altLang="en-US" dirty="0" smtClean="0"/>
              <a:t>　</a:t>
            </a:r>
            <a:endParaRPr lang="en-US" altLang="ja-JP" dirty="0" smtClean="0"/>
          </a:p>
          <a:p>
            <a:r>
              <a:rPr lang="ja-JP" altLang="en-US" dirty="0" smtClean="0"/>
              <a:t>実は、この中学生達は震災前から群馬大学大学院の片田教授の防災指導を受けていました。</a:t>
            </a:r>
            <a:endParaRPr lang="en-US" altLang="ja-JP" dirty="0" smtClean="0"/>
          </a:p>
          <a:p>
            <a:r>
              <a:rPr lang="ja-JP" altLang="en-US" dirty="0" smtClean="0"/>
              <a:t>この片田教授の指導で生徒が実践したのが（クリック）「津波避難の３原則」です。</a:t>
            </a:r>
            <a:endParaRPr lang="en-US" altLang="ja-JP" dirty="0" smtClean="0"/>
          </a:p>
          <a:p>
            <a:r>
              <a:rPr lang="ja-JP" altLang="en-US" dirty="0" smtClean="0"/>
              <a:t>こちらの内容を深く理解できる動画がありますので、</a:t>
            </a:r>
            <a:endParaRPr lang="en-US" altLang="ja-JP" dirty="0" smtClean="0"/>
          </a:p>
          <a:p>
            <a:r>
              <a:rPr lang="ja-JP" altLang="en-US" dirty="0" smtClean="0"/>
              <a:t>このコマで使用するのはこれが最後の動画です、こちらもご覧ください。</a:t>
            </a:r>
            <a:endParaRPr lang="en-US" altLang="ja-JP" dirty="0" smtClean="0"/>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4E74847-4D37-4BEA-88CF-AE71DBCB7997}" type="slidenum">
              <a:rPr lang="ja-JP" altLang="en-US" smtClean="0"/>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9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smtClean="0"/>
              <a:t>マスター タイトルの書式設定</a:t>
            </a:r>
            <a:endParaRPr lang="ja-JP" altLang="en-US" dirty="0"/>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92D050"/>
              </a:buClr>
              <a:buSzPct val="85000"/>
              <a:buFont typeface="ＭＳ Ｐゴシック" panose="020B0600070205080204" pitchFamily="50" charset="-128"/>
              <a:buChar char="●"/>
              <a:defRPr sz="3200"/>
            </a:lvl1pPr>
            <a:lvl2pPr marL="742950" indent="-382588">
              <a:buClr>
                <a:srgbClr val="92D050"/>
              </a:buClr>
              <a:buFont typeface="Wingdings" panose="05000000000000000000" pitchFamily="2" charset="2"/>
              <a:buChar char="ü"/>
              <a:defRPr sz="3000"/>
            </a:lvl2pPr>
            <a:lvl3pPr marL="1073150" indent="-268288">
              <a:buClr>
                <a:srgbClr val="92D050"/>
              </a:buClr>
              <a:buFont typeface="Arial" panose="020B0604020202020204" pitchFamily="34" charset="0"/>
              <a:buChar char="•"/>
              <a:defRPr sz="3000"/>
            </a:lvl3pPr>
            <a:lvl4pPr marL="1527175" indent="-268288">
              <a:buClr>
                <a:srgbClr val="92D050"/>
              </a:buClr>
              <a:buFont typeface="Arial" panose="020B0604020202020204" pitchFamily="34" charset="0"/>
              <a:buChar char="•"/>
              <a:defRPr sz="3000"/>
            </a:lvl4pPr>
            <a:lvl5pPr marL="1971675" indent="-268288">
              <a:buClr>
                <a:srgbClr val="92D050"/>
              </a:buClr>
              <a:buFont typeface="Arial" panose="020B0604020202020204" pitchFamily="34" charset="0"/>
              <a:buChar char="•"/>
              <a:defRPr sz="30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412618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2316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55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smtClean="0"/>
              <a:t>マスター タイトルの書式設定</a:t>
            </a:r>
            <a:endParaRPr lang="ja-JP" altLang="en-US" dirty="0"/>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6600"/>
              </a:buClr>
              <a:buSzPct val="85000"/>
              <a:buFont typeface="ＭＳ Ｐゴシック" panose="020B0600070205080204" pitchFamily="50" charset="-128"/>
              <a:buChar char="●"/>
              <a:defRPr sz="3200"/>
            </a:lvl1pPr>
            <a:lvl2pPr marL="742950" indent="-382588">
              <a:buClr>
                <a:srgbClr val="FF6600"/>
              </a:buClr>
              <a:buFont typeface="Wingdings" panose="05000000000000000000" pitchFamily="2" charset="2"/>
              <a:buChar char="ü"/>
              <a:defRPr sz="3000"/>
            </a:lvl2pPr>
            <a:lvl3pPr marL="1073150" indent="-268288">
              <a:buClr>
                <a:srgbClr val="FF6600"/>
              </a:buClr>
              <a:buFont typeface="Arial" panose="020B0604020202020204" pitchFamily="34" charset="0"/>
              <a:buChar char="•"/>
              <a:defRPr sz="3000"/>
            </a:lvl3pPr>
            <a:lvl4pPr marL="1527175" indent="-268288">
              <a:buClr>
                <a:srgbClr val="FF6600"/>
              </a:buClr>
              <a:buFont typeface="Arial" panose="020B0604020202020204" pitchFamily="34" charset="0"/>
              <a:buChar char="•"/>
              <a:defRPr sz="3000"/>
            </a:lvl4pPr>
            <a:lvl5pPr marL="1971675" indent="-268288">
              <a:buClr>
                <a:srgbClr val="FF6600"/>
              </a:buClr>
              <a:buFont typeface="Arial" panose="020B0604020202020204" pitchFamily="34" charset="0"/>
              <a:buChar char="•"/>
              <a:defRPr sz="30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76894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69349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364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Tree>
    <p:extLst>
      <p:ext uri="{BB962C8B-B14F-4D97-AF65-F5344CB8AC3E}">
        <p14:creationId xmlns:p14="http://schemas.microsoft.com/office/powerpoint/2010/main" val="8940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72233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953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1993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smtClean="0"/>
              <a:t>マスター タイトルの書式設定</a:t>
            </a:r>
            <a:endParaRPr lang="ja-JP" altLang="en-US" dirty="0"/>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chemeClr val="accent5"/>
              </a:buClr>
              <a:buSzPct val="85000"/>
              <a:buFont typeface="ＭＳ Ｐゴシック" panose="020B0600070205080204" pitchFamily="50" charset="-128"/>
              <a:buChar char="●"/>
              <a:defRPr sz="3200"/>
            </a:lvl1pPr>
            <a:lvl2pPr marL="742950" indent="-382588">
              <a:buClr>
                <a:schemeClr val="accent5"/>
              </a:buClr>
              <a:buFont typeface="Wingdings" panose="05000000000000000000" pitchFamily="2" charset="2"/>
              <a:buChar char="ü"/>
              <a:defRPr sz="3000"/>
            </a:lvl2pPr>
            <a:lvl3pPr marL="1073150" indent="-268288">
              <a:buClr>
                <a:schemeClr val="accent5"/>
              </a:buClr>
              <a:buFont typeface="Arial" panose="020B0604020202020204" pitchFamily="34" charset="0"/>
              <a:buChar char="•"/>
              <a:defRPr sz="3000"/>
            </a:lvl3pPr>
            <a:lvl4pPr marL="1527175" indent="-268288">
              <a:buClr>
                <a:schemeClr val="accent5"/>
              </a:buClr>
              <a:buFont typeface="Arial" panose="020B0604020202020204" pitchFamily="34" charset="0"/>
              <a:buChar char="•"/>
              <a:defRPr sz="3000"/>
            </a:lvl4pPr>
            <a:lvl5pPr marL="1971675" indent="-268288">
              <a:buClr>
                <a:schemeClr val="accent5"/>
              </a:buClr>
              <a:buFont typeface="Arial" panose="020B0604020202020204" pitchFamily="34" charset="0"/>
              <a:buChar char="•"/>
              <a:defRPr sz="30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2208055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01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77857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77027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89417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82611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290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694826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89991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Tree>
    <p:extLst>
      <p:ext uri="{BB962C8B-B14F-4D97-AF65-F5344CB8AC3E}">
        <p14:creationId xmlns:p14="http://schemas.microsoft.com/office/powerpoint/2010/main" val="2292580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2164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0" y="0"/>
            <a:ext cx="0" cy="0"/>
          </a:xfrm>
        </p:spPr>
        <p:txBody>
          <a:bodyPr/>
          <a:lstStyle>
            <a:lvl1pPr>
              <a:defRPr/>
            </a:lvl1pPr>
          </a:lstStyle>
          <a:p>
            <a:pPr>
              <a:defRPr/>
            </a:pPr>
            <a:fld id="{3BC42660-CD60-49B4-B1FF-4DFA237E0191}" type="datetime1">
              <a:rPr lang="ja-JP" altLang="en-US"/>
              <a:pPr>
                <a:defRPr/>
              </a:pPr>
              <a:t>2025/2/6</a:t>
            </a:fld>
            <a:endParaRPr lang="ja-JP" altLang="en-US"/>
          </a:p>
        </p:txBody>
      </p:sp>
      <p:sp>
        <p:nvSpPr>
          <p:cNvPr id="5" name="フッター プレースホルダー 4"/>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0" y="0"/>
            <a:ext cx="0" cy="0"/>
          </a:xfrm>
        </p:spPr>
        <p:txBody>
          <a:bodyPr/>
          <a:lstStyle>
            <a:lvl1pPr>
              <a:defRPr/>
            </a:lvl1pPr>
          </a:lstStyle>
          <a:p>
            <a:pPr>
              <a:defRPr/>
            </a:pPr>
            <a:endParaRPr lang="ja-JP" altLang="en-US"/>
          </a:p>
        </p:txBody>
      </p:sp>
    </p:spTree>
    <p:extLst>
      <p:ext uri="{BB962C8B-B14F-4D97-AF65-F5344CB8AC3E}">
        <p14:creationId xmlns:p14="http://schemas.microsoft.com/office/powerpoint/2010/main" val="3905479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08888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983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33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574973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41991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27095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70831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397269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179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Tree>
    <p:extLst>
      <p:ext uri="{BB962C8B-B14F-4D97-AF65-F5344CB8AC3E}">
        <p14:creationId xmlns:p14="http://schemas.microsoft.com/office/powerpoint/2010/main" val="68764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0" y="0"/>
            <a:ext cx="0" cy="0"/>
          </a:xfrm>
        </p:spPr>
        <p:txBody>
          <a:bodyPr/>
          <a:lstStyle>
            <a:lvl1pPr>
              <a:defRPr/>
            </a:lvl1pPr>
          </a:lstStyle>
          <a:p>
            <a:pPr>
              <a:defRPr/>
            </a:pPr>
            <a:fld id="{E77BE12A-57FC-4092-8F05-B1B4C15A2D20}" type="datetime1">
              <a:rPr lang="ja-JP" altLang="en-US"/>
              <a:pPr>
                <a:defRPr/>
              </a:pPr>
              <a:t>2025/2/6</a:t>
            </a:fld>
            <a:endParaRPr lang="ja-JP" altLang="en-US"/>
          </a:p>
        </p:txBody>
      </p:sp>
      <p:sp>
        <p:nvSpPr>
          <p:cNvPr id="5" name="フッター プレースホルダー 4"/>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0" y="0"/>
            <a:ext cx="0" cy="0"/>
          </a:xfrm>
        </p:spPr>
        <p:txBody>
          <a:bodyPr/>
          <a:lstStyle>
            <a:lvl1pPr>
              <a:defRPr/>
            </a:lvl1pPr>
          </a:lstStyle>
          <a:p>
            <a:pPr>
              <a:defRPr/>
            </a:pPr>
            <a:fld id="{78EE0280-C0EF-4E0F-8C15-40E7009423E4}" type="slidenum">
              <a:rPr lang="ja-JP" altLang="en-US"/>
              <a:pPr>
                <a:defRPr/>
              </a:pPr>
              <a:t>‹#›</a:t>
            </a:fld>
            <a:endParaRPr lang="ja-JP" altLang="en-US"/>
          </a:p>
        </p:txBody>
      </p:sp>
    </p:spTree>
    <p:extLst>
      <p:ext uri="{BB962C8B-B14F-4D97-AF65-F5344CB8AC3E}">
        <p14:creationId xmlns:p14="http://schemas.microsoft.com/office/powerpoint/2010/main" val="3212924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638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0300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56037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44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173734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211059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2382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24043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499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smtClean="0"/>
              <a:t>マスター タイトルの書式設定</a:t>
            </a:r>
            <a:endParaRPr lang="ja-JP" altLang="en-US" dirty="0"/>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3399"/>
              </a:buClr>
              <a:buSzPct val="85000"/>
              <a:buFont typeface="ＭＳ Ｐゴシック" panose="020B0600070205080204" pitchFamily="50" charset="-128"/>
              <a:buChar char="●"/>
              <a:defRPr sz="3200"/>
            </a:lvl1pPr>
            <a:lvl2pPr marL="742950" indent="-382588">
              <a:buClr>
                <a:srgbClr val="FF3399"/>
              </a:buClr>
              <a:buFont typeface="Wingdings" panose="05000000000000000000" pitchFamily="2" charset="2"/>
              <a:buChar char="ü"/>
              <a:defRPr sz="3000"/>
            </a:lvl2pPr>
            <a:lvl3pPr marL="1073150" indent="-268288">
              <a:buClr>
                <a:srgbClr val="FF3399"/>
              </a:buClr>
              <a:buFont typeface="Arial" panose="020B0604020202020204" pitchFamily="34" charset="0"/>
              <a:buChar char="•"/>
              <a:defRPr sz="3000"/>
            </a:lvl3pPr>
            <a:lvl4pPr marL="1527175" indent="-268288">
              <a:buClr>
                <a:srgbClr val="FF3399"/>
              </a:buClr>
              <a:buFont typeface="Arial" panose="020B0604020202020204" pitchFamily="34" charset="0"/>
              <a:buChar char="•"/>
              <a:defRPr sz="3000"/>
            </a:lvl4pPr>
            <a:lvl5pPr marL="1971675" indent="-268288">
              <a:buClr>
                <a:srgbClr val="FF3399"/>
              </a:buClr>
              <a:buFont typeface="Arial" panose="020B0604020202020204" pitchFamily="34" charset="0"/>
              <a:buChar char="•"/>
              <a:defRPr sz="30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423955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0" y="0"/>
            <a:ext cx="0" cy="0"/>
          </a:xfrm>
        </p:spPr>
        <p:txBody>
          <a:bodyPr/>
          <a:lstStyle>
            <a:lvl1pPr>
              <a:defRPr/>
            </a:lvl1pPr>
          </a:lstStyle>
          <a:p>
            <a:pPr>
              <a:defRPr/>
            </a:pPr>
            <a:fld id="{6B9187F8-2421-48C3-B0F9-09C3CC3A68A4}" type="datetime1">
              <a:rPr lang="ja-JP" altLang="en-US"/>
              <a:pPr>
                <a:defRPr/>
              </a:pPr>
              <a:t>2025/2/6</a:t>
            </a:fld>
            <a:endParaRPr lang="ja-JP" alt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5EEEB68A-ABCA-4AE7-BE56-C441BCCB9642}" type="slidenum">
              <a:rPr lang="ja-JP" altLang="en-US"/>
              <a:pPr>
                <a:defRPr/>
              </a:pPr>
              <a:t>‹#›</a:t>
            </a:fld>
            <a:endParaRPr lang="ja-JP" altLang="en-US"/>
          </a:p>
        </p:txBody>
      </p:sp>
    </p:spTree>
    <p:extLst>
      <p:ext uri="{BB962C8B-B14F-4D97-AF65-F5344CB8AC3E}">
        <p14:creationId xmlns:p14="http://schemas.microsoft.com/office/powerpoint/2010/main" val="594075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541007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31344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Tree>
    <p:extLst>
      <p:ext uri="{BB962C8B-B14F-4D97-AF65-F5344CB8AC3E}">
        <p14:creationId xmlns:p14="http://schemas.microsoft.com/office/powerpoint/2010/main" val="1407779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8431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20593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038968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250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624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519135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8481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40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93097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077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smtClean="0"/>
              <a:t>マスター タイトルの書式設定</a:t>
            </a:r>
            <a:endParaRPr lang="ja-JP" altLang="en-US" dirty="0"/>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6600"/>
              </a:buClr>
              <a:buSzPct val="85000"/>
              <a:buFont typeface="ＭＳ Ｐゴシック" panose="020B0600070205080204" pitchFamily="50" charset="-128"/>
              <a:buChar char="●"/>
              <a:defRPr sz="3200"/>
            </a:lvl1pPr>
            <a:lvl2pPr marL="742950" indent="-382588">
              <a:buClr>
                <a:srgbClr val="FF6600"/>
              </a:buClr>
              <a:buFont typeface="Wingdings" panose="05000000000000000000" pitchFamily="2" charset="2"/>
              <a:buChar char="ü"/>
              <a:defRPr sz="3000"/>
            </a:lvl2pPr>
            <a:lvl3pPr marL="1073150" indent="-268288">
              <a:buClr>
                <a:srgbClr val="FF6600"/>
              </a:buClr>
              <a:buFont typeface="Arial" panose="020B0604020202020204" pitchFamily="34" charset="0"/>
              <a:buChar char="•"/>
              <a:defRPr sz="3000"/>
            </a:lvl3pPr>
            <a:lvl4pPr marL="1527175" indent="-268288">
              <a:buClr>
                <a:srgbClr val="FF6600"/>
              </a:buClr>
              <a:buFont typeface="Arial" panose="020B0604020202020204" pitchFamily="34" charset="0"/>
              <a:buChar char="•"/>
              <a:defRPr sz="3000"/>
            </a:lvl4pPr>
            <a:lvl5pPr marL="1971675" indent="-268288">
              <a:buClr>
                <a:srgbClr val="FF6600"/>
              </a:buClr>
              <a:buFont typeface="Arial" panose="020B0604020202020204" pitchFamily="34" charset="0"/>
              <a:buChar char="•"/>
              <a:defRPr sz="30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262575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smtClean="0"/>
              <a:t>マスター タイトルの書式設定</a:t>
            </a:r>
            <a:endParaRPr lang="ja-JP" altLang="en-US" dirty="0"/>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3399"/>
              </a:buClr>
              <a:buSzPct val="85000"/>
              <a:buFont typeface="ＭＳ Ｐゴシック" panose="020B0600070205080204" pitchFamily="50" charset="-128"/>
              <a:buChar char="●"/>
              <a:defRPr sz="3200"/>
            </a:lvl1pPr>
            <a:lvl2pPr marL="742950" indent="-382588">
              <a:buClr>
                <a:srgbClr val="FF3399"/>
              </a:buClr>
              <a:buFont typeface="Wingdings" panose="05000000000000000000" pitchFamily="2" charset="2"/>
              <a:buChar char="ü"/>
              <a:defRPr sz="3000"/>
            </a:lvl2pPr>
            <a:lvl3pPr marL="1073150" indent="-268288">
              <a:buClr>
                <a:srgbClr val="FF3399"/>
              </a:buClr>
              <a:buFont typeface="Arial" panose="020B0604020202020204" pitchFamily="34" charset="0"/>
              <a:buChar char="•"/>
              <a:defRPr sz="3000"/>
            </a:lvl3pPr>
            <a:lvl4pPr marL="1527175" indent="-268288">
              <a:buClr>
                <a:srgbClr val="FF3399"/>
              </a:buClr>
              <a:buFont typeface="Arial" panose="020B0604020202020204" pitchFamily="34" charset="0"/>
              <a:buChar char="•"/>
              <a:defRPr sz="3000"/>
            </a:lvl4pPr>
            <a:lvl5pPr marL="1971675" indent="-268288">
              <a:buClr>
                <a:srgbClr val="FF3399"/>
              </a:buClr>
              <a:buFont typeface="Arial" panose="020B0604020202020204" pitchFamily="34" charset="0"/>
              <a:buChar char="•"/>
              <a:defRPr sz="30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1504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smtClean="0"/>
              <a:t>マスター タイトルの書式設定</a:t>
            </a:r>
            <a:endParaRPr lang="ja-JP" altLang="en-US" dirty="0"/>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chemeClr val="accent5"/>
              </a:buClr>
              <a:buSzPct val="85000"/>
              <a:buFont typeface="ＭＳ Ｐゴシック" panose="020B0600070205080204" pitchFamily="50" charset="-128"/>
              <a:buChar char="●"/>
              <a:defRPr sz="3200"/>
            </a:lvl1pPr>
            <a:lvl2pPr marL="742950" indent="-382588">
              <a:buClr>
                <a:schemeClr val="accent5"/>
              </a:buClr>
              <a:buFont typeface="Wingdings" panose="05000000000000000000" pitchFamily="2" charset="2"/>
              <a:buChar char="ü"/>
              <a:defRPr sz="3000"/>
            </a:lvl2pPr>
            <a:lvl3pPr marL="1073150" indent="-268288">
              <a:buClr>
                <a:schemeClr val="accent5"/>
              </a:buClr>
              <a:buFont typeface="Arial" panose="020B0604020202020204" pitchFamily="34" charset="0"/>
              <a:buChar char="•"/>
              <a:defRPr sz="3000"/>
            </a:lvl3pPr>
            <a:lvl4pPr marL="1527175" indent="-268288">
              <a:buClr>
                <a:schemeClr val="accent5"/>
              </a:buClr>
              <a:buFont typeface="Arial" panose="020B0604020202020204" pitchFamily="34" charset="0"/>
              <a:buChar char="•"/>
              <a:defRPr sz="3000"/>
            </a:lvl4pPr>
            <a:lvl5pPr marL="1971675" indent="-268288">
              <a:buClr>
                <a:schemeClr val="accent5"/>
              </a:buClr>
              <a:buFont typeface="Arial" panose="020B0604020202020204" pitchFamily="34" charset="0"/>
              <a:buChar char="•"/>
              <a:defRPr sz="30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342302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882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1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3E924192-B713-4380-8F2C-A4FCC25979FB}"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smtClean="0">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52" r:id="rId1"/>
    <p:sldLayoutId id="2147507353" r:id="rId2"/>
    <p:sldLayoutId id="2147507411" r:id="rId3"/>
    <p:sldLayoutId id="2147507412" r:id="rId4"/>
    <p:sldLayoutId id="2147507413"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507398" r:id="rId1"/>
    <p:sldLayoutId id="2147507399" r:id="rId2"/>
    <p:sldLayoutId id="2147507400" r:id="rId3"/>
    <p:sldLayoutId id="2147507401" r:id="rId4"/>
    <p:sldLayoutId id="2147507402" r:id="rId5"/>
    <p:sldLayoutId id="2147507403" r:id="rId6"/>
    <p:sldLayoutId id="2147507404" r:id="rId7"/>
    <p:sldLayoutId id="2147507405" r:id="rId8"/>
    <p:sldLayoutId id="2147507406" r:id="rId9"/>
    <p:sldLayoutId id="2147507407" r:id="rId10"/>
    <p:sldLayoutId id="214750740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F377BE28-E1C4-4D45-B186-5C6F1DEEE8A9}" type="slidenum">
              <a:rPr lang="ja-JP" altLang="en-US" sz="1400" b="1" smtClean="0">
                <a:solidFill>
                  <a:srgbClr val="FFFFFF"/>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smtClean="0">
              <a:solidFill>
                <a:srgbClr val="FFFFFF"/>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409" r:id="rId1"/>
    <p:sldLayoutId id="2147507410"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052" name="テキスト ボックス 7"/>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smtClean="0">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8F5C5ADB-787B-4C1A-8AEA-A98E5AF9BEE2}"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smtClean="0">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54" r:id="rId1"/>
    <p:sldLayoutId id="2147507355" r:id="rId2"/>
    <p:sldLayoutId id="214750735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76" name="テキスト ボックス 7"/>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501A04E2-ABBD-4A46-BA77-59A292805CCD}"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smtClean="0">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57" r:id="rId1"/>
    <p:sldLayoutId id="2147507358" r:id="rId2"/>
    <p:sldLayoutId id="2147507359"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100" name="テキスト ボックス 7"/>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smtClean="0">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0C49E404-60B5-4904-A174-AD406AA0E4E4}"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smtClean="0">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60" r:id="rId1"/>
    <p:sldLayoutId id="2147507361"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タイトル 1"/>
          <p:cNvSpPr txBox="1">
            <a:spLocks/>
          </p:cNvSpPr>
          <p:nvPr userDrawn="1"/>
        </p:nvSpPr>
        <p:spPr>
          <a:xfrm>
            <a:off x="0" y="0"/>
            <a:ext cx="9144000" cy="549275"/>
          </a:xfrm>
          <a:prstGeom prst="rect">
            <a:avLst/>
          </a:prstGeom>
          <a:solidFill>
            <a:schemeClr val="tx2">
              <a:lumMod val="75000"/>
            </a:schemeClr>
          </a:solidFill>
          <a:ln>
            <a:solidFill>
              <a:schemeClr val="tx2">
                <a:lumMod val="75000"/>
              </a:schemeClr>
            </a:solidFill>
          </a:ln>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124" name="テキスト ボックス 8"/>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smtClean="0">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E89F5241-2313-454D-B50B-EF0DD0AA1C88}"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smtClean="0">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62" r:id="rId1"/>
    <p:sldLayoutId id="2147507363" r:id="rId2"/>
    <p:sldLayoutId id="2147507364" r:id="rId3"/>
    <p:sldLayoutId id="2147507365" r:id="rId4"/>
    <p:sldLayoutId id="2147507366" r:id="rId5"/>
    <p:sldLayoutId id="2147507367" r:id="rId6"/>
    <p:sldLayoutId id="2147507368" r:id="rId7"/>
    <p:sldLayoutId id="2147507369" r:id="rId8"/>
    <p:sldLayoutId id="2147507370" r:id="rId9"/>
    <p:sldLayoutId id="2147507371" r:id="rId10"/>
    <p:sldLayoutId id="214750737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507373"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507374" r:id="rId1"/>
    <p:sldLayoutId id="2147507375" r:id="rId2"/>
    <p:sldLayoutId id="2147507376" r:id="rId3"/>
    <p:sldLayoutId id="2147507377" r:id="rId4"/>
    <p:sldLayoutId id="2147507378" r:id="rId5"/>
    <p:sldLayoutId id="2147507379" r:id="rId6"/>
    <p:sldLayoutId id="2147507380" r:id="rId7"/>
    <p:sldLayoutId id="2147507381" r:id="rId8"/>
    <p:sldLayoutId id="2147507382" r:id="rId9"/>
    <p:sldLayoutId id="2147507383" r:id="rId10"/>
    <p:sldLayoutId id="214750738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507385" r:id="rId1"/>
    <p:sldLayoutId id="2147507386" r:id="rId2"/>
    <p:sldLayoutId id="2147507387" r:id="rId3"/>
    <p:sldLayoutId id="2147507388" r:id="rId4"/>
    <p:sldLayoutId id="2147507389" r:id="rId5"/>
    <p:sldLayoutId id="2147507390" r:id="rId6"/>
    <p:sldLayoutId id="2147507391" r:id="rId7"/>
    <p:sldLayoutId id="2147507392" r:id="rId8"/>
    <p:sldLayoutId id="2147507393" r:id="rId9"/>
    <p:sldLayoutId id="2147507394" r:id="rId10"/>
    <p:sldLayoutId id="214750739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defPPr>
              <a:defRPr lang="ja-JP"/>
            </a:defPPr>
            <a:lvl1pPr marL="0" algn="ctr" defTabSz="914400" rtl="0" eaLnBrk="1" latinLnBrk="0" hangingPunct="1">
              <a:defRPr kumimoji="1" sz="2800" kern="1200">
                <a:solidFill>
                  <a:srgbClr val="FFFF00"/>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endParaRPr lang="ja-JP" altLang="en-US" sz="1400" b="1" dirty="0">
              <a:solidFill>
                <a:prstClr val="white"/>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96" r:id="rId1"/>
    <p:sldLayoutId id="2147507397"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online.go.jp/prg/prg14286.html?t=132&amp;a=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youtube.com/watch?v=Y1XcWts_Ns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youtube.com/watch?v=_jgN_QBOpG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p7xwJq429w"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09563" y="5456238"/>
            <a:ext cx="8478837" cy="1385887"/>
          </a:xfrm>
          <a:prstGeom prst="rect">
            <a:avLst/>
          </a:prstGeom>
        </p:spPr>
        <p:txBody>
          <a:bodyPr anchor="b">
            <a:normAutofit fontScale="85000" lnSpcReduction="200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en-US" altLang="ja-JP" sz="3100" dirty="0"/>
              <a:t/>
            </a:r>
            <a:br>
              <a:rPr lang="en-US" altLang="ja-JP" sz="3100" dirty="0"/>
            </a:br>
            <a:r>
              <a:rPr lang="ja-JP" altLang="en-US" sz="3100" b="1" dirty="0">
                <a:solidFill>
                  <a:schemeClr val="tx1"/>
                </a:solidFill>
                <a:latin typeface="Meiryo UI" panose="020B0604030504040204" pitchFamily="50" charset="-128"/>
                <a:ea typeface="Meiryo UI" panose="020B0604030504040204" pitchFamily="50" charset="-128"/>
              </a:rPr>
              <a:t>令和６年度</a:t>
            </a:r>
            <a:r>
              <a:rPr lang="en-US" altLang="ja-JP" sz="3100" b="1" dirty="0">
                <a:solidFill>
                  <a:schemeClr val="tx1"/>
                </a:solidFill>
                <a:latin typeface="Meiryo UI" panose="020B0604030504040204" pitchFamily="50" charset="-128"/>
                <a:ea typeface="Meiryo UI" panose="020B0604030504040204" pitchFamily="50" charset="-128"/>
              </a:rPr>
              <a:t>(2024</a:t>
            </a:r>
            <a:r>
              <a:rPr lang="ja-JP" altLang="en-US" sz="3100" b="1" dirty="0">
                <a:solidFill>
                  <a:schemeClr val="tx1"/>
                </a:solidFill>
                <a:latin typeface="Meiryo UI" panose="020B0604030504040204" pitchFamily="50" charset="-128"/>
                <a:ea typeface="Meiryo UI" panose="020B0604030504040204" pitchFamily="50" charset="-128"/>
              </a:rPr>
              <a:t>年度</a:t>
            </a:r>
            <a:r>
              <a:rPr lang="en-US" altLang="ja-JP" sz="3100" b="1" dirty="0">
                <a:solidFill>
                  <a:schemeClr val="tx1"/>
                </a:solidFill>
                <a:latin typeface="Meiryo UI" panose="020B0604030504040204" pitchFamily="50" charset="-128"/>
                <a:ea typeface="Meiryo UI" panose="020B0604030504040204" pitchFamily="50" charset="-128"/>
              </a:rPr>
              <a:t>)</a:t>
            </a:r>
            <a:endParaRPr lang="en-US" altLang="ja-JP" sz="1700" b="1" dirty="0">
              <a:solidFill>
                <a:schemeClr val="tx1"/>
              </a:solidFill>
              <a:latin typeface="Meiryo UI" panose="020B0604030504040204" pitchFamily="50" charset="-128"/>
              <a:ea typeface="Meiryo UI" panose="020B0604030504040204" pitchFamily="50" charset="-128"/>
            </a:endParaRPr>
          </a:p>
          <a:p>
            <a:pPr fontAlgn="auto">
              <a:spcAft>
                <a:spcPts val="0"/>
              </a:spcAft>
              <a:defRPr/>
            </a:pPr>
            <a:endParaRPr lang="en-US" altLang="ja-JP" sz="1700" b="1" dirty="0">
              <a:solidFill>
                <a:schemeClr val="tx1"/>
              </a:solidFill>
              <a:latin typeface="Meiryo UI" panose="020B0604030504040204" pitchFamily="50" charset="-128"/>
              <a:ea typeface="Meiryo UI" panose="020B0604030504040204" pitchFamily="50" charset="-128"/>
            </a:endParaRPr>
          </a:p>
          <a:p>
            <a:pPr fontAlgn="auto">
              <a:spcAft>
                <a:spcPts val="0"/>
              </a:spcAft>
              <a:defRPr/>
            </a:pPr>
            <a:r>
              <a:rPr lang="ja-JP" altLang="en-US" sz="2400" b="1" dirty="0">
                <a:solidFill>
                  <a:schemeClr val="tx1"/>
                </a:solidFill>
                <a:latin typeface="Meiryo UI" panose="020B0604030504040204" pitchFamily="50" charset="-128"/>
                <a:ea typeface="Meiryo UI" panose="020B0604030504040204" pitchFamily="50" charset="-128"/>
              </a:rPr>
              <a:t>北海道総務部危機対策局危機対策課</a:t>
            </a:r>
            <a:r>
              <a:rPr lang="en-US" altLang="ja-JP" sz="2400" b="1" dirty="0">
                <a:solidFill>
                  <a:schemeClr val="tx1"/>
                </a:solidFill>
                <a:latin typeface="Meiryo UI" panose="020B0604030504040204" pitchFamily="50" charset="-128"/>
                <a:ea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rPr>
            </a:b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16387" name="タイトル 1"/>
          <p:cNvSpPr txBox="1">
            <a:spLocks/>
          </p:cNvSpPr>
          <p:nvPr/>
        </p:nvSpPr>
        <p:spPr bwMode="auto">
          <a:xfrm>
            <a:off x="0" y="2424113"/>
            <a:ext cx="91440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4400" b="1">
                <a:latin typeface="Meiryo UI" panose="020B0604030504040204" pitchFamily="50" charset="-128"/>
                <a:ea typeface="Meiryo UI" panose="020B0604030504040204" pitchFamily="50" charset="-128"/>
              </a:rPr>
              <a:t>津波からいのちを守る</a:t>
            </a:r>
            <a:endParaRPr lang="en-US" altLang="ja-JP" sz="4400" b="1">
              <a:latin typeface="Meiryo UI" panose="020B0604030504040204" pitchFamily="50" charset="-128"/>
              <a:ea typeface="Meiryo UI" panose="020B0604030504040204" pitchFamily="50" charset="-128"/>
            </a:endParaRPr>
          </a:p>
          <a:p>
            <a:pPr algn="ctr"/>
            <a:r>
              <a:rPr lang="ja-JP" altLang="en-US" sz="4400" b="1">
                <a:latin typeface="Meiryo UI" panose="020B0604030504040204" pitchFamily="50" charset="-128"/>
                <a:ea typeface="Meiryo UI" panose="020B0604030504040204" pitchFamily="50" charset="-128"/>
              </a:rPr>
              <a:t>～早期避難と呼び掛けの重要性～</a:t>
            </a:r>
            <a:endParaRPr lang="en-US" altLang="ja-JP" sz="4400" b="1">
              <a:latin typeface="Meiryo UI" panose="020B0604030504040204" pitchFamily="50" charset="-128"/>
              <a:ea typeface="Meiryo UI" panose="020B0604030504040204" pitchFamily="50" charset="-128"/>
            </a:endParaRPr>
          </a:p>
        </p:txBody>
      </p:sp>
      <p:pic>
        <p:nvPicPr>
          <p:cNvPr id="16389"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ctrTitle"/>
          </p:nvPr>
        </p:nvSpPr>
        <p:spPr bwMode="auto">
          <a:xfrm>
            <a:off x="914400" y="1962150"/>
            <a:ext cx="758348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smtClean="0">
                <a:latin typeface="メイリオ" panose="020B0604030504040204" pitchFamily="50" charset="-128"/>
                <a:ea typeface="メイリオ" panose="020B0604030504040204" pitchFamily="50" charset="-128"/>
              </a:rPr>
              <a:t>動画視聴</a:t>
            </a:r>
            <a:r>
              <a:rPr lang="en-US" altLang="ja-JP" sz="2700" b="1" dirty="0" smtClean="0">
                <a:latin typeface="メイリオ" panose="020B0604030504040204" pitchFamily="50" charset="-128"/>
                <a:ea typeface="メイリオ" panose="020B0604030504040204" pitchFamily="50" charset="-128"/>
              </a:rPr>
              <a:t/>
            </a:r>
            <a:br>
              <a:rPr lang="en-US" altLang="ja-JP" sz="2700" b="1" dirty="0" smtClean="0">
                <a:latin typeface="メイリオ" panose="020B0604030504040204" pitchFamily="50" charset="-128"/>
                <a:ea typeface="メイリオ" panose="020B0604030504040204" pitchFamily="50" charset="-128"/>
              </a:rPr>
            </a:br>
            <a:r>
              <a:rPr lang="en-US" altLang="ja-JP" sz="1600" b="1" dirty="0" smtClean="0">
                <a:latin typeface="メイリオ" panose="020B0604030504040204" pitchFamily="50" charset="-128"/>
                <a:ea typeface="メイリオ" panose="020B0604030504040204" pitchFamily="50" charset="-128"/>
                <a:hlinkClick r:id="rId3"/>
              </a:rPr>
              <a:t>https://www.gov-online.go.jp/prg/prg14286.html?t=132&amp;a=1</a:t>
            </a:r>
            <a:endParaRPr lang="ja-JP" altLang="en-US" sz="1600" b="1" dirty="0" smtClean="0">
              <a:latin typeface="メイリオ" panose="020B0604030504040204" pitchFamily="50" charset="-128"/>
              <a:ea typeface="メイリオ" panose="020B0604030504040204" pitchFamily="50" charset="-128"/>
            </a:endParaRPr>
          </a:p>
        </p:txBody>
      </p:sp>
      <p:pic>
        <p:nvPicPr>
          <p:cNvPr id="67587" name="Picture 4" descr="X:\320_十勝総合振興局\010_総務課\06名刺用素材\05試される大地\基本デザイン.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テキスト ボックス 1"/>
          <p:cNvSpPr txBox="1">
            <a:spLocks noChangeArrowheads="1"/>
          </p:cNvSpPr>
          <p:nvPr/>
        </p:nvSpPr>
        <p:spPr bwMode="auto">
          <a:xfrm>
            <a:off x="1885950" y="908050"/>
            <a:ext cx="5672138"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4000" b="1">
                <a:solidFill>
                  <a:schemeClr val="bg1"/>
                </a:solidFill>
                <a:latin typeface="メイリオ" panose="020B0604030504040204" pitchFamily="50" charset="-128"/>
                <a:ea typeface="メイリオ" panose="020B0604030504040204" pitchFamily="50" charset="-128"/>
              </a:rPr>
              <a:t>津波避難の３原則</a:t>
            </a:r>
            <a:endParaRPr lang="en-US" altLang="ja-JP" sz="4000" b="1">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p:cNvSpPr txBox="1">
            <a:spLocks noChangeArrowheads="1"/>
          </p:cNvSpPr>
          <p:nvPr/>
        </p:nvSpPr>
        <p:spPr bwMode="auto">
          <a:xfrm>
            <a:off x="250825" y="1958975"/>
            <a:ext cx="6526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600" b="1">
                <a:latin typeface="メイリオ" panose="020B0604030504040204" pitchFamily="50" charset="-128"/>
                <a:ea typeface="メイリオ" panose="020B0604030504040204" pitchFamily="50" charset="-128"/>
              </a:rPr>
              <a:t>①　想定にとらわれるな！</a:t>
            </a:r>
            <a:endParaRPr lang="en-US" altLang="ja-JP" sz="3600" b="1">
              <a:latin typeface="メイリオ" panose="020B0604030504040204" pitchFamily="50" charset="-128"/>
              <a:ea typeface="メイリオ" panose="020B0604030504040204" pitchFamily="50" charset="-128"/>
            </a:endParaRPr>
          </a:p>
        </p:txBody>
      </p:sp>
      <p:sp>
        <p:nvSpPr>
          <p:cNvPr id="6" name="テキスト ボックス 5"/>
          <p:cNvSpPr txBox="1">
            <a:spLocks noChangeArrowheads="1"/>
          </p:cNvSpPr>
          <p:nvPr/>
        </p:nvSpPr>
        <p:spPr bwMode="auto">
          <a:xfrm>
            <a:off x="250825" y="2768600"/>
            <a:ext cx="8596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600" b="1">
                <a:latin typeface="メイリオ" panose="020B0604030504040204" pitchFamily="50" charset="-128"/>
                <a:ea typeface="メイリオ" panose="020B0604030504040204" pitchFamily="50" charset="-128"/>
              </a:rPr>
              <a:t>②　その状況下において最善を尽くせ！</a:t>
            </a:r>
            <a:endParaRPr lang="en-US" altLang="ja-JP" sz="3600" b="1">
              <a:latin typeface="メイリオ" panose="020B0604030504040204" pitchFamily="50" charset="-128"/>
              <a:ea typeface="メイリオ" panose="020B0604030504040204" pitchFamily="50" charset="-128"/>
            </a:endParaRPr>
          </a:p>
        </p:txBody>
      </p:sp>
      <p:sp>
        <p:nvSpPr>
          <p:cNvPr id="7" name="テキスト ボックス 6"/>
          <p:cNvSpPr txBox="1">
            <a:spLocks noChangeArrowheads="1"/>
          </p:cNvSpPr>
          <p:nvPr/>
        </p:nvSpPr>
        <p:spPr bwMode="auto">
          <a:xfrm>
            <a:off x="250825" y="3578225"/>
            <a:ext cx="8596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600" b="1">
                <a:latin typeface="メイリオ" panose="020B0604030504040204" pitchFamily="50" charset="-128"/>
                <a:ea typeface="メイリオ" panose="020B0604030504040204" pitchFamily="50" charset="-128"/>
              </a:rPr>
              <a:t>③　率先避難者たれ！</a:t>
            </a:r>
            <a:endParaRPr lang="en-US" altLang="ja-JP" sz="3600" b="1">
              <a:latin typeface="メイリオ" panose="020B0604030504040204" pitchFamily="50" charset="-128"/>
              <a:ea typeface="メイリオ" panose="020B0604030504040204" pitchFamily="50" charset="-128"/>
            </a:endParaRPr>
          </a:p>
        </p:txBody>
      </p:sp>
      <p:sp>
        <p:nvSpPr>
          <p:cNvPr id="8" name="テキスト ボックス 7"/>
          <p:cNvSpPr txBox="1">
            <a:spLocks noChangeArrowheads="1"/>
          </p:cNvSpPr>
          <p:nvPr/>
        </p:nvSpPr>
        <p:spPr bwMode="auto">
          <a:xfrm>
            <a:off x="1184275" y="4784725"/>
            <a:ext cx="6729413" cy="13239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4000" b="1">
                <a:solidFill>
                  <a:srgbClr val="002060"/>
                </a:solidFill>
                <a:latin typeface="メイリオ" panose="020B0604030504040204" pitchFamily="50" charset="-128"/>
                <a:ea typeface="メイリオ" panose="020B0604030504040204" pitchFamily="50" charset="-128"/>
              </a:rPr>
              <a:t>人は時として、</a:t>
            </a:r>
            <a:endParaRPr lang="en-US" altLang="ja-JP" sz="4000" b="1">
              <a:solidFill>
                <a:srgbClr val="002060"/>
              </a:solidFill>
              <a:latin typeface="メイリオ" panose="020B0604030504040204" pitchFamily="50" charset="-128"/>
              <a:ea typeface="メイリオ" panose="020B0604030504040204" pitchFamily="50" charset="-128"/>
            </a:endParaRPr>
          </a:p>
          <a:p>
            <a:r>
              <a:rPr lang="ja-JP" altLang="en-US" sz="4000" b="1">
                <a:solidFill>
                  <a:srgbClr val="002060"/>
                </a:solidFill>
                <a:latin typeface="メイリオ" panose="020B0604030504040204" pitchFamily="50" charset="-128"/>
                <a:ea typeface="メイリオ" panose="020B0604030504040204" pitchFamily="50" charset="-128"/>
              </a:rPr>
              <a:t>　“人として”逃げられない</a:t>
            </a:r>
            <a:endParaRPr lang="en-US" altLang="ja-JP" sz="4000" b="1">
              <a:solidFill>
                <a:srgbClr val="002060"/>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rotWithShape="1">
          <a:blip r:embed="rId4"/>
          <a:srcRect t="5923" r="50000"/>
          <a:stretch/>
        </p:blipFill>
        <p:spPr>
          <a:xfrm>
            <a:off x="156162" y="1316693"/>
            <a:ext cx="8817976" cy="4955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2"/>
          <p:cNvSpPr>
            <a:spLocks noGrp="1"/>
          </p:cNvSpPr>
          <p:nvPr>
            <p:ph type="title"/>
          </p:nvPr>
        </p:nvSpPr>
        <p:spPr bwMode="auto">
          <a:xfrm>
            <a:off x="728663" y="2782888"/>
            <a:ext cx="78867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4000" b="1" smtClean="0">
                <a:latin typeface="メイリオ" panose="020B0604030504040204" pitchFamily="50" charset="-128"/>
                <a:ea typeface="メイリオ" panose="020B0604030504040204" pitchFamily="50" charset="-128"/>
              </a:rPr>
              <a:t>ご静聴ありがとうございました</a:t>
            </a:r>
          </a:p>
        </p:txBody>
      </p:sp>
      <p:pic>
        <p:nvPicPr>
          <p:cNvPr id="75779"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4"/>
          <p:cNvSpPr txBox="1">
            <a:spLocks noChangeArrowheads="1"/>
          </p:cNvSpPr>
          <p:nvPr/>
        </p:nvSpPr>
        <p:spPr bwMode="auto">
          <a:xfrm>
            <a:off x="481013" y="1938338"/>
            <a:ext cx="82946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2825">
              <a:defRPr kumimoji="1">
                <a:solidFill>
                  <a:schemeClr val="tx1"/>
                </a:solidFill>
                <a:latin typeface="Calibri" panose="020F0502020204030204" pitchFamily="34" charset="0"/>
                <a:ea typeface="ＭＳ Ｐゴシック" panose="020B0600070205080204" pitchFamily="50" charset="-128"/>
              </a:defRPr>
            </a:lvl1pPr>
            <a:lvl2pPr marL="742950" indent="-285750" defTabSz="1012825">
              <a:defRPr kumimoji="1">
                <a:solidFill>
                  <a:schemeClr val="tx1"/>
                </a:solidFill>
                <a:latin typeface="Calibri" panose="020F0502020204030204" pitchFamily="34" charset="0"/>
                <a:ea typeface="ＭＳ Ｐゴシック" panose="020B0600070205080204" pitchFamily="50" charset="-128"/>
              </a:defRPr>
            </a:lvl2pPr>
            <a:lvl3pPr marL="1143000" indent="-228600" defTabSz="1012825">
              <a:defRPr kumimoji="1">
                <a:solidFill>
                  <a:schemeClr val="tx1"/>
                </a:solidFill>
                <a:latin typeface="Calibri" panose="020F0502020204030204" pitchFamily="34" charset="0"/>
                <a:ea typeface="ＭＳ Ｐゴシック" panose="020B0600070205080204" pitchFamily="50" charset="-128"/>
              </a:defRPr>
            </a:lvl3pPr>
            <a:lvl4pPr marL="1600200" indent="-228600" defTabSz="1012825">
              <a:defRPr kumimoji="1">
                <a:solidFill>
                  <a:schemeClr val="tx1"/>
                </a:solidFill>
                <a:latin typeface="Calibri" panose="020F0502020204030204" pitchFamily="34" charset="0"/>
                <a:ea typeface="ＭＳ Ｐゴシック" panose="020B0600070205080204" pitchFamily="50" charset="-128"/>
              </a:defRPr>
            </a:lvl4pPr>
            <a:lvl5pPr marL="2057400" indent="-228600" defTabSz="1012825">
              <a:defRPr kumimoji="1">
                <a:solidFill>
                  <a:schemeClr val="tx1"/>
                </a:solidFill>
                <a:latin typeface="Calibri" panose="020F0502020204030204" pitchFamily="34" charset="0"/>
                <a:ea typeface="ＭＳ Ｐゴシック" panose="020B0600070205080204" pitchFamily="50" charset="-128"/>
              </a:defRPr>
            </a:lvl5pPr>
            <a:lvl6pPr marL="25146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200">
                <a:solidFill>
                  <a:srgbClr val="FF0000"/>
                </a:solidFill>
              </a:rPr>
              <a:t>災害</a:t>
            </a:r>
            <a:r>
              <a:rPr lang="ja-JP" altLang="en-US" sz="7200">
                <a:solidFill>
                  <a:srgbClr val="000000"/>
                </a:solidFill>
              </a:rPr>
              <a:t>を</a:t>
            </a:r>
            <a:endParaRPr lang="en-US" altLang="ja-JP" sz="7200">
              <a:solidFill>
                <a:srgbClr val="000000"/>
              </a:solidFill>
            </a:endParaRPr>
          </a:p>
          <a:p>
            <a:r>
              <a:rPr lang="ja-JP" altLang="en-US" sz="7200">
                <a:solidFill>
                  <a:srgbClr val="000000"/>
                </a:solidFill>
              </a:rPr>
              <a:t>　　　</a:t>
            </a:r>
            <a:r>
              <a:rPr lang="ja-JP" altLang="en-US" sz="7200">
                <a:solidFill>
                  <a:srgbClr val="0070C0"/>
                </a:solidFill>
              </a:rPr>
              <a:t>他人ごと</a:t>
            </a:r>
            <a:r>
              <a:rPr lang="ja-JP" altLang="en-US" sz="7200">
                <a:solidFill>
                  <a:srgbClr val="000000"/>
                </a:solidFill>
              </a:rPr>
              <a:t>と</a:t>
            </a:r>
            <a:endParaRPr lang="en-US" altLang="ja-JP" sz="7200">
              <a:solidFill>
                <a:srgbClr val="000000"/>
              </a:solidFill>
            </a:endParaRPr>
          </a:p>
          <a:p>
            <a:r>
              <a:rPr lang="ja-JP" altLang="en-US" sz="7200">
                <a:solidFill>
                  <a:srgbClr val="000000"/>
                </a:solidFill>
              </a:rPr>
              <a:t>　　　　　　</a:t>
            </a:r>
            <a:r>
              <a:rPr lang="ja-JP" altLang="en-US" sz="7200">
                <a:solidFill>
                  <a:srgbClr val="7030A0"/>
                </a:solidFill>
              </a:rPr>
              <a:t>思っている</a:t>
            </a:r>
            <a:endParaRPr lang="en-US" altLang="ja-JP" sz="7200">
              <a:solidFill>
                <a:srgbClr val="000000"/>
              </a:solidFill>
            </a:endParaRPr>
          </a:p>
        </p:txBody>
      </p:sp>
      <p:pic>
        <p:nvPicPr>
          <p:cNvPr id="28675"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4"/>
          <p:cNvSpPr txBox="1">
            <a:spLocks noChangeArrowheads="1"/>
          </p:cNvSpPr>
          <p:nvPr/>
        </p:nvSpPr>
        <p:spPr bwMode="auto">
          <a:xfrm>
            <a:off x="2141538" y="2973388"/>
            <a:ext cx="36004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2825">
              <a:defRPr kumimoji="1">
                <a:solidFill>
                  <a:schemeClr val="tx1"/>
                </a:solidFill>
                <a:latin typeface="Calibri" panose="020F0502020204030204" pitchFamily="34" charset="0"/>
                <a:ea typeface="ＭＳ Ｐゴシック" panose="020B0600070205080204" pitchFamily="50" charset="-128"/>
              </a:defRPr>
            </a:lvl1pPr>
            <a:lvl2pPr marL="742950" indent="-285750" defTabSz="1012825">
              <a:defRPr kumimoji="1">
                <a:solidFill>
                  <a:schemeClr val="tx1"/>
                </a:solidFill>
                <a:latin typeface="Calibri" panose="020F0502020204030204" pitchFamily="34" charset="0"/>
                <a:ea typeface="ＭＳ Ｐゴシック" panose="020B0600070205080204" pitchFamily="50" charset="-128"/>
              </a:defRPr>
            </a:lvl2pPr>
            <a:lvl3pPr marL="1143000" indent="-228600" defTabSz="1012825">
              <a:defRPr kumimoji="1">
                <a:solidFill>
                  <a:schemeClr val="tx1"/>
                </a:solidFill>
                <a:latin typeface="Calibri" panose="020F0502020204030204" pitchFamily="34" charset="0"/>
                <a:ea typeface="ＭＳ Ｐゴシック" panose="020B0600070205080204" pitchFamily="50" charset="-128"/>
              </a:defRPr>
            </a:lvl3pPr>
            <a:lvl4pPr marL="1600200" indent="-228600" defTabSz="1012825">
              <a:defRPr kumimoji="1">
                <a:solidFill>
                  <a:schemeClr val="tx1"/>
                </a:solidFill>
                <a:latin typeface="Calibri" panose="020F0502020204030204" pitchFamily="34" charset="0"/>
                <a:ea typeface="ＭＳ Ｐゴシック" panose="020B0600070205080204" pitchFamily="50" charset="-128"/>
              </a:defRPr>
            </a:lvl4pPr>
            <a:lvl5pPr marL="2057400" indent="-228600" defTabSz="1012825">
              <a:defRPr kumimoji="1">
                <a:solidFill>
                  <a:schemeClr val="tx1"/>
                </a:solidFill>
                <a:latin typeface="Calibri" panose="020F0502020204030204" pitchFamily="34" charset="0"/>
                <a:ea typeface="ＭＳ Ｐゴシック" panose="020B0600070205080204" pitchFamily="50" charset="-128"/>
              </a:defRPr>
            </a:lvl5pPr>
            <a:lvl6pPr marL="25146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200" u="sng">
                <a:solidFill>
                  <a:srgbClr val="0070C0"/>
                </a:solidFill>
              </a:rPr>
              <a:t>自分ごと</a:t>
            </a:r>
            <a:endParaRPr lang="en-US" altLang="ja-JP" sz="7200" u="sng">
              <a:solidFill>
                <a:srgbClr val="000000"/>
              </a:solidFill>
            </a:endParaRPr>
          </a:p>
        </p:txBody>
      </p:sp>
      <p:sp>
        <p:nvSpPr>
          <p:cNvPr id="6" name="テキスト ボックス 4"/>
          <p:cNvSpPr txBox="1">
            <a:spLocks noChangeArrowheads="1"/>
          </p:cNvSpPr>
          <p:nvPr/>
        </p:nvSpPr>
        <p:spPr bwMode="auto">
          <a:xfrm>
            <a:off x="4076700" y="4152900"/>
            <a:ext cx="43656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2825">
              <a:defRPr kumimoji="1">
                <a:solidFill>
                  <a:schemeClr val="tx1"/>
                </a:solidFill>
                <a:latin typeface="Calibri" panose="020F0502020204030204" pitchFamily="34" charset="0"/>
                <a:ea typeface="ＭＳ Ｐゴシック" panose="020B0600070205080204" pitchFamily="50" charset="-128"/>
              </a:defRPr>
            </a:lvl1pPr>
            <a:lvl2pPr marL="742950" indent="-285750" defTabSz="1012825">
              <a:defRPr kumimoji="1">
                <a:solidFill>
                  <a:schemeClr val="tx1"/>
                </a:solidFill>
                <a:latin typeface="Calibri" panose="020F0502020204030204" pitchFamily="34" charset="0"/>
                <a:ea typeface="ＭＳ Ｐゴシック" panose="020B0600070205080204" pitchFamily="50" charset="-128"/>
              </a:defRPr>
            </a:lvl2pPr>
            <a:lvl3pPr marL="1143000" indent="-228600" defTabSz="1012825">
              <a:defRPr kumimoji="1">
                <a:solidFill>
                  <a:schemeClr val="tx1"/>
                </a:solidFill>
                <a:latin typeface="Calibri" panose="020F0502020204030204" pitchFamily="34" charset="0"/>
                <a:ea typeface="ＭＳ Ｐゴシック" panose="020B0600070205080204" pitchFamily="50" charset="-128"/>
              </a:defRPr>
            </a:lvl3pPr>
            <a:lvl4pPr marL="1600200" indent="-228600" defTabSz="1012825">
              <a:defRPr kumimoji="1">
                <a:solidFill>
                  <a:schemeClr val="tx1"/>
                </a:solidFill>
                <a:latin typeface="Calibri" panose="020F0502020204030204" pitchFamily="34" charset="0"/>
                <a:ea typeface="ＭＳ Ｐゴシック" panose="020B0600070205080204" pitchFamily="50" charset="-128"/>
              </a:defRPr>
            </a:lvl4pPr>
            <a:lvl5pPr marL="2057400" indent="-228600" defTabSz="1012825">
              <a:defRPr kumimoji="1">
                <a:solidFill>
                  <a:schemeClr val="tx1"/>
                </a:solidFill>
                <a:latin typeface="Calibri" panose="020F0502020204030204" pitchFamily="34" charset="0"/>
                <a:ea typeface="ＭＳ Ｐゴシック" panose="020B0600070205080204" pitchFamily="50" charset="-128"/>
              </a:defRPr>
            </a:lvl5pPr>
            <a:lvl6pPr marL="25146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200" dirty="0">
                <a:solidFill>
                  <a:srgbClr val="7030A0"/>
                </a:solidFill>
              </a:rPr>
              <a:t>　</a:t>
            </a:r>
            <a:r>
              <a:rPr lang="ja-JP" altLang="en-US" sz="7200" u="sng" dirty="0">
                <a:solidFill>
                  <a:srgbClr val="7030A0"/>
                </a:solidFill>
              </a:rPr>
              <a:t>捉える</a:t>
            </a:r>
            <a:endParaRPr lang="en-US" altLang="ja-JP" sz="7200" u="sng"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ctrTitle"/>
          </p:nvPr>
        </p:nvSpPr>
        <p:spPr bwMode="auto">
          <a:xfrm>
            <a:off x="914400" y="1962150"/>
            <a:ext cx="758348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smtClean="0">
                <a:latin typeface="メイリオ" panose="020B0604030504040204" pitchFamily="50" charset="-128"/>
                <a:ea typeface="メイリオ" panose="020B0604030504040204" pitchFamily="50" charset="-128"/>
              </a:rPr>
              <a:t>動画視聴</a:t>
            </a:r>
            <a:r>
              <a:rPr lang="en-US" altLang="ja-JP" sz="2700" b="1" dirty="0" smtClean="0">
                <a:latin typeface="メイリオ" panose="020B0604030504040204" pitchFamily="50" charset="-128"/>
                <a:ea typeface="メイリオ" panose="020B0604030504040204" pitchFamily="50" charset="-128"/>
              </a:rPr>
              <a:t/>
            </a:r>
            <a:br>
              <a:rPr lang="en-US" altLang="ja-JP" sz="2700" b="1" dirty="0" smtClean="0">
                <a:latin typeface="メイリオ" panose="020B0604030504040204" pitchFamily="50" charset="-128"/>
                <a:ea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hlinkClick r:id="rId4"/>
              </a:rPr>
              <a:t>https://</a:t>
            </a:r>
            <a:r>
              <a:rPr lang="en-US" altLang="ja-JP" sz="2000" b="1" dirty="0" smtClean="0">
                <a:latin typeface="メイリオ" panose="020B0604030504040204" pitchFamily="50" charset="-128"/>
                <a:ea typeface="メイリオ" panose="020B0604030504040204" pitchFamily="50" charset="-128"/>
                <a:hlinkClick r:id="rId4"/>
              </a:rPr>
              <a:t>www.youtube.com/watch?v=Y1XcWts_NsU</a:t>
            </a:r>
            <a:endParaRPr lang="ja-JP" altLang="en-US" sz="2000" b="1"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28" y="1718810"/>
            <a:ext cx="8567745" cy="41404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ctrTitle"/>
          </p:nvPr>
        </p:nvSpPr>
        <p:spPr bwMode="auto">
          <a:xfrm>
            <a:off x="914400" y="1962150"/>
            <a:ext cx="758348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smtClean="0">
                <a:latin typeface="メイリオ" panose="020B0604030504040204" pitchFamily="50" charset="-128"/>
                <a:ea typeface="メイリオ" panose="020B0604030504040204" pitchFamily="50" charset="-128"/>
              </a:rPr>
              <a:t>動画視聴</a:t>
            </a:r>
            <a:r>
              <a:rPr lang="en-US" altLang="ja-JP" sz="2700" b="1" dirty="0" smtClean="0">
                <a:latin typeface="メイリオ" panose="020B0604030504040204" pitchFamily="50" charset="-128"/>
                <a:ea typeface="メイリオ" panose="020B0604030504040204" pitchFamily="50" charset="-128"/>
              </a:rPr>
              <a:t/>
            </a:r>
            <a:br>
              <a:rPr lang="en-US" altLang="ja-JP" sz="2700" b="1" dirty="0" smtClean="0">
                <a:latin typeface="メイリオ" panose="020B0604030504040204" pitchFamily="50" charset="-128"/>
                <a:ea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hlinkClick r:id="rId4"/>
              </a:rPr>
              <a:t>https://www.youtube.com/watch?v=_</a:t>
            </a:r>
            <a:r>
              <a:rPr lang="en-US" altLang="ja-JP" sz="2000" b="1" dirty="0" smtClean="0">
                <a:latin typeface="メイリオ" panose="020B0604030504040204" pitchFamily="50" charset="-128"/>
                <a:ea typeface="メイリオ" panose="020B0604030504040204" pitchFamily="50" charset="-128"/>
                <a:hlinkClick r:id="rId4"/>
              </a:rPr>
              <a:t>jgN_QBOpGU</a:t>
            </a:r>
            <a:endParaRPr lang="ja-JP" altLang="en-US" sz="16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2997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78" y="1538790"/>
            <a:ext cx="8754455" cy="461727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ctrTitle"/>
          </p:nvPr>
        </p:nvSpPr>
        <p:spPr bwMode="auto">
          <a:xfrm>
            <a:off x="914400" y="1962150"/>
            <a:ext cx="758348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smtClean="0">
                <a:latin typeface="メイリオ" panose="020B0604030504040204" pitchFamily="50" charset="-128"/>
                <a:ea typeface="メイリオ" panose="020B0604030504040204" pitchFamily="50" charset="-128"/>
              </a:rPr>
              <a:t>動画視聴</a:t>
            </a:r>
            <a:r>
              <a:rPr lang="en-US" altLang="ja-JP" sz="2700" b="1" dirty="0" smtClean="0">
                <a:latin typeface="メイリオ" panose="020B0604030504040204" pitchFamily="50" charset="-128"/>
                <a:ea typeface="メイリオ" panose="020B0604030504040204" pitchFamily="50" charset="-128"/>
              </a:rPr>
              <a:t/>
            </a:r>
            <a:br>
              <a:rPr lang="en-US" altLang="ja-JP" sz="2700" b="1" dirty="0" smtClean="0">
                <a:latin typeface="メイリオ" panose="020B0604030504040204" pitchFamily="50" charset="-128"/>
                <a:ea typeface="メイリオ" panose="020B0604030504040204" pitchFamily="50" charset="-128"/>
              </a:rPr>
            </a:br>
            <a:r>
              <a:rPr lang="en-US" altLang="ja-JP" sz="2000" b="1" dirty="0" smtClean="0">
                <a:latin typeface="メイリオ" panose="020B0604030504040204" pitchFamily="50" charset="-128"/>
                <a:ea typeface="メイリオ" panose="020B0604030504040204" pitchFamily="50" charset="-128"/>
                <a:hlinkClick r:id="rId3"/>
              </a:rPr>
              <a:t>https://www.youtube.com/watch?v=3p7xwJq429w</a:t>
            </a:r>
            <a:endParaRPr lang="ja-JP" altLang="en-US" sz="2000" b="1" dirty="0" smtClean="0">
              <a:latin typeface="メイリオ" panose="020B0604030504040204" pitchFamily="50" charset="-128"/>
              <a:ea typeface="メイリオ" panose="020B0604030504040204" pitchFamily="50" charset="-128"/>
            </a:endParaRPr>
          </a:p>
        </p:txBody>
      </p:sp>
      <p:pic>
        <p:nvPicPr>
          <p:cNvPr id="61443" name="Picture 4" descr="X:\320_十勝総合振興局\010_総務課\06名刺用素材\05試される大地\基本デザイン.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758950"/>
            <a:ext cx="4318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840288" y="1558925"/>
            <a:ext cx="3881437" cy="400050"/>
          </a:xfrm>
          <a:prstGeom prst="rect">
            <a:avLst/>
          </a:prstGeom>
          <a:solidFill>
            <a:schemeClr val="accent1">
              <a:lumMod val="20000"/>
              <a:lumOff val="80000"/>
            </a:schemeClr>
          </a:solidFill>
        </p:spPr>
        <p:txBody>
          <a:bodyPr>
            <a:spAutoFit/>
          </a:bodyPr>
          <a:lstStyle/>
          <a:p>
            <a:pPr algn="ctr">
              <a:defRPr/>
            </a:pPr>
            <a:r>
              <a:rPr lang="ja-JP" altLang="en-US" sz="2000" dirty="0">
                <a:solidFill>
                  <a:srgbClr val="0070C0"/>
                </a:solidFill>
                <a:latin typeface="メイリオ" panose="020B0604030504040204" pitchFamily="50" charset="-128"/>
                <a:ea typeface="メイリオ" panose="020B0604030504040204" pitchFamily="50" charset="-128"/>
              </a:rPr>
              <a:t>津波てんで</a:t>
            </a:r>
            <a:r>
              <a:rPr lang="ja-JP" altLang="en-US" sz="2000" dirty="0" err="1">
                <a:solidFill>
                  <a:srgbClr val="0070C0"/>
                </a:solidFill>
                <a:latin typeface="メイリオ" panose="020B0604030504040204" pitchFamily="50" charset="-128"/>
                <a:ea typeface="メイリオ" panose="020B0604030504040204" pitchFamily="50" charset="-128"/>
              </a:rPr>
              <a:t>んこ</a:t>
            </a:r>
            <a:endParaRPr lang="ja-JP" altLang="en-US" sz="2000" dirty="0">
              <a:solidFill>
                <a:srgbClr val="0070C0"/>
              </a:solidFill>
              <a:latin typeface="メイリオ" panose="020B0604030504040204" pitchFamily="50" charset="-128"/>
              <a:ea typeface="メイリオ" panose="020B0604030504040204" pitchFamily="50" charset="-128"/>
            </a:endParaRPr>
          </a:p>
        </p:txBody>
      </p:sp>
      <p:sp>
        <p:nvSpPr>
          <p:cNvPr id="63492" name="テキスト ボックス 5"/>
          <p:cNvSpPr txBox="1">
            <a:spLocks noChangeArrowheads="1"/>
          </p:cNvSpPr>
          <p:nvPr/>
        </p:nvSpPr>
        <p:spPr bwMode="auto">
          <a:xfrm>
            <a:off x="4787900" y="2216150"/>
            <a:ext cx="39862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latin typeface="メイリオ" panose="020B0604030504040204" pitchFamily="50" charset="-128"/>
                <a:ea typeface="メイリオ" panose="020B0604030504040204" pitchFamily="50" charset="-128"/>
              </a:rPr>
              <a:t>　大きな地震があった時は津波が来る。津波が来たら自分の「いのち」は自分で守る。</a:t>
            </a:r>
            <a:endParaRPr lang="en-US" altLang="ja-JP">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　家族のことさえ気にせず（家族も逃げていると考え）、</a:t>
            </a:r>
            <a:r>
              <a:rPr lang="ja-JP" altLang="en-US">
                <a:solidFill>
                  <a:srgbClr val="FF0000"/>
                </a:solidFill>
                <a:latin typeface="メイリオ" panose="020B0604030504040204" pitchFamily="50" charset="-128"/>
                <a:ea typeface="メイリオ" panose="020B0604030504040204" pitchFamily="50" charset="-128"/>
              </a:rPr>
              <a:t>自分の命を守るために「てんでんばらばら」になって逃げろ！</a:t>
            </a:r>
            <a:r>
              <a:rPr lang="ja-JP" altLang="en-US">
                <a:latin typeface="メイリオ" panose="020B0604030504040204" pitchFamily="50" charset="-128"/>
                <a:ea typeface="メイリオ" panose="020B0604030504040204" pitchFamily="50" charset="-128"/>
              </a:rPr>
              <a:t>との言い伝え</a:t>
            </a:r>
          </a:p>
        </p:txBody>
      </p:sp>
      <p:sp>
        <p:nvSpPr>
          <p:cNvPr id="7" name="下矢印 6"/>
          <p:cNvSpPr/>
          <p:nvPr/>
        </p:nvSpPr>
        <p:spPr>
          <a:xfrm>
            <a:off x="6281738" y="4505325"/>
            <a:ext cx="1104900" cy="484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63494" name="テキスト ボックス 7"/>
          <p:cNvSpPr txBox="1">
            <a:spLocks noChangeArrowheads="1"/>
          </p:cNvSpPr>
          <p:nvPr/>
        </p:nvSpPr>
        <p:spPr bwMode="auto">
          <a:xfrm>
            <a:off x="4840288" y="4989513"/>
            <a:ext cx="3986212" cy="101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a:latin typeface="メイリオ" panose="020B0604030504040204" pitchFamily="50" charset="-128"/>
                <a:ea typeface="メイリオ" panose="020B0604030504040204" pitchFamily="50" charset="-128"/>
              </a:rPr>
              <a:t>教えの通りに行動したことで</a:t>
            </a:r>
            <a:endParaRPr lang="en-US" altLang="ja-JP" sz="2000">
              <a:latin typeface="メイリオ" panose="020B0604030504040204" pitchFamily="50" charset="-128"/>
              <a:ea typeface="メイリオ" panose="020B0604030504040204" pitchFamily="50" charset="-128"/>
            </a:endParaRPr>
          </a:p>
          <a:p>
            <a:pPr algn="ctr"/>
            <a:r>
              <a:rPr lang="ja-JP" altLang="en-US" sz="2000">
                <a:latin typeface="メイリオ" panose="020B0604030504040204" pitchFamily="50" charset="-128"/>
                <a:ea typeface="メイリオ" panose="020B0604030504040204" pitchFamily="50" charset="-128"/>
              </a:rPr>
              <a:t>釜石市の小・中学生は</a:t>
            </a:r>
            <a:endParaRPr lang="en-US" altLang="ja-JP" sz="2000">
              <a:latin typeface="メイリオ" panose="020B0604030504040204" pitchFamily="50" charset="-128"/>
              <a:ea typeface="メイリオ" panose="020B0604030504040204" pitchFamily="50" charset="-128"/>
            </a:endParaRPr>
          </a:p>
          <a:p>
            <a:pPr algn="ctr"/>
            <a:r>
              <a:rPr lang="en-US" altLang="ja-JP" sz="2000">
                <a:latin typeface="メイリオ" panose="020B0604030504040204" pitchFamily="50" charset="-128"/>
                <a:ea typeface="メイリオ" panose="020B0604030504040204" pitchFamily="50" charset="-128"/>
              </a:rPr>
              <a:t>100</a:t>
            </a:r>
            <a:r>
              <a:rPr lang="ja-JP" altLang="en-US" sz="2000">
                <a:latin typeface="メイリオ" panose="020B0604030504040204" pitchFamily="50" charset="-128"/>
                <a:ea typeface="メイリオ" panose="020B0604030504040204" pitchFamily="50" charset="-128"/>
              </a:rPr>
              <a:t>％近い生存率！</a:t>
            </a:r>
          </a:p>
        </p:txBody>
      </p:sp>
      <p:pic>
        <p:nvPicPr>
          <p:cNvPr id="63495" name="Picture 4" descr="X:\320_十勝総合振興局\010_総務課\06名刺用素材\05試される大地\基本デザイン.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タイトル 1"/>
          <p:cNvSpPr txBox="1">
            <a:spLocks/>
          </p:cNvSpPr>
          <p:nvPr/>
        </p:nvSpPr>
        <p:spPr bwMode="auto">
          <a:xfrm>
            <a:off x="144463" y="12700"/>
            <a:ext cx="86010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200">
                <a:solidFill>
                  <a:schemeClr val="bg1"/>
                </a:solidFill>
              </a:rPr>
              <a:t>「津波てんでんこ」による釜石の奇跡</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番号プレースホルダー 3"/>
          <p:cNvSpPr>
            <a:spLocks noGrp="1"/>
          </p:cNvSpPr>
          <p:nvPr>
            <p:ph type="sldNum" sz="quarter" idx="12"/>
          </p:nvPr>
        </p:nvSpPr>
        <p:spPr bwMode="auto">
          <a:xfrm>
            <a:off x="6457950" y="628332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mtClean="0"/>
              <a:t>25</a:t>
            </a:r>
            <a:endParaRPr lang="ja-JP" altLang="en-US" smtClean="0"/>
          </a:p>
        </p:txBody>
      </p:sp>
      <p:sp>
        <p:nvSpPr>
          <p:cNvPr id="12" name="テキスト ボックス 11"/>
          <p:cNvSpPr txBox="1"/>
          <p:nvPr/>
        </p:nvSpPr>
        <p:spPr>
          <a:xfrm>
            <a:off x="542925" y="1238250"/>
            <a:ext cx="7972425" cy="831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ja-JP" altLang="en-US" sz="2400" dirty="0">
                <a:latin typeface="メイリオ" panose="020B0604030504040204" pitchFamily="50" charset="-128"/>
                <a:ea typeface="メイリオ" panose="020B0604030504040204" pitchFamily="50" charset="-128"/>
              </a:rPr>
              <a:t>東日本大震災では釜石小学校の全校生徒１８４人全員が生き延びた</a:t>
            </a:r>
          </a:p>
        </p:txBody>
      </p:sp>
      <p:grpSp>
        <p:nvGrpSpPr>
          <p:cNvPr id="65540" name="グループ化 17"/>
          <p:cNvGrpSpPr>
            <a:grpSpLocks/>
          </p:cNvGrpSpPr>
          <p:nvPr/>
        </p:nvGrpSpPr>
        <p:grpSpPr bwMode="auto">
          <a:xfrm>
            <a:off x="576263" y="2201863"/>
            <a:ext cx="7991475" cy="3095625"/>
            <a:chOff x="574471" y="2646956"/>
            <a:chExt cx="7989980" cy="3094595"/>
          </a:xfrm>
        </p:grpSpPr>
        <p:pic>
          <p:nvPicPr>
            <p:cNvPr id="65544" name="Picture 22" descr="pic_watch0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71" y="2646956"/>
              <a:ext cx="1677602" cy="9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23" descr="pic_watch03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71" y="3714212"/>
              <a:ext cx="1677602" cy="9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24" descr="pic_watch03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71" y="4800840"/>
              <a:ext cx="1677602" cy="9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テキスト ボックス 5"/>
            <p:cNvSpPr txBox="1">
              <a:spLocks noChangeArrowheads="1"/>
            </p:cNvSpPr>
            <p:nvPr/>
          </p:nvSpPr>
          <p:spPr bwMode="auto">
            <a:xfrm>
              <a:off x="2432314" y="2706351"/>
              <a:ext cx="60156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自分の身は自分で守るようにずっと言われてきた</a:t>
              </a:r>
              <a:r>
                <a:rPr lang="ja-JP" altLang="en-US" sz="1600" dirty="0">
                  <a:latin typeface="メイリオ" panose="020B0604030504040204" pitchFamily="50" charset="-128"/>
                  <a:ea typeface="メイリオ" panose="020B0604030504040204" pitchFamily="50" charset="-128"/>
                </a:rPr>
                <a:t>ので、お母さんやお父さんのことを考えないで　まず自分一人でも生き延び</a:t>
              </a:r>
              <a:r>
                <a:rPr lang="ja-JP" altLang="en-US" sz="1600" dirty="0" err="1">
                  <a:latin typeface="メイリオ" panose="020B0604030504040204" pitchFamily="50" charset="-128"/>
                  <a:ea typeface="メイリオ" panose="020B0604030504040204" pitchFamily="50" charset="-128"/>
                </a:rPr>
                <a:t>ろって</a:t>
              </a:r>
              <a:r>
                <a:rPr lang="ja-JP" altLang="en-US" sz="1600" dirty="0">
                  <a:latin typeface="メイリオ" panose="020B0604030504040204" pitchFamily="50" charset="-128"/>
                  <a:ea typeface="メイリオ" panose="020B0604030504040204" pitchFamily="50" charset="-128"/>
                </a:rPr>
                <a:t>言われてたんで、一人で逃げました」</a:t>
              </a:r>
            </a:p>
          </p:txBody>
        </p:sp>
        <p:sp>
          <p:nvSpPr>
            <p:cNvPr id="65548" name="テキスト ボックス 28"/>
            <p:cNvSpPr txBox="1">
              <a:spLocks noChangeArrowheads="1"/>
            </p:cNvSpPr>
            <p:nvPr/>
          </p:nvSpPr>
          <p:spPr bwMode="auto">
            <a:xfrm>
              <a:off x="2432313" y="3831570"/>
              <a:ext cx="5848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600">
                  <a:latin typeface="メイリオ" panose="020B0604030504040204" pitchFamily="50" charset="-128"/>
                  <a:ea typeface="メイリオ" panose="020B0604030504040204" pitchFamily="50" charset="-128"/>
                </a:rPr>
                <a:t>「避難訓練で何回も練習してるから「釜石の奇跡」ではなく、</a:t>
              </a:r>
              <a:r>
                <a:rPr lang="ja-JP" altLang="en-US" sz="1600">
                  <a:solidFill>
                    <a:srgbClr val="FF0000"/>
                  </a:solidFill>
                  <a:latin typeface="メイリオ" panose="020B0604030504040204" pitchFamily="50" charset="-128"/>
                  <a:ea typeface="メイリオ" panose="020B0604030504040204" pitchFamily="50" charset="-128"/>
                </a:rPr>
                <a:t>実力を発揮しただけ</a:t>
              </a:r>
              <a:r>
                <a:rPr lang="ja-JP" altLang="en-US" sz="1600">
                  <a:latin typeface="メイリオ" panose="020B0604030504040204" pitchFamily="50" charset="-128"/>
                  <a:ea typeface="メイリオ" panose="020B0604030504040204" pitchFamily="50" charset="-128"/>
                </a:rPr>
                <a:t>」</a:t>
              </a:r>
            </a:p>
          </p:txBody>
        </p:sp>
        <p:sp>
          <p:nvSpPr>
            <p:cNvPr id="65549" name="テキスト ボックス 29"/>
            <p:cNvSpPr txBox="1">
              <a:spLocks noChangeArrowheads="1"/>
            </p:cNvSpPr>
            <p:nvPr/>
          </p:nvSpPr>
          <p:spPr bwMode="auto">
            <a:xfrm>
              <a:off x="2432313" y="4800840"/>
              <a:ext cx="6132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600" dirty="0">
                  <a:latin typeface="メイリオ" panose="020B0604030504040204" pitchFamily="50" charset="-128"/>
                  <a:ea typeface="メイリオ" panose="020B0604030504040204" pitchFamily="50" charset="-128"/>
                </a:rPr>
                <a:t>「津波がギリギリで止まったとかを奇跡っていうけど　今回はちゃんと実力で逃げたのだから「釜石の奇跡」よりは</a:t>
              </a:r>
              <a:r>
                <a:rPr lang="ja-JP" altLang="en-US" sz="1600" dirty="0">
                  <a:solidFill>
                    <a:srgbClr val="FF0000"/>
                  </a:solidFill>
                  <a:latin typeface="メイリオ" panose="020B0604030504040204" pitchFamily="50" charset="-128"/>
                  <a:ea typeface="メイリオ" panose="020B0604030504040204" pitchFamily="50" charset="-128"/>
                </a:rPr>
                <a:t>「釜石の実績」</a:t>
              </a:r>
              <a:r>
                <a:rPr lang="ja-JP" altLang="en-US" sz="1600" dirty="0">
                  <a:latin typeface="メイリオ" panose="020B0604030504040204" pitchFamily="50" charset="-128"/>
                  <a:ea typeface="メイリオ" panose="020B0604030504040204" pitchFamily="50" charset="-128"/>
                </a:rPr>
                <a:t>の方が言葉があってる」</a:t>
              </a:r>
            </a:p>
          </p:txBody>
        </p:sp>
      </p:grpSp>
      <p:sp>
        <p:nvSpPr>
          <p:cNvPr id="65541" name="テキスト ボックス 30"/>
          <p:cNvSpPr txBox="1">
            <a:spLocks noChangeArrowheads="1"/>
          </p:cNvSpPr>
          <p:nvPr/>
        </p:nvSpPr>
        <p:spPr bwMode="auto">
          <a:xfrm>
            <a:off x="696913" y="5527675"/>
            <a:ext cx="7818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dirty="0">
                <a:latin typeface="メイリオ" panose="020B0604030504040204" pitchFamily="50" charset="-128"/>
                <a:ea typeface="メイリオ" panose="020B0604030504040204" pitchFamily="50" charset="-128"/>
              </a:rPr>
              <a:t>ＮＨＫそなえる防災「シンサイミライ学校」</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片田敏孝先生の命を守る特別授業</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より</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http://www.nhk.or.jp/sonae/mirai/program_sp01/watch03.html</a:t>
            </a:r>
            <a:endParaRPr lang="ja-JP" altLang="en-US" sz="1400" dirty="0">
              <a:latin typeface="メイリオ" panose="020B0604030504040204" pitchFamily="50" charset="-128"/>
              <a:ea typeface="メイリオ" panose="020B0604030504040204" pitchFamily="50" charset="-128"/>
            </a:endParaRPr>
          </a:p>
        </p:txBody>
      </p:sp>
      <p:sp>
        <p:nvSpPr>
          <p:cNvPr id="65542" name="タイトル 1"/>
          <p:cNvSpPr txBox="1">
            <a:spLocks/>
          </p:cNvSpPr>
          <p:nvPr/>
        </p:nvSpPr>
        <p:spPr bwMode="auto">
          <a:xfrm>
            <a:off x="144463" y="12700"/>
            <a:ext cx="86010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200">
                <a:solidFill>
                  <a:schemeClr val="bg1"/>
                </a:solidFill>
              </a:rPr>
              <a:t>「奇跡」と呼ばれた本人たちは・・・</a:t>
            </a:r>
          </a:p>
        </p:txBody>
      </p:sp>
      <p:pic>
        <p:nvPicPr>
          <p:cNvPr id="65543" name="Picture 4" descr="X:\320_十勝総合振興局\010_総務課\06名刺用素材\05試される大地\基本デザイン.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926722" y="3171541"/>
            <a:ext cx="7204829" cy="1107996"/>
          </a:xfrm>
          <a:prstGeom prst="rect">
            <a:avLst/>
          </a:prstGeom>
          <a:noFill/>
        </p:spPr>
        <p:txBody>
          <a:bodyPr wrap="square" rtlCol="0">
            <a:spAutoFit/>
          </a:bodyPr>
          <a:lstStyle/>
          <a:p>
            <a:pPr algn="ctr"/>
            <a:r>
              <a:rPr kumimoji="1" lang="ja-JP" altLang="en-US" sz="6600" b="1" dirty="0" smtClean="0">
                <a:ln>
                  <a:solidFill>
                    <a:sysClr val="windowText" lastClr="000000"/>
                  </a:solidFill>
                </a:ln>
                <a:solidFill>
                  <a:srgbClr val="FF0000"/>
                </a:solidFill>
                <a:latin typeface="BIZ UDゴシック" panose="020B0400000000000000" pitchFamily="49" charset="-128"/>
                <a:ea typeface="BIZ UDゴシック" panose="020B0400000000000000" pitchFamily="49" charset="-128"/>
              </a:rPr>
              <a:t>津波避難の３原則</a:t>
            </a:r>
            <a:endParaRPr kumimoji="1" lang="ja-JP" altLang="en-US" sz="6600" b="1" dirty="0">
              <a:ln>
                <a:solidFill>
                  <a:sysClr val="windowText" lastClr="000000"/>
                </a:solidFill>
              </a:ln>
              <a:solidFill>
                <a:srgbClr val="FF0000"/>
              </a:solidFill>
              <a:latin typeface="BIZ UDゴシック" panose="020B0400000000000000" pitchFamily="49" charset="-128"/>
              <a:ea typeface="BIZ UDゴシック" panose="020B0400000000000000"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9" presetClass="emph" presetSubtype="0" nodeType="withEffect">
                                  <p:stCondLst>
                                    <p:cond delay="0"/>
                                  </p:stCondLst>
                                  <p:childTnLst>
                                    <p:set>
                                      <p:cBhvr rctx="PPT">
                                        <p:cTn id="9" dur="indefinite"/>
                                        <p:tgtEl>
                                          <p:spTgt spid="65540"/>
                                        </p:tgtEl>
                                        <p:attrNameLst>
                                          <p:attrName>style.opacity</p:attrName>
                                        </p:attrNameLst>
                                      </p:cBhvr>
                                      <p:to>
                                        <p:strVal val="0.25"/>
                                      </p:to>
                                    </p:set>
                                    <p:animEffect filter="image" prLst="opacity: 0.25">
                                      <p:cBhvr rctx="IE">
                                        <p:cTn id="10" dur="indefinite"/>
                                        <p:tgtEl>
                                          <p:spTgt spid="65540"/>
                                        </p:tgtEl>
                                      </p:cBhvr>
                                    </p:animEffect>
                                  </p:childTnLst>
                                </p:cTn>
                              </p:par>
                              <p:par>
                                <p:cTn id="11" presetID="9" presetClass="emph" presetSubtype="0" grpId="0" nodeType="withEffect">
                                  <p:stCondLst>
                                    <p:cond delay="0"/>
                                  </p:stCondLst>
                                  <p:childTnLst>
                                    <p:set>
                                      <p:cBhvr rctx="PPT">
                                        <p:cTn id="12" dur="indefinite"/>
                                        <p:tgtEl>
                                          <p:spTgt spid="65541"/>
                                        </p:tgtEl>
                                        <p:attrNameLst>
                                          <p:attrName>style.opacity</p:attrName>
                                        </p:attrNameLst>
                                      </p:cBhvr>
                                      <p:to>
                                        <p:strVal val="0.25"/>
                                      </p:to>
                                    </p:set>
                                    <p:animEffect filter="image" prLst="opacity: 0.25">
                                      <p:cBhvr rctx="IE">
                                        <p:cTn id="13" dur="indefinite"/>
                                        <p:tgtEl>
                                          <p:spTgt spid="655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5541" grpId="0"/>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ln>
          <a:solidFill>
            <a:srgbClr val="92D05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26816</TotalTime>
  <Words>2386</Words>
  <Application>Microsoft Office PowerPoint</Application>
  <PresentationFormat>画面に合わせる (4:3)</PresentationFormat>
  <Paragraphs>178</Paragraphs>
  <Slides>13</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11</vt:i4>
      </vt:variant>
      <vt:variant>
        <vt:lpstr>スライド タイトル</vt:lpstr>
      </vt:variant>
      <vt:variant>
        <vt:i4>13</vt:i4>
      </vt:variant>
    </vt:vector>
  </HeadingPairs>
  <TitlesOfParts>
    <vt:vector size="34" baseType="lpstr">
      <vt:lpstr>BIZ UDゴシック</vt:lpstr>
      <vt:lpstr>HGP創英角ｺﾞｼｯｸUB</vt:lpstr>
      <vt:lpstr>HG丸ｺﾞｼｯｸM-PRO</vt:lpstr>
      <vt:lpstr>Meiryo UI</vt:lpstr>
      <vt:lpstr>ＭＳ Ｐゴシック</vt:lpstr>
      <vt:lpstr>ＭＳ 明朝</vt:lpstr>
      <vt:lpstr>メイリオ</vt:lpstr>
      <vt:lpstr>Arial</vt:lpstr>
      <vt:lpstr>Calibri</vt:lpstr>
      <vt:lpstr>Wingdings</vt:lpstr>
      <vt:lpstr>Office テーマ</vt:lpstr>
      <vt:lpstr>2_Office テーマ</vt:lpstr>
      <vt:lpstr>1_Office テーマ</vt:lpstr>
      <vt:lpstr>3_Office テーマ</vt:lpstr>
      <vt:lpstr>デザインの設定</vt:lpstr>
      <vt:lpstr>4_Office テーマ</vt:lpstr>
      <vt:lpstr>5_Office テーマ</vt:lpstr>
      <vt:lpstr>6_Office テーマ</vt:lpstr>
      <vt:lpstr>20_Office テーマ</vt:lpstr>
      <vt:lpstr>7_Office テーマ</vt:lpstr>
      <vt:lpstr>8_Office テーマ</vt:lpstr>
      <vt:lpstr>PowerPoint プレゼンテーション</vt:lpstr>
      <vt:lpstr>PowerPoint プレゼンテーション</vt:lpstr>
      <vt:lpstr>動画視聴 https://www.youtube.com/watch?v=Y1XcWts_NsU</vt:lpstr>
      <vt:lpstr>PowerPoint プレゼンテーション</vt:lpstr>
      <vt:lpstr>動画視聴 https://www.youtube.com/watch?v=_jgN_QBOpGU</vt:lpstr>
      <vt:lpstr>PowerPoint プレゼンテーション</vt:lpstr>
      <vt:lpstr>動画視聴 https://www.youtube.com/watch?v=3p7xwJq429w</vt:lpstr>
      <vt:lpstr>PowerPoint プレゼンテーション</vt:lpstr>
      <vt:lpstr>PowerPoint プレゼンテーション</vt:lpstr>
      <vt:lpstr>動画視聴 https://www.gov-online.go.jp/prg/prg14286.html?t=132&amp;a=1</vt:lpstr>
      <vt:lpstr>PowerPoint プレゼンテーション</vt:lpstr>
      <vt:lpstr>PowerPoint プレゼンテーション</vt:lpstr>
      <vt:lpstr>ご静聴ありがとうございました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okanishi</dc:creator>
  <cp:lastModifiedBy>米澤＿政孝</cp:lastModifiedBy>
  <cp:revision>2014</cp:revision>
  <cp:lastPrinted>2022-09-08T10:33:12Z</cp:lastPrinted>
  <dcterms:created xsi:type="dcterms:W3CDTF">2013-12-20T03:00:57Z</dcterms:created>
  <dcterms:modified xsi:type="dcterms:W3CDTF">2025-02-06T12:20:32Z</dcterms:modified>
</cp:coreProperties>
</file>