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95" r:id="rId4"/>
  </p:sldMasterIdLst>
  <p:notesMasterIdLst>
    <p:notesMasterId r:id="rId98"/>
  </p:notesMasterIdLst>
  <p:sldIdLst>
    <p:sldId id="256" r:id="rId5"/>
    <p:sldId id="265" r:id="rId6"/>
    <p:sldId id="268" r:id="rId7"/>
    <p:sldId id="266" r:id="rId8"/>
    <p:sldId id="269" r:id="rId9"/>
    <p:sldId id="270" r:id="rId10"/>
    <p:sldId id="271" r:id="rId11"/>
    <p:sldId id="272" r:id="rId12"/>
    <p:sldId id="273" r:id="rId13"/>
    <p:sldId id="274" r:id="rId14"/>
    <p:sldId id="275" r:id="rId15"/>
    <p:sldId id="276" r:id="rId16"/>
    <p:sldId id="277" r:id="rId17"/>
    <p:sldId id="280" r:id="rId18"/>
    <p:sldId id="278" r:id="rId19"/>
    <p:sldId id="279" r:id="rId20"/>
    <p:sldId id="281" r:id="rId21"/>
    <p:sldId id="283" r:id="rId22"/>
    <p:sldId id="284" r:id="rId23"/>
    <p:sldId id="282" r:id="rId24"/>
    <p:sldId id="285" r:id="rId25"/>
    <p:sldId id="289" r:id="rId26"/>
    <p:sldId id="288" r:id="rId27"/>
    <p:sldId id="292" r:id="rId28"/>
    <p:sldId id="291" r:id="rId29"/>
    <p:sldId id="290" r:id="rId30"/>
    <p:sldId id="286" r:id="rId31"/>
    <p:sldId id="287" r:id="rId32"/>
    <p:sldId id="293" r:id="rId33"/>
    <p:sldId id="296" r:id="rId34"/>
    <p:sldId id="297" r:id="rId35"/>
    <p:sldId id="294" r:id="rId36"/>
    <p:sldId id="300" r:id="rId37"/>
    <p:sldId id="299" r:id="rId38"/>
    <p:sldId id="298" r:id="rId39"/>
    <p:sldId id="295" r:id="rId40"/>
    <p:sldId id="301" r:id="rId41"/>
    <p:sldId id="303" r:id="rId42"/>
    <p:sldId id="305" r:id="rId43"/>
    <p:sldId id="304" r:id="rId44"/>
    <p:sldId id="302" r:id="rId45"/>
    <p:sldId id="306" r:id="rId46"/>
    <p:sldId id="307" r:id="rId47"/>
    <p:sldId id="309" r:id="rId48"/>
    <p:sldId id="308" r:id="rId49"/>
    <p:sldId id="310" r:id="rId50"/>
    <p:sldId id="311" r:id="rId51"/>
    <p:sldId id="312" r:id="rId52"/>
    <p:sldId id="313" r:id="rId53"/>
    <p:sldId id="315" r:id="rId54"/>
    <p:sldId id="314" r:id="rId55"/>
    <p:sldId id="316" r:id="rId56"/>
    <p:sldId id="322" r:id="rId57"/>
    <p:sldId id="321" r:id="rId58"/>
    <p:sldId id="320" r:id="rId59"/>
    <p:sldId id="319" r:id="rId60"/>
    <p:sldId id="318" r:id="rId61"/>
    <p:sldId id="317" r:id="rId62"/>
    <p:sldId id="323" r:id="rId63"/>
    <p:sldId id="332" r:id="rId64"/>
    <p:sldId id="331" r:id="rId65"/>
    <p:sldId id="329" r:id="rId66"/>
    <p:sldId id="330" r:id="rId67"/>
    <p:sldId id="328" r:id="rId68"/>
    <p:sldId id="327" r:id="rId69"/>
    <p:sldId id="326" r:id="rId70"/>
    <p:sldId id="325" r:id="rId71"/>
    <p:sldId id="324" r:id="rId72"/>
    <p:sldId id="333" r:id="rId73"/>
    <p:sldId id="339" r:id="rId74"/>
    <p:sldId id="341" r:id="rId75"/>
    <p:sldId id="340" r:id="rId76"/>
    <p:sldId id="337" r:id="rId77"/>
    <p:sldId id="338" r:id="rId78"/>
    <p:sldId id="336" r:id="rId79"/>
    <p:sldId id="335" r:id="rId80"/>
    <p:sldId id="334" r:id="rId81"/>
    <p:sldId id="347" r:id="rId82"/>
    <p:sldId id="346" r:id="rId83"/>
    <p:sldId id="345" r:id="rId84"/>
    <p:sldId id="344" r:id="rId85"/>
    <p:sldId id="343" r:id="rId86"/>
    <p:sldId id="342" r:id="rId87"/>
    <p:sldId id="348" r:id="rId88"/>
    <p:sldId id="352" r:id="rId89"/>
    <p:sldId id="351" r:id="rId90"/>
    <p:sldId id="350" r:id="rId91"/>
    <p:sldId id="349" r:id="rId92"/>
    <p:sldId id="353" r:id="rId93"/>
    <p:sldId id="354" r:id="rId94"/>
    <p:sldId id="355" r:id="rId95"/>
    <p:sldId id="356" r:id="rId96"/>
    <p:sldId id="263" r:id="rId97"/>
  </p:sldIdLst>
  <p:sldSz cx="10331450" cy="7199313"/>
  <p:notesSz cx="7104063"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A4：01：表紙案" id="{B4C39B53-3D72-4D38-AB83-A4753275C6EA}">
          <p14:sldIdLst>
            <p14:sldId id="256"/>
          </p14:sldIdLst>
        </p14:section>
        <p14:section name="A4：01：本文サンプル" id="{E5B474B4-9549-49A5-9254-EF6CBD8D74A5}">
          <p14:sldIdLst>
            <p14:sldId id="265"/>
            <p14:sldId id="268"/>
            <p14:sldId id="266"/>
            <p14:sldId id="269"/>
            <p14:sldId id="270"/>
            <p14:sldId id="271"/>
            <p14:sldId id="272"/>
            <p14:sldId id="273"/>
            <p14:sldId id="274"/>
            <p14:sldId id="275"/>
            <p14:sldId id="276"/>
            <p14:sldId id="277"/>
            <p14:sldId id="280"/>
            <p14:sldId id="278"/>
            <p14:sldId id="279"/>
            <p14:sldId id="281"/>
            <p14:sldId id="283"/>
            <p14:sldId id="284"/>
            <p14:sldId id="282"/>
            <p14:sldId id="285"/>
            <p14:sldId id="289"/>
            <p14:sldId id="288"/>
            <p14:sldId id="292"/>
            <p14:sldId id="291"/>
            <p14:sldId id="290"/>
            <p14:sldId id="286"/>
            <p14:sldId id="287"/>
            <p14:sldId id="293"/>
            <p14:sldId id="296"/>
            <p14:sldId id="297"/>
            <p14:sldId id="294"/>
            <p14:sldId id="300"/>
            <p14:sldId id="299"/>
            <p14:sldId id="298"/>
            <p14:sldId id="295"/>
            <p14:sldId id="301"/>
            <p14:sldId id="303"/>
            <p14:sldId id="305"/>
            <p14:sldId id="304"/>
            <p14:sldId id="302"/>
            <p14:sldId id="306"/>
            <p14:sldId id="307"/>
            <p14:sldId id="309"/>
            <p14:sldId id="308"/>
            <p14:sldId id="310"/>
            <p14:sldId id="311"/>
            <p14:sldId id="312"/>
            <p14:sldId id="313"/>
            <p14:sldId id="315"/>
            <p14:sldId id="314"/>
            <p14:sldId id="316"/>
            <p14:sldId id="322"/>
            <p14:sldId id="321"/>
            <p14:sldId id="320"/>
            <p14:sldId id="319"/>
            <p14:sldId id="318"/>
            <p14:sldId id="317"/>
            <p14:sldId id="323"/>
            <p14:sldId id="332"/>
            <p14:sldId id="331"/>
            <p14:sldId id="329"/>
            <p14:sldId id="330"/>
            <p14:sldId id="328"/>
            <p14:sldId id="327"/>
            <p14:sldId id="326"/>
            <p14:sldId id="325"/>
            <p14:sldId id="324"/>
            <p14:sldId id="333"/>
            <p14:sldId id="339"/>
            <p14:sldId id="341"/>
            <p14:sldId id="340"/>
            <p14:sldId id="337"/>
            <p14:sldId id="338"/>
            <p14:sldId id="336"/>
            <p14:sldId id="335"/>
            <p14:sldId id="334"/>
            <p14:sldId id="347"/>
            <p14:sldId id="346"/>
            <p14:sldId id="345"/>
            <p14:sldId id="344"/>
            <p14:sldId id="343"/>
            <p14:sldId id="342"/>
            <p14:sldId id="348"/>
            <p14:sldId id="352"/>
            <p14:sldId id="351"/>
            <p14:sldId id="350"/>
            <p14:sldId id="349"/>
            <p14:sldId id="353"/>
            <p14:sldId id="354"/>
            <p14:sldId id="355"/>
            <p14:sldId id="356"/>
          </p14:sldIdLst>
        </p14:section>
        <p14:section name="A4：01：裏表紙案" id="{26BBFFB3-8912-494A-8320-8A530FB424A2}">
          <p14:sldIdLst>
            <p14:sldId id="263"/>
          </p14:sldIdLst>
        </p14:section>
      </p14:sectionLst>
    </p:ext>
    <p:ext uri="{EFAFB233-063F-42B5-8137-9DF3F51BA10A}">
      <p15:sldGuideLst xmlns:p15="http://schemas.microsoft.com/office/powerpoint/2012/main">
        <p15:guide id="1" orient="horz" pos="2268" userDrawn="1">
          <p15:clr>
            <a:srgbClr val="A4A3A4"/>
          </p15:clr>
        </p15:guide>
        <p15:guide id="2" pos="32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阿部 司" initials="阿部" lastIdx="1" clrIdx="0">
    <p:extLst>
      <p:ext uri="{19B8F6BF-5375-455C-9EA6-DF929625EA0E}">
        <p15:presenceInfo xmlns:p15="http://schemas.microsoft.com/office/powerpoint/2012/main" userId="S::tsukasa.abe@dhj.dentsu.co.jp::9016913d-6412-4b81-a1f0-559b4bde27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E00"/>
    <a:srgbClr val="FF9933"/>
    <a:srgbClr val="F5DEB3"/>
    <a:srgbClr val="FF9966"/>
    <a:srgbClr val="D2B48C"/>
    <a:srgbClr val="D07C7A"/>
    <a:srgbClr val="000066"/>
    <a:srgbClr val="C0504D"/>
    <a:srgbClr val="D1C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78819" autoAdjust="0"/>
  </p:normalViewPr>
  <p:slideViewPr>
    <p:cSldViewPr snapToObjects="1">
      <p:cViewPr varScale="1">
        <p:scale>
          <a:sx n="49" d="100"/>
          <a:sy n="49" d="100"/>
        </p:scale>
        <p:origin x="1764" y="54"/>
      </p:cViewPr>
      <p:guideLst>
        <p:guide orient="horz" pos="2268"/>
        <p:guide pos="3254"/>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5" d="100"/>
          <a:sy n="45" d="100"/>
        </p:scale>
        <p:origin x="279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charts/_rels/chart1.xml.rels><?xml version="1.0" encoding="UTF-8" standalone="yes"?>
<Relationships xmlns="http://schemas.openxmlformats.org/package/2006/relationships"><Relationship Id="rId2" Type="http://schemas.openxmlformats.org/officeDocument/2006/relationships/oleObject" Target="&#12502;&#12483;&#12463;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4"/>
            <c:invertIfNegative val="0"/>
            <c:bubble3D val="0"/>
            <c:spPr>
              <a:gradFill flip="none" rotWithShape="1">
                <a:gsLst>
                  <a:gs pos="0">
                    <a:schemeClr val="accent6">
                      <a:lumMod val="75000"/>
                    </a:schemeClr>
                  </a:gs>
                  <a:gs pos="100000">
                    <a:schemeClr val="accent6">
                      <a:lumMod val="20000"/>
                      <a:lumOff val="80000"/>
                    </a:schemeClr>
                  </a:gs>
                </a:gsLst>
                <a:lin ang="16200000" scaled="0"/>
                <a:tileRect/>
              </a:gradFill>
            </c:spPr>
            <c:extLst>
              <c:ext xmlns:c16="http://schemas.microsoft.com/office/drawing/2014/chart" uri="{C3380CC4-5D6E-409C-BE32-E72D297353CC}">
                <c16:uniqueId val="{00000001-2B35-431F-9CDB-6E36591CD1CE}"/>
              </c:ext>
            </c:extLst>
          </c:dPt>
          <c:dLbls>
            <c:dLbl>
              <c:idx val="2"/>
              <c:layout/>
              <c:tx>
                <c:rich>
                  <a:bodyPr/>
                  <a:lstStyle/>
                  <a:p>
                    <a:r>
                      <a:rPr lang="en-US" altLang="ja-JP" dirty="0" smtClean="0"/>
                      <a:t>14.5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B35-431F-9CDB-6E36591CD1CE}"/>
                </c:ext>
              </c:extLst>
            </c:dLbl>
            <c:dLbl>
              <c:idx val="3"/>
              <c:layout/>
              <c:tx>
                <c:rich>
                  <a:bodyPr/>
                  <a:lstStyle/>
                  <a:p>
                    <a:r>
                      <a:rPr lang="en-US" altLang="ja-JP" smtClean="0"/>
                      <a:t>20.5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35-431F-9CDB-6E36591CD1CE}"/>
                </c:ext>
              </c:extLst>
            </c:dLbl>
            <c:dLbl>
              <c:idx val="4"/>
              <c:layout>
                <c:manualLayout>
                  <c:x val="0"/>
                  <c:y val="1.6082392502819169E-2"/>
                </c:manualLayout>
              </c:layout>
              <c:tx>
                <c:rich>
                  <a:bodyPr/>
                  <a:lstStyle/>
                  <a:p>
                    <a:pPr>
                      <a:defRPr sz="1800">
                        <a:solidFill>
                          <a:schemeClr val="accent6">
                            <a:lumMod val="50000"/>
                          </a:schemeClr>
                        </a:solidFill>
                      </a:defRPr>
                    </a:pPr>
                    <a:r>
                      <a:rPr lang="en-US" altLang="ja-JP" dirty="0" smtClean="0"/>
                      <a:t>50.5</a:t>
                    </a:r>
                    <a:endParaRPr lang="en-US" altLang="ja-JP" dirty="0"/>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35-431F-9CDB-6E36591CD1CE}"/>
                </c:ext>
              </c:extLst>
            </c:dLbl>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Sheet2!$A$18:$A$22</c:f>
              <c:strCache>
                <c:ptCount val="5"/>
                <c:pt idx="0">
                  <c:v>病院の機能停止による初期治療の遅れ</c:v>
                </c:pt>
                <c:pt idx="1">
                  <c:v>地震・津波のストレスによる肉体・精神的疲労</c:v>
                </c:pt>
                <c:pt idx="2">
                  <c:v>病院の機能停止による既往症の増悪</c:v>
                </c:pt>
                <c:pt idx="3">
                  <c:v>避難所等への移動中の肉体・精神的疲労</c:v>
                </c:pt>
                <c:pt idx="4">
                  <c:v>避難所等における生活の肉体・精神的疲労</c:v>
                </c:pt>
              </c:strCache>
            </c:strRef>
          </c:cat>
          <c:val>
            <c:numRef>
              <c:f>Sheet2!$B$18:$B$22</c:f>
              <c:numCache>
                <c:formatCode>0.0</c:formatCode>
                <c:ptCount val="5"/>
                <c:pt idx="0">
                  <c:v>7.1258907363420354</c:v>
                </c:pt>
                <c:pt idx="1">
                  <c:v>11.87648456057007</c:v>
                </c:pt>
                <c:pt idx="2">
                  <c:v>22.406967537608871</c:v>
                </c:pt>
                <c:pt idx="3">
                  <c:v>31.74980205859066</c:v>
                </c:pt>
                <c:pt idx="4">
                  <c:v>50.514647664290472</c:v>
                </c:pt>
              </c:numCache>
            </c:numRef>
          </c:val>
          <c:extLst>
            <c:ext xmlns:c16="http://schemas.microsoft.com/office/drawing/2014/chart" uri="{C3380CC4-5D6E-409C-BE32-E72D297353CC}">
              <c16:uniqueId val="{00000004-2B35-431F-9CDB-6E36591CD1CE}"/>
            </c:ext>
          </c:extLst>
        </c:ser>
        <c:dLbls>
          <c:showLegendKey val="0"/>
          <c:showVal val="1"/>
          <c:showCatName val="0"/>
          <c:showSerName val="0"/>
          <c:showPercent val="0"/>
          <c:showBubbleSize val="0"/>
        </c:dLbls>
        <c:gapWidth val="90"/>
        <c:axId val="-1931501928"/>
        <c:axId val="-1931647496"/>
      </c:barChart>
      <c:catAx>
        <c:axId val="-1931501928"/>
        <c:scaling>
          <c:orientation val="minMax"/>
        </c:scaling>
        <c:delete val="0"/>
        <c:axPos val="l"/>
        <c:numFmt formatCode="General" sourceLinked="0"/>
        <c:majorTickMark val="none"/>
        <c:minorTickMark val="none"/>
        <c:tickLblPos val="nextTo"/>
        <c:txPr>
          <a:bodyPr/>
          <a:lstStyle/>
          <a:p>
            <a:pPr algn="r">
              <a:defRPr sz="1800" spc="-100"/>
            </a:pPr>
            <a:endParaRPr lang="ja-JP"/>
          </a:p>
        </c:txPr>
        <c:crossAx val="-1931647496"/>
        <c:crosses val="autoZero"/>
        <c:auto val="1"/>
        <c:lblAlgn val="ctr"/>
        <c:lblOffset val="100"/>
        <c:noMultiLvlLbl val="0"/>
      </c:catAx>
      <c:valAx>
        <c:axId val="-1931647496"/>
        <c:scaling>
          <c:orientation val="minMax"/>
          <c:max val="60"/>
          <c:min val="0"/>
        </c:scaling>
        <c:delete val="0"/>
        <c:axPos val="b"/>
        <c:majorGridlines/>
        <c:numFmt formatCode="#,##0_);[Red]\(#,##0\)" sourceLinked="0"/>
        <c:majorTickMark val="out"/>
        <c:minorTickMark val="none"/>
        <c:tickLblPos val="nextTo"/>
        <c:txPr>
          <a:bodyPr/>
          <a:lstStyle/>
          <a:p>
            <a:pPr>
              <a:defRPr sz="1800"/>
            </a:pPr>
            <a:endParaRPr lang="ja-JP"/>
          </a:p>
        </c:txPr>
        <c:crossAx val="-1931501928"/>
        <c:crosses val="autoZero"/>
        <c:crossBetween val="between"/>
        <c:majorUnit val="10"/>
      </c:valAx>
    </c:plotArea>
    <c:plotVisOnly val="1"/>
    <c:dispBlanksAs val="gap"/>
    <c:showDLblsOverMax val="0"/>
  </c:chart>
  <c:spPr>
    <a:solidFill>
      <a:schemeClr val="bg1">
        <a:lumMod val="95000"/>
        <a:alpha val="63000"/>
      </a:schemeClr>
    </a:solidFill>
    <a:ln>
      <a:solidFill>
        <a:schemeClr val="accent6">
          <a:lumMod val="50000"/>
        </a:schemeClr>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9864" cy="511649"/>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4022543" y="0"/>
            <a:ext cx="3079864" cy="511649"/>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43012" name="Rectangle 4"/>
          <p:cNvSpPr>
            <a:spLocks noGrp="1" noRot="1" noChangeAspect="1" noChangeArrowheads="1" noTextEdit="1"/>
          </p:cNvSpPr>
          <p:nvPr>
            <p:ph type="sldImg" idx="2"/>
          </p:nvPr>
        </p:nvSpPr>
        <p:spPr bwMode="auto">
          <a:xfrm>
            <a:off x="798513" y="768350"/>
            <a:ext cx="5508625"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0739" y="4861482"/>
            <a:ext cx="5682588" cy="4604841"/>
          </a:xfrm>
          <a:prstGeom prst="rect">
            <a:avLst/>
          </a:prstGeom>
          <a:noFill/>
          <a:ln w="9525">
            <a:noFill/>
            <a:miter lim="800000"/>
            <a:headEnd/>
            <a:tailEnd/>
          </a:ln>
          <a:effectLst/>
        </p:spPr>
        <p:txBody>
          <a:bodyPr vert="horz" wrap="square" lIns="95493" tIns="47746" rIns="95493" bIns="477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0" y="9721330"/>
            <a:ext cx="3079864" cy="511648"/>
          </a:xfrm>
          <a:prstGeom prst="rect">
            <a:avLst/>
          </a:prstGeom>
          <a:noFill/>
          <a:ln w="9525">
            <a:noFill/>
            <a:miter lim="800000"/>
            <a:headEnd/>
            <a:tailEnd/>
          </a:ln>
          <a:effectLst/>
        </p:spPr>
        <p:txBody>
          <a:bodyPr vert="horz" wrap="square" lIns="95493" tIns="47746" rIns="95493" bIns="47746"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4022543" y="9721330"/>
            <a:ext cx="3079864" cy="511648"/>
          </a:xfrm>
          <a:prstGeom prst="rect">
            <a:avLst/>
          </a:prstGeom>
          <a:noFill/>
          <a:ln w="9525">
            <a:noFill/>
            <a:miter lim="800000"/>
            <a:headEnd/>
            <a:tailEnd/>
          </a:ln>
          <a:effectLst/>
        </p:spPr>
        <p:txBody>
          <a:bodyPr vert="horz" wrap="square" lIns="95493" tIns="47746" rIns="95493" bIns="47746" numCol="1" anchor="b" anchorCtr="0" compatLnSpc="1">
            <a:prstTxWarp prst="textNoShape">
              <a:avLst/>
            </a:prstTxWarp>
          </a:bodyPr>
          <a:lstStyle>
            <a:lvl1pPr algn="r">
              <a:defRPr sz="1200">
                <a:ea typeface="ＭＳ Ｐゴシック" pitchFamily="50" charset="-128"/>
              </a:defRPr>
            </a:lvl1pPr>
          </a:lstStyle>
          <a:p>
            <a:pPr>
              <a:defRPr/>
            </a:pPr>
            <a:fld id="{B68709C6-973B-4C50-8A00-8746B1ADEE7B}" type="slidenum">
              <a:rPr lang="en-US" altLang="ja-JP"/>
              <a:pPr>
                <a:defRPr/>
              </a:pPr>
              <a:t>‹#›</a:t>
            </a:fld>
            <a:endParaRPr lang="en-US" altLang="ja-JP"/>
          </a:p>
        </p:txBody>
      </p:sp>
    </p:spTree>
    <p:extLst>
      <p:ext uri="{BB962C8B-B14F-4D97-AF65-F5344CB8AC3E}">
        <p14:creationId xmlns:p14="http://schemas.microsoft.com/office/powerpoint/2010/main" val="4150142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本日の予定を説明します。</a:t>
            </a:r>
            <a:endParaRPr kumimoji="1" lang="en-US" altLang="ja-JP" dirty="0" smtClean="0"/>
          </a:p>
          <a:p>
            <a:endParaRPr kumimoji="1" lang="en-US" altLang="ja-JP" dirty="0" smtClean="0"/>
          </a:p>
          <a:p>
            <a:r>
              <a:rPr kumimoji="1" lang="ja-JP" altLang="en-US" dirty="0" smtClean="0"/>
              <a:t>　</a:t>
            </a:r>
            <a:r>
              <a:rPr kumimoji="1" lang="en-US" altLang="ja-JP" dirty="0" smtClean="0"/>
              <a:t>※</a:t>
            </a:r>
            <a:r>
              <a:rPr kumimoji="1" lang="ja-JP" altLang="en-US" dirty="0" smtClean="0"/>
              <a:t>段ボールベッド導入は、演習を実施しない場合、概要のみ説明し、資料のみ配付も可。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a:t>
            </a:fld>
            <a:endParaRPr lang="en-US" altLang="ja-JP"/>
          </a:p>
        </p:txBody>
      </p:sp>
    </p:spTree>
    <p:extLst>
      <p:ext uri="{BB962C8B-B14F-4D97-AF65-F5344CB8AC3E}">
        <p14:creationId xmlns:p14="http://schemas.microsoft.com/office/powerpoint/2010/main" val="284899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次に、性的マイノリティの視点についてですが、</a:t>
            </a:r>
            <a:endParaRPr lang="en-US" altLang="ja-JP" dirty="0" smtClean="0">
              <a:latin typeface="Arial" panose="020B0604020202020204" pitchFamily="34" charset="0"/>
            </a:endParaRPr>
          </a:p>
          <a:p>
            <a:r>
              <a:rPr kumimoji="1" lang="ja-JP" altLang="ja-JP" sz="1200" kern="1200" dirty="0" smtClean="0">
                <a:solidFill>
                  <a:schemeClr val="tx1"/>
                </a:solidFill>
                <a:effectLst/>
                <a:latin typeface="Arial" charset="0"/>
                <a:ea typeface="ＭＳ Ｐ明朝" pitchFamily="18" charset="-128"/>
                <a:cs typeface="+mn-cs"/>
              </a:rPr>
              <a:t>見た目と書類上の性別が異なっていたり、同性パートナーと暮らしたりする性的マイノリティ</a:t>
            </a:r>
          </a:p>
          <a:p>
            <a:r>
              <a:rPr kumimoji="1" lang="ja-JP" altLang="ja-JP" sz="1200" kern="1200" dirty="0" smtClean="0">
                <a:solidFill>
                  <a:schemeClr val="tx1"/>
                </a:solidFill>
                <a:effectLst/>
                <a:latin typeface="Arial" charset="0"/>
                <a:ea typeface="ＭＳ Ｐ明朝" pitchFamily="18" charset="-128"/>
                <a:cs typeface="+mn-cs"/>
              </a:rPr>
              <a:t>の方々には、名簿への性別の記載やパートナーとの関係性の説明など、様々な事柄が</a:t>
            </a:r>
          </a:p>
          <a:p>
            <a:r>
              <a:rPr kumimoji="1" lang="ja-JP" altLang="ja-JP" sz="1200" kern="1200" dirty="0" smtClean="0">
                <a:solidFill>
                  <a:schemeClr val="tx1"/>
                </a:solidFill>
                <a:effectLst/>
                <a:latin typeface="Arial" charset="0"/>
                <a:ea typeface="ＭＳ Ｐ明朝" pitchFamily="18" charset="-128"/>
                <a:cs typeface="+mn-cs"/>
              </a:rPr>
              <a:t>精神的な負担となり、「避難所に行きたくても行けない」という状況に陥りがちです。</a:t>
            </a:r>
          </a:p>
          <a:p>
            <a:r>
              <a:rPr kumimoji="1" lang="ja-JP" altLang="ja-JP" sz="1200" kern="1200" dirty="0" smtClean="0">
                <a:solidFill>
                  <a:schemeClr val="tx1"/>
                </a:solidFill>
                <a:effectLst/>
                <a:latin typeface="Arial" charset="0"/>
                <a:ea typeface="ＭＳ Ｐ明朝" pitchFamily="18" charset="-128"/>
                <a:cs typeface="+mn-cs"/>
              </a:rPr>
              <a:t>避難所を、誰もが生命の危険がなく、安心して快適に過ごすことができる場とする</a:t>
            </a:r>
          </a:p>
          <a:p>
            <a:r>
              <a:rPr kumimoji="1" lang="ja-JP" altLang="ja-JP" sz="1200" kern="1200" dirty="0" smtClean="0">
                <a:solidFill>
                  <a:schemeClr val="tx1"/>
                </a:solidFill>
                <a:effectLst/>
                <a:latin typeface="Arial" charset="0"/>
                <a:ea typeface="ＭＳ Ｐ明朝" pitchFamily="18" charset="-128"/>
                <a:cs typeface="+mn-cs"/>
              </a:rPr>
              <a:t>ためには、差別や偏見を許さず、等しく支援を受けられる環境を整えることが大切です</a:t>
            </a:r>
            <a:r>
              <a:rPr kumimoji="1" lang="ja-JP" altLang="en-US" sz="1200" kern="1200" dirty="0" smtClean="0">
                <a:solidFill>
                  <a:schemeClr val="tx1"/>
                </a:solidFill>
                <a:effectLst/>
                <a:latin typeface="Arial" charset="0"/>
                <a:ea typeface="ＭＳ Ｐ明朝" pitchFamily="18" charset="-128"/>
                <a:cs typeface="+mn-cs"/>
              </a:rPr>
              <a:t>ので、</a:t>
            </a:r>
            <a:endParaRPr kumimoji="1" lang="ja-JP"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避難所運営や被災者支援を考えるにあたっては、性的マイノリティの方々が尊厳ある生活を営む権利と支援を受ける権利を有すること、</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ja-JP" sz="1200" kern="1200" dirty="0" smtClean="0">
                <a:solidFill>
                  <a:schemeClr val="tx1"/>
                </a:solidFill>
                <a:effectLst/>
                <a:latin typeface="Arial" charset="0"/>
                <a:ea typeface="ＭＳ Ｐ明朝" pitchFamily="18" charset="-128"/>
                <a:cs typeface="+mn-cs"/>
              </a:rPr>
              <a:t>そして、避難生活を送るうえで特に配慮を要することを理解し、適切な対応に努めましょう。</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12</a:t>
            </a:fld>
            <a:endParaRPr lang="en-US" altLang="ja-JP"/>
          </a:p>
        </p:txBody>
      </p:sp>
    </p:spTree>
    <p:extLst>
      <p:ext uri="{BB962C8B-B14F-4D97-AF65-F5344CB8AC3E}">
        <p14:creationId xmlns:p14="http://schemas.microsoft.com/office/powerpoint/2010/main" val="136416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次に、外国人の視点についてですが、</a:t>
            </a:r>
          </a:p>
          <a:p>
            <a:r>
              <a:rPr kumimoji="1" lang="ja-JP" altLang="ja-JP" sz="1200" kern="1200" dirty="0" smtClean="0">
                <a:solidFill>
                  <a:schemeClr val="tx1"/>
                </a:solidFill>
                <a:effectLst/>
                <a:latin typeface="Arial" charset="0"/>
                <a:ea typeface="ＭＳ Ｐ明朝" pitchFamily="18" charset="-128"/>
                <a:cs typeface="+mn-cs"/>
              </a:rPr>
              <a:t>災害時には外国人の方々も、避難所でさまざまなストレスを抱えながら避難生活を</a:t>
            </a:r>
          </a:p>
          <a:p>
            <a:r>
              <a:rPr kumimoji="1" lang="ja-JP" altLang="ja-JP" sz="1200" kern="1200" dirty="0" smtClean="0">
                <a:solidFill>
                  <a:schemeClr val="tx1"/>
                </a:solidFill>
                <a:effectLst/>
                <a:latin typeface="Arial" charset="0"/>
                <a:ea typeface="ＭＳ Ｐ明朝" pitchFamily="18" charset="-128"/>
                <a:cs typeface="+mn-cs"/>
              </a:rPr>
              <a:t>送っており、避難所運営においては、こうした方々に対する差別や偏見を許さず、等し</a:t>
            </a:r>
          </a:p>
          <a:p>
            <a:r>
              <a:rPr kumimoji="1" lang="ja-JP" altLang="ja-JP" sz="1200" kern="1200" dirty="0" smtClean="0">
                <a:solidFill>
                  <a:schemeClr val="tx1"/>
                </a:solidFill>
                <a:effectLst/>
                <a:latin typeface="Arial" charset="0"/>
                <a:ea typeface="ＭＳ Ｐ明朝" pitchFamily="18" charset="-128"/>
                <a:cs typeface="+mn-cs"/>
              </a:rPr>
              <a:t>く支援を受けられる環境を整えることが必要です。</a:t>
            </a:r>
            <a:endParaRPr kumimoji="1" lang="en-US" altLang="ja-JP" sz="1200" kern="1200" dirty="0" smtClean="0">
              <a:solidFill>
                <a:schemeClr val="tx1"/>
              </a:solidFill>
              <a:effectLst/>
              <a:latin typeface="Arial" charset="0"/>
              <a:ea typeface="ＭＳ Ｐ明朝" pitchFamily="18" charset="-128"/>
              <a:cs typeface="+mn-cs"/>
            </a:endParaRPr>
          </a:p>
          <a:p>
            <a:endParaRPr kumimoji="1" lang="en-US" altLang="ja-JP" sz="1200" kern="1200" dirty="0" smtClean="0">
              <a:solidFill>
                <a:schemeClr val="tx1"/>
              </a:solidFill>
              <a:effectLst/>
              <a:latin typeface="Arial" charset="0"/>
              <a:ea typeface="ＭＳ Ｐ明朝" pitchFamily="18" charset="-128"/>
              <a:cs typeface="+mn-cs"/>
            </a:endParaRPr>
          </a:p>
          <a:p>
            <a:r>
              <a:rPr lang="ja-JP" altLang="en-US" dirty="0" smtClean="0">
                <a:latin typeface="Arial" panose="020B0604020202020204" pitchFamily="34" charset="0"/>
              </a:rPr>
              <a:t>そのほか、高齢者や</a:t>
            </a:r>
            <a:r>
              <a:rPr lang="ja-JP" altLang="en-US" dirty="0" err="1" smtClean="0">
                <a:latin typeface="Arial" panose="020B0604020202020204" pitchFamily="34" charset="0"/>
              </a:rPr>
              <a:t>障がい</a:t>
            </a:r>
            <a:r>
              <a:rPr lang="ja-JP" altLang="en-US" dirty="0" smtClean="0">
                <a:latin typeface="Arial" panose="020B0604020202020204" pitchFamily="34" charset="0"/>
              </a:rPr>
              <a:t>者への配慮も考えなくてはいけません。</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このようなことがマニュアル化されている場合もありますが、マニュアルの場合、それを読んで「なるほど」と思って、そのまま閉じてしまうことも多いのではないかと思います。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これから始める</a:t>
            </a:r>
            <a:r>
              <a:rPr lang="en-US" altLang="ja-JP" dirty="0" smtClean="0">
                <a:latin typeface="Arial" panose="020B0604020202020204" pitchFamily="34" charset="0"/>
              </a:rPr>
              <a:t>Do</a:t>
            </a:r>
            <a:r>
              <a:rPr lang="ja-JP" altLang="en-US" dirty="0" smtClean="0">
                <a:latin typeface="Arial" panose="020B0604020202020204" pitchFamily="34" charset="0"/>
              </a:rPr>
              <a:t>はぐは、ゲーム感覚で避難者の受け入れや、避難所で起こる出来事などを模擬体験できます。今日は、お気軽に体験してみていただければと思います。</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13</a:t>
            </a:fld>
            <a:endParaRPr lang="en-US" altLang="ja-JP"/>
          </a:p>
        </p:txBody>
      </p:sp>
    </p:spTree>
    <p:extLst>
      <p:ext uri="{BB962C8B-B14F-4D97-AF65-F5344CB8AC3E}">
        <p14:creationId xmlns:p14="http://schemas.microsoft.com/office/powerpoint/2010/main" val="277272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では、はじめにグループの中で、簡単な自己紹介を行います。</a:t>
            </a:r>
            <a:endParaRPr lang="en-US" altLang="ja-JP" dirty="0" smtClean="0">
              <a:latin typeface="Arial" panose="020B0604020202020204" pitchFamily="34" charset="0"/>
            </a:endParaRPr>
          </a:p>
          <a:p>
            <a:r>
              <a:rPr lang="ja-JP" altLang="en-US" dirty="0" smtClean="0">
                <a:latin typeface="Arial" panose="020B0604020202020204" pitchFamily="34" charset="0"/>
              </a:rPr>
              <a:t>自己紹介には、アイスブレイキングシートを使います。</a:t>
            </a:r>
            <a:endParaRPr lang="en-US" altLang="ja-JP" dirty="0" smtClean="0">
              <a:latin typeface="Arial" panose="020B0604020202020204" pitchFamily="34" charset="0"/>
            </a:endParaRPr>
          </a:p>
          <a:p>
            <a:r>
              <a:rPr lang="ja-JP" altLang="en-US" dirty="0" smtClean="0">
                <a:latin typeface="Arial" panose="020B0604020202020204" pitchFamily="34" charset="0"/>
              </a:rPr>
              <a:t>これからわたしがえらぶテーマについて各自、回答を書き込んで、ひとり３０秒程度で発表してください。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それではテーマを発表します。●●です。</a:t>
            </a:r>
            <a:endParaRPr lang="en-US" altLang="ja-JP" dirty="0" smtClean="0">
              <a:latin typeface="Arial" panose="020B0604020202020204" pitchFamily="34" charset="0"/>
            </a:endParaRPr>
          </a:p>
          <a:p>
            <a:r>
              <a:rPr lang="ja-JP" altLang="en-US" dirty="0" smtClean="0">
                <a:latin typeface="Arial" panose="020B0604020202020204" pitchFamily="34" charset="0"/>
              </a:rPr>
              <a:t>みなさん書き込みが終わりましたか？それでは順番に自己紹介をしてください。</a:t>
            </a:r>
            <a:endParaRPr lang="en-US"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14</a:t>
            </a:fld>
            <a:endParaRPr lang="en-US" altLang="ja-JP"/>
          </a:p>
        </p:txBody>
      </p:sp>
    </p:spTree>
    <p:extLst>
      <p:ext uri="{BB962C8B-B14F-4D97-AF65-F5344CB8AC3E}">
        <p14:creationId xmlns:p14="http://schemas.microsoft.com/office/powerpoint/2010/main" val="125253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それでは、Ｄｏ</a:t>
            </a:r>
            <a:r>
              <a:rPr kumimoji="1" lang="ja-JP" altLang="en-US" dirty="0" err="1" smtClean="0"/>
              <a:t>はぐの</a:t>
            </a:r>
            <a:r>
              <a:rPr kumimoji="1" lang="ja-JP" altLang="en-US" dirty="0" smtClean="0"/>
              <a:t>ゲームのやり方を説明します。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15</a:t>
            </a:fld>
            <a:endParaRPr lang="en-US" altLang="ja-JP"/>
          </a:p>
        </p:txBody>
      </p:sp>
    </p:spTree>
    <p:extLst>
      <p:ext uri="{BB962C8B-B14F-4D97-AF65-F5344CB8AC3E}">
        <p14:creationId xmlns:p14="http://schemas.microsoft.com/office/powerpoint/2010/main" val="357896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扱うカードは</a:t>
            </a:r>
            <a:r>
              <a:rPr kumimoji="1" lang="en-US" altLang="ja-JP" dirty="0" smtClean="0"/>
              <a:t>3</a:t>
            </a:r>
            <a:r>
              <a:rPr kumimoji="1" lang="ja-JP" altLang="en-US" dirty="0" smtClean="0"/>
              <a:t>種類あります。それぞれのカードについてひとつずつ説明していきます。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16</a:t>
            </a:fld>
            <a:endParaRPr lang="en-US" altLang="ja-JP"/>
          </a:p>
        </p:txBody>
      </p:sp>
    </p:spTree>
    <p:extLst>
      <p:ext uri="{BB962C8B-B14F-4D97-AF65-F5344CB8AC3E}">
        <p14:creationId xmlns:p14="http://schemas.microsoft.com/office/powerpoint/2010/main" val="182316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まず、青い色のカードは避難者を示す「避難者カード」です。</a:t>
            </a:r>
            <a:r>
              <a:rPr kumimoji="1" lang="en-US" altLang="ja-JP" dirty="0" smtClean="0"/>
              <a:t>1</a:t>
            </a:r>
            <a:r>
              <a:rPr kumimoji="1" lang="ja-JP" altLang="en-US" dirty="0" smtClean="0"/>
              <a:t>枚のカードが避難者ひとりを示しており、このカードを体育館や教室などの図面へ配置していきます。カードの大きさは体育館の中で一人が使用できるスペースと考えてください。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カードには名前と性別、年齢、住所、家屋の被害状況、そして家族構成と、避難者の情報が書かれています。読み上げ役の方は、これをすべて読み上げてください。</a:t>
            </a:r>
            <a:endParaRPr kumimoji="1" lang="en-US" altLang="ja-JP" dirty="0" smtClean="0"/>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17</a:t>
            </a:fld>
            <a:endParaRPr lang="en-US" altLang="ja-JP"/>
          </a:p>
        </p:txBody>
      </p:sp>
    </p:spTree>
    <p:extLst>
      <p:ext uri="{BB962C8B-B14F-4D97-AF65-F5344CB8AC3E}">
        <p14:creationId xmlns:p14="http://schemas.microsoft.com/office/powerpoint/2010/main" val="23916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避難者カードを読み上げるときの注意です。（順番に読みます）</a:t>
            </a:r>
            <a:endParaRPr lang="en-US" altLang="ja-JP" dirty="0" smtClean="0">
              <a:latin typeface="Arial" panose="020B0604020202020204" pitchFamily="34" charset="0"/>
            </a:endParaRP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18</a:t>
            </a:fld>
            <a:endParaRPr lang="en-US" altLang="ja-JP"/>
          </a:p>
        </p:txBody>
      </p:sp>
    </p:spTree>
    <p:extLst>
      <p:ext uri="{BB962C8B-B14F-4D97-AF65-F5344CB8AC3E}">
        <p14:creationId xmlns:p14="http://schemas.microsoft.com/office/powerpoint/2010/main" val="288354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避難者カードの配置のしかたです。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避難者が来ました。（クリック）</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（画面の動きを見ながら）どこに入ってもらおうかな！こんな風にして、避難してくる方を次々に配置していきます。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着いた順に自由に入ってもらうとか、地区別にするとか、いろいろな考え方があると思いますが配置の仕方は自由です。みなさんで決めてください。人によっては、体育館ではなくて、教室に入ってもらう方が良い方もいるかもしれませんね。このように、それぞれの事情に応じて配置していきますが、そのとき、まずは通路を確保しないといけませんね。</a:t>
            </a:r>
            <a:endParaRPr lang="en-US" altLang="ja-JP" dirty="0" smtClean="0">
              <a:latin typeface="Arial" panose="020B0604020202020204" pitchFamily="34" charset="0"/>
            </a:endParaRP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19</a:t>
            </a:fld>
            <a:endParaRPr lang="en-US" altLang="ja-JP"/>
          </a:p>
        </p:txBody>
      </p:sp>
    </p:spTree>
    <p:extLst>
      <p:ext uri="{BB962C8B-B14F-4D97-AF65-F5344CB8AC3E}">
        <p14:creationId xmlns:p14="http://schemas.microsoft.com/office/powerpoint/2010/main" val="295715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これはイベントカードです。赤いふちどりとなっています。</a:t>
            </a:r>
          </a:p>
          <a:p>
            <a:r>
              <a:rPr lang="ja-JP" altLang="en-US" dirty="0" smtClean="0">
                <a:latin typeface="Arial" panose="020B0604020202020204" pitchFamily="34" charset="0"/>
              </a:rPr>
              <a:t>このカードには、避難所に必要な空間配置を要求するような内容が災害本部からの連絡事項という形で出てきたり、避難所で起こる出来事が書いてありますので、避難者を配置しながら、イベントカードにも対応してください。</a:t>
            </a:r>
            <a:endParaRPr kumimoji="1" lang="en-US" altLang="ja-JP" dirty="0" smtClean="0"/>
          </a:p>
          <a:p>
            <a:r>
              <a:rPr kumimoji="1" lang="ja-JP" altLang="en-US" dirty="0" smtClean="0"/>
              <a:t>例えば、「芸能事務所より、ある歌手が避難している方々を歌で勇気づけたいとのことで、明日訪問したいそうですが、どのように返事をしますか？」などと書かれています。このカードは実際にはありませんが、このような出来事に対してどのように対応するのかをグループで考えます。</a:t>
            </a:r>
            <a:endParaRPr kumimoji="1" lang="en-US" altLang="ja-JP" dirty="0" smtClean="0"/>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20</a:t>
            </a:fld>
            <a:endParaRPr lang="en-US" altLang="ja-JP"/>
          </a:p>
        </p:txBody>
      </p:sp>
    </p:spTree>
    <p:extLst>
      <p:ext uri="{BB962C8B-B14F-4D97-AF65-F5344CB8AC3E}">
        <p14:creationId xmlns:p14="http://schemas.microsoft.com/office/powerpoint/2010/main" val="42134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これは情報提供カードです。黄色のふちどりがついています。</a:t>
            </a:r>
          </a:p>
          <a:p>
            <a:pPr eaLnBrk="1" hangingPunct="1"/>
            <a:r>
              <a:rPr lang="ja-JP" altLang="en-US" dirty="0" smtClean="0">
                <a:latin typeface="Arial" panose="020B0604020202020204" pitchFamily="34" charset="0"/>
              </a:rPr>
              <a:t>このカードは、避難所の時間経過や気象の状況、室温の状況などを教えてくれるカードです。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何かを行うわけではありませんが、ゲームを進める上で重要な情報です。</a:t>
            </a:r>
            <a:endParaRPr lang="en-US" altLang="ja-JP" dirty="0" smtClean="0">
              <a:latin typeface="Arial" panose="020B0604020202020204" pitchFamily="34" charset="0"/>
            </a:endParaRPr>
          </a:p>
          <a:p>
            <a:pPr eaLnBrk="1" hangingPunct="1"/>
            <a:r>
              <a:rPr kumimoji="1" lang="ja-JP" altLang="en-US" dirty="0" smtClean="0"/>
              <a:t>「これからは夕方でだんだん寒くなっている状況なんだ」というようにグループ内で確認しましょう。</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21</a:t>
            </a:fld>
            <a:endParaRPr lang="en-US" altLang="ja-JP"/>
          </a:p>
        </p:txBody>
      </p:sp>
    </p:spTree>
    <p:extLst>
      <p:ext uri="{BB962C8B-B14F-4D97-AF65-F5344CB8AC3E}">
        <p14:creationId xmlns:p14="http://schemas.microsoft.com/office/powerpoint/2010/main" val="89283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避難所運営ゲーム（ＨＵＧ）について説明します。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a:t>
            </a:fld>
            <a:endParaRPr lang="en-US" altLang="ja-JP"/>
          </a:p>
        </p:txBody>
      </p:sp>
    </p:spTree>
    <p:extLst>
      <p:ext uri="{BB962C8B-B14F-4D97-AF65-F5344CB8AC3E}">
        <p14:creationId xmlns:p14="http://schemas.microsoft.com/office/powerpoint/2010/main" val="77442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それではカードを扱う時の留意点を説明しましょう。</a:t>
            </a:r>
            <a:endParaRPr kumimoji="1" lang="en-US" altLang="ja-JP" dirty="0" smtClean="0"/>
          </a:p>
          <a:p>
            <a:r>
              <a:rPr kumimoji="1" lang="ja-JP" altLang="en-US" dirty="0" smtClean="0"/>
              <a:t>まず、読み手の皆さんは、それぞれのカードの書いてあることを、大きな声で、はっきりと読み上げましょう。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22</a:t>
            </a:fld>
            <a:endParaRPr lang="en-US" altLang="ja-JP"/>
          </a:p>
        </p:txBody>
      </p:sp>
    </p:spTree>
    <p:extLst>
      <p:ext uri="{BB962C8B-B14F-4D97-AF65-F5344CB8AC3E}">
        <p14:creationId xmlns:p14="http://schemas.microsoft.com/office/powerpoint/2010/main" val="266172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避難者カードは読み上げたあとに世帯分すべてをまとめてグループの皆さんに渡して下さい。</a:t>
            </a:r>
            <a:endParaRPr kumimoji="1" lang="en-US" altLang="ja-JP" dirty="0" smtClean="0"/>
          </a:p>
          <a:p>
            <a:r>
              <a:rPr kumimoji="1" lang="ja-JP" altLang="en-US" dirty="0" smtClean="0"/>
              <a:t>１世帯ごとまとめて処理しますが、全員を同じ場所に配置しなくても構いません。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23</a:t>
            </a:fld>
            <a:endParaRPr lang="en-US" altLang="ja-JP"/>
          </a:p>
        </p:txBody>
      </p:sp>
    </p:spTree>
    <p:extLst>
      <p:ext uri="{BB962C8B-B14F-4D97-AF65-F5344CB8AC3E}">
        <p14:creationId xmlns:p14="http://schemas.microsoft.com/office/powerpoint/2010/main" val="322898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イベントカードと情報提供カードは読み上げて内容を確認し、対応が決まったら、読み手の方の手前に重ねておいて下さい。</a:t>
            </a:r>
            <a:endParaRPr kumimoji="1" lang="en-US" altLang="ja-JP" dirty="0" smtClean="0"/>
          </a:p>
          <a:p>
            <a:r>
              <a:rPr kumimoji="1" lang="ja-JP" altLang="en-US" dirty="0" smtClean="0"/>
              <a:t>図面に配置する必要はありません。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24</a:t>
            </a:fld>
            <a:endParaRPr lang="en-US" altLang="ja-JP"/>
          </a:p>
        </p:txBody>
      </p:sp>
    </p:spTree>
    <p:extLst>
      <p:ext uri="{BB962C8B-B14F-4D97-AF65-F5344CB8AC3E}">
        <p14:creationId xmlns:p14="http://schemas.microsoft.com/office/powerpoint/2010/main" val="285542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そして重要なのは、カードに直接書き込みをしないことです。</a:t>
            </a:r>
            <a:endParaRPr kumimoji="1" lang="en-US" altLang="ja-JP" dirty="0" smtClean="0"/>
          </a:p>
          <a:p>
            <a:r>
              <a:rPr kumimoji="1" lang="ja-JP" altLang="en-US" dirty="0" smtClean="0"/>
              <a:t>きれいに使いましょう。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25</a:t>
            </a:fld>
            <a:endParaRPr lang="en-US" altLang="ja-JP"/>
          </a:p>
        </p:txBody>
      </p:sp>
    </p:spTree>
    <p:extLst>
      <p:ext uri="{BB962C8B-B14F-4D97-AF65-F5344CB8AC3E}">
        <p14:creationId xmlns:p14="http://schemas.microsoft.com/office/powerpoint/2010/main" val="25513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ゲームでの体育館の大きさですが、実際の大きさの体育館でやると大きすぎて災害時要援護者や体育館に入りきらない人を教室に配置する練習ができないので、早く体育館が満杯になるように、小さく設定してあります。</a:t>
            </a:r>
          </a:p>
          <a:p>
            <a:pPr eaLnBrk="1" hangingPunct="1"/>
            <a:r>
              <a:rPr lang="ja-JP" altLang="en-US" dirty="0" smtClean="0">
                <a:latin typeface="Arial" panose="020B0604020202020204" pitchFamily="34" charset="0"/>
              </a:rPr>
              <a:t>机の上にあるように、Ａ３</a:t>
            </a:r>
            <a:r>
              <a:rPr lang="en-US" altLang="ja-JP" dirty="0" smtClean="0">
                <a:latin typeface="Arial" panose="020B0604020202020204" pitchFamily="34" charset="0"/>
              </a:rPr>
              <a:t>×</a:t>
            </a:r>
            <a:r>
              <a:rPr lang="ja-JP" altLang="en-US" dirty="0" smtClean="0">
                <a:latin typeface="Arial" panose="020B0604020202020204" pitchFamily="34" charset="0"/>
              </a:rPr>
              <a:t>４枚、通路なしで約</a:t>
            </a:r>
            <a:r>
              <a:rPr lang="en-US" altLang="ja-JP" dirty="0" smtClean="0">
                <a:latin typeface="Arial" panose="020B0604020202020204" pitchFamily="34" charset="0"/>
              </a:rPr>
              <a:t>120</a:t>
            </a:r>
            <a:r>
              <a:rPr lang="ja-JP" altLang="en-US" dirty="0" smtClean="0">
                <a:latin typeface="Arial" panose="020B0604020202020204" pitchFamily="34" charset="0"/>
              </a:rPr>
              <a:t>人入ります。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26</a:t>
            </a:fld>
            <a:endParaRPr lang="en-US" altLang="ja-JP"/>
          </a:p>
        </p:txBody>
      </p:sp>
    </p:spTree>
    <p:extLst>
      <p:ext uri="{BB962C8B-B14F-4D97-AF65-F5344CB8AC3E}">
        <p14:creationId xmlns:p14="http://schemas.microsoft.com/office/powerpoint/2010/main" val="157882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次に教室の大きさですが、だいたい縦横</a:t>
            </a:r>
            <a:r>
              <a:rPr lang="en-US" altLang="ja-JP" dirty="0" smtClean="0">
                <a:latin typeface="Arial" panose="020B0604020202020204" pitchFamily="34" charset="0"/>
              </a:rPr>
              <a:t>7.2m×8.5m</a:t>
            </a:r>
            <a:r>
              <a:rPr lang="ja-JP" altLang="en-US" dirty="0" smtClean="0">
                <a:latin typeface="Arial" panose="020B0604020202020204" pitchFamily="34" charset="0"/>
              </a:rPr>
              <a:t>（４間</a:t>
            </a:r>
            <a:r>
              <a:rPr lang="en-US" altLang="ja-JP" dirty="0" smtClean="0">
                <a:latin typeface="Arial" panose="020B0604020202020204" pitchFamily="34" charset="0"/>
              </a:rPr>
              <a:t>×</a:t>
            </a:r>
            <a:r>
              <a:rPr lang="ja-JP" altLang="en-US" dirty="0" smtClean="0">
                <a:latin typeface="Arial" panose="020B0604020202020204" pitchFamily="34" charset="0"/>
              </a:rPr>
              <a:t>５間）がほとんどです。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27</a:t>
            </a:fld>
            <a:endParaRPr lang="en-US" altLang="ja-JP"/>
          </a:p>
        </p:txBody>
      </p:sp>
    </p:spTree>
    <p:extLst>
      <p:ext uri="{BB962C8B-B14F-4D97-AF65-F5344CB8AC3E}">
        <p14:creationId xmlns:p14="http://schemas.microsoft.com/office/powerpoint/2010/main" val="3994659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机を寄せると、実際に利用できるのは半分ちょっと。余震もあるので、机は二段には積みません。</a:t>
            </a:r>
          </a:p>
          <a:p>
            <a:pPr eaLnBrk="1" hangingPunct="1"/>
            <a:r>
              <a:rPr lang="ja-JP" altLang="en-US" dirty="0" smtClean="0">
                <a:latin typeface="Arial" panose="020B0604020202020204" pitchFamily="34" charset="0"/>
              </a:rPr>
              <a:t>机の上に教室の用紙がありますが、Ａ４</a:t>
            </a:r>
            <a:r>
              <a:rPr lang="en-US" altLang="ja-JP" dirty="0" smtClean="0">
                <a:latin typeface="Arial" panose="020B0604020202020204" pitchFamily="34" charset="0"/>
              </a:rPr>
              <a:t>×</a:t>
            </a:r>
            <a:r>
              <a:rPr lang="ja-JP" altLang="en-US" dirty="0" smtClean="0">
                <a:latin typeface="Arial" panose="020B0604020202020204" pitchFamily="34" charset="0"/>
              </a:rPr>
              <a:t>１枚としてあります。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28</a:t>
            </a:fld>
            <a:endParaRPr lang="en-US" altLang="ja-JP"/>
          </a:p>
        </p:txBody>
      </p:sp>
    </p:spTree>
    <p:extLst>
      <p:ext uri="{BB962C8B-B14F-4D97-AF65-F5344CB8AC3E}">
        <p14:creationId xmlns:p14="http://schemas.microsoft.com/office/powerpoint/2010/main" val="2230046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学校にどんな教室があるかですが、Ａ４で各グループの机の上に間取図があるので、それを見てください。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29</a:t>
            </a:fld>
            <a:endParaRPr lang="en-US" altLang="ja-JP"/>
          </a:p>
        </p:txBody>
      </p:sp>
    </p:spTree>
    <p:extLst>
      <p:ext uri="{BB962C8B-B14F-4D97-AF65-F5344CB8AC3E}">
        <p14:creationId xmlns:p14="http://schemas.microsoft.com/office/powerpoint/2010/main" val="4193436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教室は、各学年２組、１年１組から６年２組までと校長室、保健室、音楽室、図書室などです。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30</a:t>
            </a:fld>
            <a:endParaRPr lang="en-US" altLang="ja-JP"/>
          </a:p>
        </p:txBody>
      </p:sp>
    </p:spTree>
    <p:extLst>
      <p:ext uri="{BB962C8B-B14F-4D97-AF65-F5344CB8AC3E}">
        <p14:creationId xmlns:p14="http://schemas.microsoft.com/office/powerpoint/2010/main" val="422289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さて、別室にする必要がある人ってどんな人でしょうか？感染性の病気の人とかは別室の方がいいかもしれませんね！</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それから、足が弱い人や車イスの人などは１階でしょうね。でも、１階が満員になってから車イスの人が来るかもしれません。一度教室に落ち着いてから、移動してもらうことも必要になるかもしれません。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31</a:t>
            </a:fld>
            <a:endParaRPr lang="en-US" altLang="ja-JP"/>
          </a:p>
        </p:txBody>
      </p:sp>
    </p:spTree>
    <p:extLst>
      <p:ext uri="{BB962C8B-B14F-4D97-AF65-F5344CB8AC3E}">
        <p14:creationId xmlns:p14="http://schemas.microsoft.com/office/powerpoint/2010/main" val="158410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避難所運営ゲーム北海道２０２５には「Ｄｏはぐ（ドゥーはぐ）」という愛称がついています。</a:t>
            </a:r>
            <a:endParaRPr kumimoji="1" lang="en-US" altLang="ja-JP" dirty="0" smtClean="0"/>
          </a:p>
          <a:p>
            <a:r>
              <a:rPr kumimoji="1" lang="ja-JP" altLang="en-US" dirty="0" smtClean="0"/>
              <a:t>このＤｏには二つの意味があり、ひとつは北海道の「Ｄｏ」、もうひとつはＨＵＧをやってみよう！という意味の英語の「Ｄｏ」です。</a:t>
            </a:r>
            <a:endParaRPr kumimoji="1" lang="en-US" altLang="ja-JP" dirty="0" smtClean="0"/>
          </a:p>
          <a:p>
            <a:r>
              <a:rPr kumimoji="1" lang="ja-JP" altLang="en-US" dirty="0" smtClean="0"/>
              <a:t>それでは、避難所で過ごすというのはどのようなことなのか、次の二つの写真をご覧下さい。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a:t>
            </a:fld>
            <a:endParaRPr lang="en-US" altLang="ja-JP"/>
          </a:p>
        </p:txBody>
      </p:sp>
    </p:spTree>
    <p:extLst>
      <p:ext uri="{BB962C8B-B14F-4D97-AF65-F5344CB8AC3E}">
        <p14:creationId xmlns:p14="http://schemas.microsoft.com/office/powerpoint/2010/main" val="4014945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一方で、学校側の事情も考慮する必要があります。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学校には職員室のように個人情報がある部屋もあり、使えない部屋があります。</a:t>
            </a:r>
          </a:p>
          <a:p>
            <a:pPr eaLnBrk="1" hangingPunct="1"/>
            <a:r>
              <a:rPr lang="ja-JP" altLang="en-US" dirty="0" smtClean="0">
                <a:latin typeface="Arial" panose="020B0604020202020204" pitchFamily="34" charset="0"/>
              </a:rPr>
              <a:t>また、授業の早期再開のためには、むやみに教室を使ってしまうのも考えものです。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32</a:t>
            </a:fld>
            <a:endParaRPr lang="en-US" altLang="ja-JP"/>
          </a:p>
        </p:txBody>
      </p:sp>
    </p:spTree>
    <p:extLst>
      <p:ext uri="{BB962C8B-B14F-4D97-AF65-F5344CB8AC3E}">
        <p14:creationId xmlns:p14="http://schemas.microsoft.com/office/powerpoint/2010/main" val="813631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これは学校の敷地図。机の上に置いてあります。</a:t>
            </a:r>
          </a:p>
          <a:p>
            <a:pPr eaLnBrk="1" hangingPunct="1"/>
            <a:r>
              <a:rPr lang="ja-JP" altLang="en-US" dirty="0" smtClean="0">
                <a:latin typeface="Arial" panose="020B0604020202020204" pitchFamily="34" charset="0"/>
              </a:rPr>
              <a:t>校舎、体育館、プールのほかに駐車場、運動場、遊具がありますね。</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しかし、冬の場合は雪がたくさん積もっているなど、基本的にグラウンドや外の施設は使うのは困難です。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また、校舎の周囲などは落雪の危険性もあります。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33</a:t>
            </a:fld>
            <a:endParaRPr lang="en-US" altLang="ja-JP"/>
          </a:p>
        </p:txBody>
      </p:sp>
    </p:spTree>
    <p:extLst>
      <p:ext uri="{BB962C8B-B14F-4D97-AF65-F5344CB8AC3E}">
        <p14:creationId xmlns:p14="http://schemas.microsoft.com/office/powerpoint/2010/main" val="326464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犬を外につなぐときは、綱が長さが１ｍくらいとすると、これくらいの大きさになります。犬の場所を決めたらこのように誰の犬かわかるように書き込んでください。ほかのペットも同じです。</a:t>
            </a:r>
          </a:p>
          <a:p>
            <a:pPr eaLnBrk="1" hangingPunct="1"/>
            <a:r>
              <a:rPr lang="ja-JP" altLang="en-US" dirty="0" smtClean="0">
                <a:latin typeface="Arial" panose="020B0604020202020204" pitchFamily="34" charset="0"/>
              </a:rPr>
              <a:t>また、車の中で生活したいという人もいると思いますが、どうしますか？車を停める場合は、誰の車かわかるように書いてください。</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給水車や大型トラックはこれくらいの大きさになります。車が通る通路も除雪などをして確保する必要がありますね。このようなことを考えながら、ゲームを進めていきましょう。</a:t>
            </a:r>
            <a:endParaRPr lang="en-US"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34</a:t>
            </a:fld>
            <a:endParaRPr lang="en-US" altLang="ja-JP"/>
          </a:p>
        </p:txBody>
      </p:sp>
    </p:spTree>
    <p:extLst>
      <p:ext uri="{BB962C8B-B14F-4D97-AF65-F5344CB8AC3E}">
        <p14:creationId xmlns:p14="http://schemas.microsoft.com/office/powerpoint/2010/main" val="2479915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ではゲームを開始する前に、２つの準備をします。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35</a:t>
            </a:fld>
            <a:endParaRPr lang="en-US" altLang="ja-JP"/>
          </a:p>
        </p:txBody>
      </p:sp>
    </p:spTree>
    <p:extLst>
      <p:ext uri="{BB962C8B-B14F-4D97-AF65-F5344CB8AC3E}">
        <p14:creationId xmlns:p14="http://schemas.microsoft.com/office/powerpoint/2010/main" val="2880082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まず、グループの中で、カードの読み上げ役の方を一人決めてください。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36</a:t>
            </a:fld>
            <a:endParaRPr lang="en-US" altLang="ja-JP"/>
          </a:p>
        </p:txBody>
      </p:sp>
    </p:spTree>
    <p:extLst>
      <p:ext uri="{BB962C8B-B14F-4D97-AF65-F5344CB8AC3E}">
        <p14:creationId xmlns:p14="http://schemas.microsoft.com/office/powerpoint/2010/main" val="2950131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kumimoji="1" lang="ja-JP" altLang="en-US" dirty="0" smtClean="0"/>
              <a:t>続いて、記録</a:t>
            </a:r>
            <a:r>
              <a:rPr lang="ja-JP" altLang="en-US" sz="1200" dirty="0" smtClean="0"/>
              <a:t>する人を決めてください。</a:t>
            </a:r>
            <a:endParaRPr lang="en-US" altLang="ja-JP" sz="1200" dirty="0" smtClean="0"/>
          </a:p>
          <a:p>
            <a:pPr eaLnBrk="1" hangingPunct="1"/>
            <a:r>
              <a:rPr lang="ja-JP" altLang="en-US" sz="1200" dirty="0" smtClean="0"/>
              <a:t>避難者台帳のほかや要配慮者台帳のほか、イベント処理シートや保健師アセスメントシートなどに、</a:t>
            </a:r>
            <a:endParaRPr lang="en-US" altLang="ja-JP" sz="1200" dirty="0" smtClean="0"/>
          </a:p>
          <a:p>
            <a:pPr eaLnBrk="1" hangingPunct="1"/>
            <a:r>
              <a:rPr lang="ja-JP" altLang="en-US" sz="1200" dirty="0" smtClean="0">
                <a:solidFill>
                  <a:srgbClr val="FF0000"/>
                </a:solidFill>
              </a:rPr>
              <a:t>様々な情報を記載する役割</a:t>
            </a:r>
            <a:r>
              <a:rPr lang="ja-JP" altLang="en-US" sz="1200" dirty="0" smtClean="0"/>
              <a:t>を担います。参加者の意見が活発なほどメモも多くなるため、</a:t>
            </a:r>
            <a:endParaRPr lang="en-US" altLang="ja-JP" sz="1200" dirty="0" smtClean="0"/>
          </a:p>
          <a:p>
            <a:pPr eaLnBrk="1" hangingPunct="1"/>
            <a:r>
              <a:rPr lang="ja-JP" altLang="en-US" sz="1200" dirty="0" smtClean="0">
                <a:solidFill>
                  <a:srgbClr val="FF0000"/>
                </a:solidFill>
              </a:rPr>
              <a:t>予め複数人を記録係とするなど柔軟に対応</a:t>
            </a:r>
            <a:r>
              <a:rPr lang="ja-JP" altLang="en-US" sz="1200" dirty="0" smtClean="0"/>
              <a:t>しましょう。</a:t>
            </a:r>
            <a:endParaRPr kumimoji="1" lang="en-US" altLang="ja-JP" dirty="0" smtClean="0"/>
          </a:p>
          <a:p>
            <a:r>
              <a:rPr kumimoji="1" lang="ja-JP" altLang="en-US" dirty="0" smtClean="0"/>
              <a:t>そして、グループの中で●●係を作って下さい。</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37</a:t>
            </a:fld>
            <a:endParaRPr lang="en-US" altLang="ja-JP"/>
          </a:p>
        </p:txBody>
      </p:sp>
    </p:spTree>
    <p:extLst>
      <p:ext uri="{BB962C8B-B14F-4D97-AF65-F5344CB8AC3E}">
        <p14:creationId xmlns:p14="http://schemas.microsoft.com/office/powerpoint/2010/main" val="2400808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さて、本日のゲームの条件です</a:t>
            </a:r>
          </a:p>
          <a:p>
            <a:pPr eaLnBrk="1" hangingPunct="1"/>
            <a:r>
              <a:rPr lang="ja-JP" altLang="en-US" dirty="0" smtClean="0">
                <a:latin typeface="Arial" panose="020B0604020202020204" pitchFamily="34" charset="0"/>
              </a:rPr>
              <a:t>－－－－－　読み上げる　－－－－－</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38</a:t>
            </a:fld>
            <a:endParaRPr lang="en-US" altLang="ja-JP"/>
          </a:p>
        </p:txBody>
      </p:sp>
    </p:spTree>
    <p:extLst>
      <p:ext uri="{BB962C8B-B14F-4D97-AF65-F5344CB8AC3E}">
        <p14:creationId xmlns:p14="http://schemas.microsoft.com/office/powerpoint/2010/main" val="925191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ライフラインの状況です。</a:t>
            </a:r>
          </a:p>
          <a:p>
            <a:pPr eaLnBrk="1" hangingPunct="1"/>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39</a:t>
            </a:fld>
            <a:endParaRPr lang="en-US" altLang="ja-JP"/>
          </a:p>
        </p:txBody>
      </p:sp>
    </p:spTree>
    <p:extLst>
      <p:ext uri="{BB962C8B-B14F-4D97-AF65-F5344CB8AC3E}">
        <p14:creationId xmlns:p14="http://schemas.microsoft.com/office/powerpoint/2010/main" val="870577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避難所の小学校の被害です。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40</a:t>
            </a:fld>
            <a:endParaRPr lang="en-US" altLang="ja-JP"/>
          </a:p>
        </p:txBody>
      </p:sp>
    </p:spTree>
    <p:extLst>
      <p:ext uri="{BB962C8B-B14F-4D97-AF65-F5344CB8AC3E}">
        <p14:creationId xmlns:p14="http://schemas.microsoft.com/office/powerpoint/2010/main" val="2208154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小学校の設備です。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41</a:t>
            </a:fld>
            <a:endParaRPr lang="en-US" altLang="ja-JP"/>
          </a:p>
        </p:txBody>
      </p:sp>
    </p:spTree>
    <p:extLst>
      <p:ext uri="{BB962C8B-B14F-4D97-AF65-F5344CB8AC3E}">
        <p14:creationId xmlns:p14="http://schemas.microsoft.com/office/powerpoint/2010/main" val="399041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こちらは、阪神淡路大震災の時の避難所の写真です。人口が多い都市部での大地震だったこともありますが、小学校の体育館が避難者で一杯になっていますね。通路らしきものはあまり見あたりません。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a:t>
            </a:fld>
            <a:endParaRPr lang="en-US" altLang="ja-JP"/>
          </a:p>
        </p:txBody>
      </p:sp>
    </p:spTree>
    <p:extLst>
      <p:ext uri="{BB962C8B-B14F-4D97-AF65-F5344CB8AC3E}">
        <p14:creationId xmlns:p14="http://schemas.microsoft.com/office/powerpoint/2010/main" val="1710858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この避難所に集まってくる地域の住民組織です。</a:t>
            </a:r>
          </a:p>
          <a:p>
            <a:pPr eaLnBrk="1" hangingPunct="1"/>
            <a:r>
              <a:rPr lang="ja-JP" altLang="en-US" dirty="0" smtClean="0">
                <a:latin typeface="Arial" panose="020B0604020202020204" pitchFamily="34" charset="0"/>
              </a:rPr>
              <a:t>－－－－－－－ 　読み上げる　－－－－－－－</a:t>
            </a:r>
          </a:p>
          <a:p>
            <a:pPr eaLnBrk="1" hangingPunct="1"/>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42</a:t>
            </a:fld>
            <a:endParaRPr lang="en-US" altLang="ja-JP"/>
          </a:p>
        </p:txBody>
      </p:sp>
    </p:spTree>
    <p:extLst>
      <p:ext uri="{BB962C8B-B14F-4D97-AF65-F5344CB8AC3E}">
        <p14:creationId xmlns:p14="http://schemas.microsoft.com/office/powerpoint/2010/main" val="353177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地域のイメージです。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のように川が流れていて、西浦、南田、東池の３地区があります。川の流域は、一般的に地盤が悪いので、倒壊家屋がたくさん発生します。北山地区は地盤が良いところです。これらの地区から、避難所に被災者が集まってきます。</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43</a:t>
            </a:fld>
            <a:endParaRPr lang="en-US" altLang="ja-JP"/>
          </a:p>
        </p:txBody>
      </p:sp>
    </p:spTree>
    <p:extLst>
      <p:ext uri="{BB962C8B-B14F-4D97-AF65-F5344CB8AC3E}">
        <p14:creationId xmlns:p14="http://schemas.microsoft.com/office/powerpoint/2010/main" val="4290958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避難状況です。</a:t>
            </a:r>
          </a:p>
          <a:p>
            <a:pPr eaLnBrk="1" hangingPunct="1"/>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44</a:t>
            </a:fld>
            <a:endParaRPr lang="en-US" altLang="ja-JP"/>
          </a:p>
        </p:txBody>
      </p:sp>
    </p:spTree>
    <p:extLst>
      <p:ext uri="{BB962C8B-B14F-4D97-AF65-F5344CB8AC3E}">
        <p14:creationId xmlns:p14="http://schemas.microsoft.com/office/powerpoint/2010/main" val="2742867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みなさんの立場ですが、</a:t>
            </a:r>
          </a:p>
          <a:p>
            <a:pPr eaLnBrk="1" hangingPunct="1"/>
            <a:r>
              <a:rPr lang="ja-JP" altLang="en-US" dirty="0" smtClean="0">
                <a:latin typeface="Arial" panose="020B0604020202020204" pitchFamily="34" charset="0"/>
              </a:rPr>
              <a:t>－－－－－－－ 　読み上げる　－－－－－－－</a:t>
            </a:r>
          </a:p>
          <a:p>
            <a:pPr eaLnBrk="1" hangingPunct="1"/>
            <a:endParaRPr lang="ja-JP" altLang="en-US"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45</a:t>
            </a:fld>
            <a:endParaRPr lang="en-US" altLang="ja-JP"/>
          </a:p>
        </p:txBody>
      </p:sp>
    </p:spTree>
    <p:extLst>
      <p:ext uri="{BB962C8B-B14F-4D97-AF65-F5344CB8AC3E}">
        <p14:creationId xmlns:p14="http://schemas.microsoft.com/office/powerpoint/2010/main" val="374366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それでは、避難者カードの１番から</a:t>
            </a:r>
            <a:r>
              <a:rPr lang="en-US" altLang="ja-JP" dirty="0" smtClean="0">
                <a:latin typeface="Arial" panose="020B0604020202020204" pitchFamily="34" charset="0"/>
              </a:rPr>
              <a:t>15</a:t>
            </a:r>
            <a:r>
              <a:rPr lang="ja-JP" altLang="en-US" dirty="0" smtClean="0">
                <a:latin typeface="Arial" panose="020B0604020202020204" pitchFamily="34" charset="0"/>
              </a:rPr>
              <a:t>番を体育館に配置しながら、地区割りや通路をどうするか作戦会議をしてください。</a:t>
            </a:r>
          </a:p>
          <a:p>
            <a:r>
              <a:rPr lang="ja-JP" altLang="en-US" dirty="0" smtClean="0">
                <a:latin typeface="Arial" panose="020B0604020202020204" pitchFamily="34" charset="0"/>
              </a:rPr>
              <a:t>避難所運営本部、受付、土足エリアやポータブル石油ストーブ３台を置く場所をまず決めて書き込んでください。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また、施設の中で、使用させない場所を決めてください。特にトイレは、衛生管理や安全管理の面でトラブルに 繋がりやすいため、</a:t>
            </a:r>
            <a:endParaRPr lang="en-US" altLang="ja-JP" dirty="0" smtClean="0">
              <a:latin typeface="Arial" panose="020B0604020202020204" pitchFamily="34" charset="0"/>
            </a:endParaRPr>
          </a:p>
          <a:p>
            <a:r>
              <a:rPr lang="ja-JP" altLang="en-US" dirty="0" smtClean="0">
                <a:latin typeface="Arial" panose="020B0604020202020204" pitchFamily="34" charset="0"/>
              </a:rPr>
              <a:t>携帯トイレの使用場所を限定し、 それ以外のトイレは封鎖しましょう。</a:t>
            </a:r>
          </a:p>
          <a:p>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46</a:t>
            </a:fld>
            <a:endParaRPr lang="en-US" altLang="ja-JP"/>
          </a:p>
        </p:txBody>
      </p:sp>
    </p:spTree>
    <p:extLst>
      <p:ext uri="{BB962C8B-B14F-4D97-AF65-F5344CB8AC3E}">
        <p14:creationId xmlns:p14="http://schemas.microsoft.com/office/powerpoint/2010/main" val="927985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名簿づくりも大切です。名簿作りを指示してください。</a:t>
            </a:r>
            <a:endParaRPr lang="en-US" altLang="ja-JP" dirty="0" smtClean="0">
              <a:latin typeface="Arial" panose="020B0604020202020204" pitchFamily="34" charset="0"/>
            </a:endParaRPr>
          </a:p>
          <a:p>
            <a:r>
              <a:rPr lang="ja-JP" altLang="en-US" dirty="0" smtClean="0">
                <a:latin typeface="Arial" panose="020B0604020202020204" pitchFamily="34" charset="0"/>
              </a:rPr>
              <a:t>これらが決まったら、読み手の方は、避難者カードの</a:t>
            </a:r>
            <a:r>
              <a:rPr lang="en-US" altLang="ja-JP" dirty="0" smtClean="0">
                <a:latin typeface="Arial" panose="020B0604020202020204" pitchFamily="34" charset="0"/>
              </a:rPr>
              <a:t>1</a:t>
            </a:r>
            <a:r>
              <a:rPr lang="ja-JP" altLang="en-US" dirty="0" smtClean="0">
                <a:latin typeface="Arial" panose="020B0604020202020204" pitchFamily="34" charset="0"/>
              </a:rPr>
              <a:t>番から</a:t>
            </a:r>
            <a:r>
              <a:rPr lang="en-US" altLang="ja-JP" dirty="0" smtClean="0">
                <a:latin typeface="Arial" panose="020B0604020202020204" pitchFamily="34" charset="0"/>
              </a:rPr>
              <a:t>15</a:t>
            </a:r>
            <a:r>
              <a:rPr lang="ja-JP" altLang="en-US" dirty="0" smtClean="0">
                <a:latin typeface="Arial" panose="020B0604020202020204" pitchFamily="34" charset="0"/>
              </a:rPr>
              <a:t>番を読み上げて、配置してください。</a:t>
            </a:r>
            <a:endParaRPr lang="en-US" altLang="ja-JP" dirty="0" smtClean="0">
              <a:latin typeface="Arial" panose="020B0604020202020204" pitchFamily="34" charset="0"/>
            </a:endParaRPr>
          </a:p>
          <a:p>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47</a:t>
            </a:fld>
            <a:endParaRPr lang="en-US" altLang="ja-JP"/>
          </a:p>
        </p:txBody>
      </p:sp>
    </p:spTree>
    <p:extLst>
      <p:ext uri="{BB962C8B-B14F-4D97-AF65-F5344CB8AC3E}">
        <p14:creationId xmlns:p14="http://schemas.microsoft.com/office/powerpoint/2010/main" val="2303545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それでは読み上げ係の方は次々とカードを読み上げ、プレイヤーに渡してゲームを開始してください。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48</a:t>
            </a:fld>
            <a:endParaRPr lang="en-US" altLang="ja-JP"/>
          </a:p>
        </p:txBody>
      </p:sp>
    </p:spTree>
    <p:extLst>
      <p:ext uri="{BB962C8B-B14F-4D97-AF65-F5344CB8AC3E}">
        <p14:creationId xmlns:p14="http://schemas.microsoft.com/office/powerpoint/2010/main" val="1026529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ゲームを再開します。読み上げ係の方は次々とカードを読み上げ、プレイヤーに渡してゲームを開始してください。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50</a:t>
            </a:fld>
            <a:endParaRPr lang="en-US" altLang="ja-JP"/>
          </a:p>
        </p:txBody>
      </p:sp>
    </p:spTree>
    <p:extLst>
      <p:ext uri="{BB962C8B-B14F-4D97-AF65-F5344CB8AC3E}">
        <p14:creationId xmlns:p14="http://schemas.microsoft.com/office/powerpoint/2010/main" val="3303350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（司会者は時間を見て、ゲームを終了します。）</a:t>
            </a:r>
            <a:endParaRPr lang="en-US" altLang="ja-JP" dirty="0" smtClean="0">
              <a:latin typeface="Arial" panose="020B0604020202020204" pitchFamily="34" charset="0"/>
            </a:endParaRPr>
          </a:p>
          <a:p>
            <a:pPr eaLnBrk="1" hangingPunct="1"/>
            <a:r>
              <a:rPr lang="en-US" altLang="ja-JP" dirty="0" smtClean="0">
                <a:latin typeface="Arial" panose="020B0604020202020204" pitchFamily="34" charset="0"/>
              </a:rPr>
              <a:t>※</a:t>
            </a:r>
            <a:r>
              <a:rPr lang="ja-JP" altLang="en-US" dirty="0" smtClean="0">
                <a:latin typeface="Arial" panose="020B0604020202020204" pitchFamily="34" charset="0"/>
              </a:rPr>
              <a:t>終了前の残りカードの取り扱い</a:t>
            </a:r>
            <a:endParaRPr lang="en-US" altLang="ja-JP" dirty="0" smtClean="0">
              <a:latin typeface="Arial" panose="020B0604020202020204" pitchFamily="34" charset="0"/>
            </a:endParaRPr>
          </a:p>
          <a:p>
            <a:r>
              <a:rPr lang="ja-JP" altLang="en-US" dirty="0" smtClean="0">
                <a:latin typeface="Arial" panose="020B0604020202020204" pitchFamily="34" charset="0"/>
              </a:rPr>
              <a:t>このゲームは、できるだけ多くの事例に接することも目的のひとつなので、時間が足りなくなりそうな場合は、次の方法により今後どのような避難者が来るか、どのような出来事が起こるかを紹介してゲームを終了します。</a:t>
            </a:r>
            <a:endParaRPr lang="en-US" altLang="ja-JP" dirty="0" smtClean="0">
              <a:latin typeface="Arial" panose="020B0604020202020204" pitchFamily="34" charset="0"/>
            </a:endParaRPr>
          </a:p>
          <a:p>
            <a:r>
              <a:rPr lang="ja-JP" altLang="en-US" dirty="0" smtClean="0">
                <a:latin typeface="Arial" panose="020B0604020202020204" pitchFamily="34" charset="0"/>
              </a:rPr>
              <a:t>１　読み上げ係を２人にしてスピードアップする。</a:t>
            </a:r>
            <a:endParaRPr lang="en-US" altLang="ja-JP" dirty="0" smtClean="0">
              <a:latin typeface="Arial" panose="020B0604020202020204" pitchFamily="34" charset="0"/>
            </a:endParaRPr>
          </a:p>
          <a:p>
            <a:r>
              <a:rPr lang="ja-JP" altLang="en-US" dirty="0" smtClean="0">
                <a:latin typeface="Arial" panose="020B0604020202020204" pitchFamily="34" charset="0"/>
              </a:rPr>
              <a:t>２　残っているカードを読み上げる。</a:t>
            </a:r>
            <a:endParaRPr lang="en-US" altLang="ja-JP" dirty="0" smtClean="0">
              <a:latin typeface="Arial" panose="020B0604020202020204" pitchFamily="34" charset="0"/>
            </a:endParaRPr>
          </a:p>
          <a:p>
            <a:r>
              <a:rPr lang="ja-JP" altLang="en-US" dirty="0" smtClean="0">
                <a:latin typeface="Arial" panose="020B0604020202020204" pitchFamily="34" charset="0"/>
              </a:rPr>
              <a:t>３　残りのカードを回し読みする。</a:t>
            </a: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51</a:t>
            </a:fld>
            <a:endParaRPr lang="en-US" altLang="ja-JP"/>
          </a:p>
        </p:txBody>
      </p:sp>
    </p:spTree>
    <p:extLst>
      <p:ext uri="{BB962C8B-B14F-4D97-AF65-F5344CB8AC3E}">
        <p14:creationId xmlns:p14="http://schemas.microsoft.com/office/powerpoint/2010/main" val="3766294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53</a:t>
            </a:fld>
            <a:endParaRPr lang="en-US" altLang="ja-JP"/>
          </a:p>
        </p:txBody>
      </p:sp>
    </p:spTree>
    <p:extLst>
      <p:ext uri="{BB962C8B-B14F-4D97-AF65-F5344CB8AC3E}">
        <p14:creationId xmlns:p14="http://schemas.microsoft.com/office/powerpoint/2010/main" val="16138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これは阪神淡路から９年後、中越地震のときの小千谷市総合体育館ですが、通路が確保されているのがわかります。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a:t>
            </a:fld>
            <a:endParaRPr lang="en-US" altLang="ja-JP"/>
          </a:p>
        </p:txBody>
      </p:sp>
    </p:spTree>
    <p:extLst>
      <p:ext uri="{BB962C8B-B14F-4D97-AF65-F5344CB8AC3E}">
        <p14:creationId xmlns:p14="http://schemas.microsoft.com/office/powerpoint/2010/main" val="4100329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54</a:t>
            </a:fld>
            <a:endParaRPr lang="en-US" altLang="ja-JP"/>
          </a:p>
        </p:txBody>
      </p:sp>
    </p:spTree>
    <p:extLst>
      <p:ext uri="{BB962C8B-B14F-4D97-AF65-F5344CB8AC3E}">
        <p14:creationId xmlns:p14="http://schemas.microsoft.com/office/powerpoint/2010/main" val="3688559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55</a:t>
            </a:fld>
            <a:endParaRPr lang="en-US" altLang="ja-JP"/>
          </a:p>
        </p:txBody>
      </p:sp>
    </p:spTree>
    <p:extLst>
      <p:ext uri="{BB962C8B-B14F-4D97-AF65-F5344CB8AC3E}">
        <p14:creationId xmlns:p14="http://schemas.microsoft.com/office/powerpoint/2010/main" val="3186698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endParaRPr lang="ja-JP" altLang="en-US"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56</a:t>
            </a:fld>
            <a:endParaRPr lang="en-US" altLang="ja-JP"/>
          </a:p>
        </p:txBody>
      </p:sp>
    </p:spTree>
    <p:extLst>
      <p:ext uri="{BB962C8B-B14F-4D97-AF65-F5344CB8AC3E}">
        <p14:creationId xmlns:p14="http://schemas.microsoft.com/office/powerpoint/2010/main" val="3520580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57</a:t>
            </a:fld>
            <a:endParaRPr lang="en-US" altLang="ja-JP"/>
          </a:p>
        </p:txBody>
      </p:sp>
    </p:spTree>
    <p:extLst>
      <p:ext uri="{BB962C8B-B14F-4D97-AF65-F5344CB8AC3E}">
        <p14:creationId xmlns:p14="http://schemas.microsoft.com/office/powerpoint/2010/main" val="2745856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58</a:t>
            </a:fld>
            <a:endParaRPr lang="en-US" altLang="ja-JP"/>
          </a:p>
        </p:txBody>
      </p:sp>
    </p:spTree>
    <p:extLst>
      <p:ext uri="{BB962C8B-B14F-4D97-AF65-F5344CB8AC3E}">
        <p14:creationId xmlns:p14="http://schemas.microsoft.com/office/powerpoint/2010/main" val="2788315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 　読み上げる　－－－－－－－</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59</a:t>
            </a:fld>
            <a:endParaRPr lang="en-US" altLang="ja-JP"/>
          </a:p>
        </p:txBody>
      </p:sp>
    </p:spTree>
    <p:extLst>
      <p:ext uri="{BB962C8B-B14F-4D97-AF65-F5344CB8AC3E}">
        <p14:creationId xmlns:p14="http://schemas.microsoft.com/office/powerpoint/2010/main" val="2794874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もし、震えが低下してきたり、意識がなくなった場合は、今説明した内容と対処が異なります。</a:t>
            </a:r>
            <a:endParaRPr kumimoji="1" lang="en-US" altLang="ja-JP" dirty="0" smtClean="0"/>
          </a:p>
          <a:p>
            <a:r>
              <a:rPr kumimoji="1" lang="ja-JP" altLang="en-US" dirty="0" smtClean="0"/>
              <a:t>このような時は医師の指示を仰ぐようにしましょう。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60</a:t>
            </a:fld>
            <a:endParaRPr lang="en-US" altLang="ja-JP"/>
          </a:p>
        </p:txBody>
      </p:sp>
    </p:spTree>
    <p:extLst>
      <p:ext uri="{BB962C8B-B14F-4D97-AF65-F5344CB8AC3E}">
        <p14:creationId xmlns:p14="http://schemas.microsoft.com/office/powerpoint/2010/main" val="11613551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これから、まとめに入ります。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お手元の用紙にこれから説明するように、他のグループに聞いてみたいことを書いてください。</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61</a:t>
            </a:fld>
            <a:endParaRPr lang="en-US" altLang="ja-JP"/>
          </a:p>
        </p:txBody>
      </p:sp>
    </p:spTree>
    <p:extLst>
      <p:ext uri="{BB962C8B-B14F-4D97-AF65-F5344CB8AC3E}">
        <p14:creationId xmlns:p14="http://schemas.microsoft.com/office/powerpoint/2010/main" val="18827039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rPr>
              <a:t>このように書いてみてください（読み上げる）。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62</a:t>
            </a:fld>
            <a:endParaRPr lang="en-US" altLang="ja-JP"/>
          </a:p>
        </p:txBody>
      </p:sp>
    </p:spTree>
    <p:extLst>
      <p:ext uri="{BB962C8B-B14F-4D97-AF65-F5344CB8AC3E}">
        <p14:creationId xmlns:p14="http://schemas.microsoft.com/office/powerpoint/2010/main" val="1640610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例えば、こんな感じです（読み上げる）。</a:t>
            </a:r>
            <a:endParaRPr lang="ja-JP" altLang="ja-JP"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63</a:t>
            </a:fld>
            <a:endParaRPr lang="en-US" altLang="ja-JP"/>
          </a:p>
        </p:txBody>
      </p:sp>
    </p:spTree>
    <p:extLst>
      <p:ext uri="{BB962C8B-B14F-4D97-AF65-F5344CB8AC3E}">
        <p14:creationId xmlns:p14="http://schemas.microsoft.com/office/powerpoint/2010/main" val="281885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こちらは、さらに十数年経って、胆振東部地震のときの厚真中央小学校です。</a:t>
            </a:r>
            <a:endParaRPr lang="en-US" altLang="ja-JP"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anose="020B0604020202020204" pitchFamily="34" charset="0"/>
              </a:rPr>
              <a:t>通路は広めに確保され、段ボールベッドや仕切り版により区画が整理されているのがわかると思います。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a:t>
            </a:fld>
            <a:endParaRPr lang="en-US" altLang="ja-JP"/>
          </a:p>
        </p:txBody>
      </p:sp>
    </p:spTree>
    <p:extLst>
      <p:ext uri="{BB962C8B-B14F-4D97-AF65-F5344CB8AC3E}">
        <p14:creationId xmlns:p14="http://schemas.microsoft.com/office/powerpoint/2010/main" val="31144352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ja-JP" dirty="0" smtClean="0">
                <a:latin typeface="Arial" panose="020B0604020202020204" pitchFamily="34" charset="0"/>
              </a:rPr>
              <a:t>（</a:t>
            </a:r>
            <a:r>
              <a:rPr lang="ja-JP" altLang="en-US" dirty="0" smtClean="0">
                <a:latin typeface="Arial" panose="020B0604020202020204" pitchFamily="34" charset="0"/>
              </a:rPr>
              <a:t>グループに</a:t>
            </a:r>
            <a:r>
              <a:rPr lang="ja-JP" altLang="ja-JP" dirty="0" smtClean="0">
                <a:latin typeface="Arial" panose="020B0604020202020204" pitchFamily="34" charset="0"/>
              </a:rPr>
              <a:t>マイクを渡し</a:t>
            </a:r>
            <a:r>
              <a:rPr lang="ja-JP" altLang="en-US" dirty="0" smtClean="0">
                <a:latin typeface="Arial" panose="020B0604020202020204" pitchFamily="34" charset="0"/>
              </a:rPr>
              <a:t>質問してもらい、他のグループに答えてもらう</a:t>
            </a:r>
            <a:r>
              <a:rPr lang="ja-JP" altLang="ja-JP" dirty="0" smtClean="0">
                <a:latin typeface="Arial" panose="020B0604020202020204" pitchFamily="34" charset="0"/>
              </a:rPr>
              <a:t>）</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（以下、繰り返し）</a:t>
            </a:r>
            <a:endParaRPr lang="ja-JP"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65</a:t>
            </a:fld>
            <a:endParaRPr lang="en-US" altLang="ja-JP"/>
          </a:p>
        </p:txBody>
      </p:sp>
    </p:spTree>
    <p:extLst>
      <p:ext uri="{BB962C8B-B14F-4D97-AF65-F5344CB8AC3E}">
        <p14:creationId xmlns:p14="http://schemas.microsoft.com/office/powerpoint/2010/main" val="34982860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最後に避難所運営の一例をお示しします。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まず、居住空間への避難者の誘導にあたっては、施設の広いスペース（体育館等）から避難者を収容し、</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支援を要する高齢者、</a:t>
            </a:r>
            <a:r>
              <a:rPr lang="ja-JP" altLang="en-US" dirty="0" err="1" smtClean="0">
                <a:latin typeface="Arial" panose="020B0604020202020204" pitchFamily="34" charset="0"/>
              </a:rPr>
              <a:t>障がい</a:t>
            </a:r>
            <a:r>
              <a:rPr lang="ja-JP" altLang="en-US" dirty="0" smtClean="0">
                <a:latin typeface="Arial" panose="020B0604020202020204" pitchFamily="34" charset="0"/>
              </a:rPr>
              <a:t>者、妊産婦、乳幼児等は、家族単位で、優先して空調設備等のある部屋へ収容します。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なお、冬期間は、避難所の滞在について寒さ対策を十分に講じる必要があります</a:t>
            </a:r>
            <a:endParaRPr lang="ja-JP"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66</a:t>
            </a:fld>
            <a:endParaRPr lang="en-US" altLang="ja-JP"/>
          </a:p>
        </p:txBody>
      </p:sp>
    </p:spTree>
    <p:extLst>
      <p:ext uri="{BB962C8B-B14F-4D97-AF65-F5344CB8AC3E}">
        <p14:creationId xmlns:p14="http://schemas.microsoft.com/office/powerpoint/2010/main" val="16431556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Ｄｏはぐは、これで終了ですが、</a:t>
            </a:r>
            <a:endParaRPr kumimoji="1" lang="en-US" altLang="ja-JP" dirty="0" smtClean="0"/>
          </a:p>
          <a:p>
            <a:r>
              <a:rPr kumimoji="1" lang="ja-JP" altLang="en-US" dirty="0" smtClean="0"/>
              <a:t>避難所への段ボールベッドの導入の資料を追加しました。</a:t>
            </a:r>
            <a:endParaRPr kumimoji="1" lang="en-US" altLang="ja-JP" dirty="0" smtClean="0"/>
          </a:p>
          <a:p>
            <a:r>
              <a:rPr kumimoji="1" lang="ja-JP" altLang="en-US" dirty="0" smtClean="0"/>
              <a:t>この機会に、演習を行ってみませんか？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68</a:t>
            </a:fld>
            <a:endParaRPr lang="en-US" altLang="ja-JP"/>
          </a:p>
        </p:txBody>
      </p:sp>
    </p:spTree>
    <p:extLst>
      <p:ext uri="{BB962C8B-B14F-4D97-AF65-F5344CB8AC3E}">
        <p14:creationId xmlns:p14="http://schemas.microsoft.com/office/powerpoint/2010/main" val="17157404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sng" dirty="0" smtClean="0"/>
              <a:t>避難所の</a:t>
            </a:r>
            <a:r>
              <a:rPr lang="ja-JP" altLang="en-US" sz="1200" u="sng" dirty="0" smtClean="0">
                <a:solidFill>
                  <a:srgbClr val="FF0000"/>
                </a:solidFill>
              </a:rPr>
              <a:t>ゾーニング</a:t>
            </a:r>
            <a:r>
              <a:rPr lang="ja-JP" altLang="en-US" sz="1200" u="sng" dirty="0" smtClean="0"/>
              <a:t>と</a:t>
            </a:r>
            <a:r>
              <a:rPr lang="ja-JP" altLang="en-US" sz="1200" b="1" u="sng" dirty="0" smtClean="0">
                <a:solidFill>
                  <a:srgbClr val="FF0000"/>
                </a:solidFill>
              </a:rPr>
              <a:t>段ボールベッド</a:t>
            </a:r>
            <a:r>
              <a:rPr lang="ja-JP" altLang="en-US" sz="1200" u="sng" dirty="0" smtClean="0"/>
              <a:t>の導入を考えてみましょう。</a:t>
            </a:r>
            <a:endParaRPr lang="en-US" altLang="ja-JP" sz="1200"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69</a:t>
            </a:fld>
            <a:endParaRPr lang="en-US" altLang="ja-JP"/>
          </a:p>
        </p:txBody>
      </p:sp>
    </p:spTree>
    <p:extLst>
      <p:ext uri="{BB962C8B-B14F-4D97-AF65-F5344CB8AC3E}">
        <p14:creationId xmlns:p14="http://schemas.microsoft.com/office/powerpoint/2010/main" val="1963200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開設初期の避難所の状況です。</a:t>
            </a:r>
            <a:endParaRPr kumimoji="1" lang="en-US" altLang="ja-JP" dirty="0" smtClean="0"/>
          </a:p>
          <a:p>
            <a:r>
              <a:rPr kumimoji="1" lang="ja-JP" altLang="en-US" dirty="0" smtClean="0"/>
              <a:t>先ほどのＤｏ</a:t>
            </a:r>
            <a:r>
              <a:rPr kumimoji="1" lang="ja-JP" altLang="en-US" dirty="0" err="1" smtClean="0"/>
              <a:t>はぐの</a:t>
            </a:r>
            <a:r>
              <a:rPr kumimoji="1" lang="ja-JP" altLang="en-US" dirty="0" smtClean="0"/>
              <a:t>解説でもあったように、通路もなく被災者が雑魚寝状態です。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70</a:t>
            </a:fld>
            <a:endParaRPr lang="en-US" altLang="ja-JP"/>
          </a:p>
        </p:txBody>
      </p:sp>
    </p:spTree>
    <p:extLst>
      <p:ext uri="{BB962C8B-B14F-4D97-AF65-F5344CB8AC3E}">
        <p14:creationId xmlns:p14="http://schemas.microsoft.com/office/powerpoint/2010/main" val="3412593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避難所の問題として、施設自体の問題がまず、あります。</a:t>
            </a:r>
            <a:endParaRPr kumimoji="1" lang="en-US" altLang="ja-JP" dirty="0" smtClean="0"/>
          </a:p>
          <a:p>
            <a:r>
              <a:rPr kumimoji="1" lang="ja-JP" altLang="en-US" dirty="0" smtClean="0"/>
              <a:t>学校の体育館の床は、通常、就寝する場所には適しておらず、</a:t>
            </a:r>
            <a:endParaRPr kumimoji="1" lang="en-US" altLang="ja-JP" dirty="0" smtClean="0"/>
          </a:p>
          <a:p>
            <a:r>
              <a:rPr kumimoji="1" lang="ja-JP" altLang="en-US" dirty="0" smtClean="0"/>
              <a:t>ブルーシートや毛布を敷いただけでは、足音や振動で落ち着いて</a:t>
            </a:r>
            <a:endParaRPr kumimoji="1" lang="en-US" altLang="ja-JP" dirty="0" smtClean="0"/>
          </a:p>
          <a:p>
            <a:r>
              <a:rPr kumimoji="1" lang="ja-JP" altLang="en-US" dirty="0" smtClean="0"/>
              <a:t>眠れる状態ではなく、寒さも直に伝わってきます。</a:t>
            </a:r>
            <a:endParaRPr kumimoji="1" lang="en-US" altLang="ja-JP" dirty="0" smtClean="0"/>
          </a:p>
          <a:p>
            <a:r>
              <a:rPr kumimoji="1" lang="ja-JP" altLang="en-US" dirty="0" smtClean="0"/>
              <a:t>さらに土足だとすぐに汚れますし、雑魚寝状態では、</a:t>
            </a:r>
            <a:endParaRPr kumimoji="1" lang="en-US" altLang="ja-JP" dirty="0" smtClean="0"/>
          </a:p>
          <a:p>
            <a:r>
              <a:rPr kumimoji="1" lang="ja-JP" altLang="en-US" dirty="0" smtClean="0"/>
              <a:t>清掃も十分にできず不衛生になります。</a:t>
            </a:r>
            <a:endParaRPr kumimoji="1" lang="en-US" altLang="ja-JP" dirty="0" smtClean="0"/>
          </a:p>
          <a:p>
            <a:r>
              <a:rPr kumimoji="1" lang="ja-JP" altLang="en-US" dirty="0" smtClean="0"/>
              <a:t>避難者が大人数となれば、隣同士が密集し、</a:t>
            </a:r>
            <a:endParaRPr kumimoji="1" lang="en-US" altLang="ja-JP" dirty="0" smtClean="0"/>
          </a:p>
          <a:p>
            <a:r>
              <a:rPr kumimoji="1" lang="ja-JP" altLang="en-US" dirty="0" smtClean="0"/>
              <a:t>プライバシーもありません。</a:t>
            </a:r>
            <a:endParaRPr kumimoji="1" lang="en-US" altLang="ja-JP" dirty="0" smtClean="0"/>
          </a:p>
          <a:p>
            <a:r>
              <a:rPr kumimoji="1" lang="ja-JP" altLang="en-US" dirty="0" smtClean="0"/>
              <a:t>こういった様々な問題が起こります。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71</a:t>
            </a:fld>
            <a:endParaRPr lang="en-US" altLang="ja-JP"/>
          </a:p>
        </p:txBody>
      </p:sp>
    </p:spTree>
    <p:extLst>
      <p:ext uri="{BB962C8B-B14F-4D97-AF65-F5344CB8AC3E}">
        <p14:creationId xmlns:p14="http://schemas.microsoft.com/office/powerpoint/2010/main" val="1969858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床に直にシートや毛布が敷かれ、通路はあるものの雑魚寝状態となっています。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これだと、先ほどの説明のとおり様々な問題が起こります。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72</a:t>
            </a:fld>
            <a:endParaRPr lang="en-US" altLang="ja-JP"/>
          </a:p>
        </p:txBody>
      </p:sp>
    </p:spTree>
    <p:extLst>
      <p:ext uri="{BB962C8B-B14F-4D97-AF65-F5344CB8AC3E}">
        <p14:creationId xmlns:p14="http://schemas.microsoft.com/office/powerpoint/2010/main" val="17343935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避難所の生活環境が悪いと、被災者の心身にも影響が出始めてきます。</a:t>
            </a:r>
            <a:endParaRPr kumimoji="1" lang="en-US" altLang="ja-JP" dirty="0" smtClean="0"/>
          </a:p>
          <a:p>
            <a:r>
              <a:rPr kumimoji="1" lang="ja-JP" altLang="en-US" dirty="0" smtClean="0"/>
              <a:t>まず、不眠、イライラする、体がだるいといった症状が起こり、</a:t>
            </a:r>
            <a:endParaRPr kumimoji="1" lang="en-US" altLang="ja-JP" dirty="0" smtClean="0"/>
          </a:p>
          <a:p>
            <a:r>
              <a:rPr kumimoji="1" lang="ja-JP" altLang="en-US" dirty="0" smtClean="0"/>
              <a:t>これが進行すると、既往症の悪化やエコノミークラス症候群などにより、</a:t>
            </a:r>
            <a:endParaRPr kumimoji="1" lang="en-US" altLang="ja-JP" dirty="0" smtClean="0"/>
          </a:p>
          <a:p>
            <a:r>
              <a:rPr kumimoji="1" lang="ja-JP" altLang="en-US" dirty="0" smtClean="0"/>
              <a:t>いわゆる「災害関連死」につながる危険性が高まってしまいます。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73</a:t>
            </a:fld>
            <a:endParaRPr lang="en-US" altLang="ja-JP"/>
          </a:p>
        </p:txBody>
      </p:sp>
    </p:spTree>
    <p:extLst>
      <p:ext uri="{BB962C8B-B14F-4D97-AF65-F5344CB8AC3E}">
        <p14:creationId xmlns:p14="http://schemas.microsoft.com/office/powerpoint/2010/main" val="124964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市町村で指定されている避難所の多くは、小学校の体育館や公共施設ですが、災害時、被災者が生活する上で、適した場所ではありません。</a:t>
            </a:r>
            <a:endParaRPr kumimoji="1" lang="en-US" altLang="ja-JP" dirty="0" smtClean="0"/>
          </a:p>
          <a:p>
            <a:r>
              <a:rPr kumimoji="1" lang="ja-JP" altLang="en-US" dirty="0" smtClean="0"/>
              <a:t>停電、断水、ライフラインが途絶していると、さらに環境は悪くなります。</a:t>
            </a:r>
            <a:endParaRPr kumimoji="1" lang="en-US" altLang="ja-JP" dirty="0" smtClean="0"/>
          </a:p>
          <a:p>
            <a:r>
              <a:rPr kumimoji="1" lang="ja-JP" altLang="en-US" dirty="0" smtClean="0"/>
              <a:t>こういった状況から、被災者の健康維持のため、改善する必要があります。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74</a:t>
            </a:fld>
            <a:endParaRPr lang="en-US" altLang="ja-JP"/>
          </a:p>
        </p:txBody>
      </p:sp>
    </p:spTree>
    <p:extLst>
      <p:ext uri="{BB962C8B-B14F-4D97-AF65-F5344CB8AC3E}">
        <p14:creationId xmlns:p14="http://schemas.microsoft.com/office/powerpoint/2010/main" val="22690270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（参考）東日本大震災では、「災害関連死」が１６３２名となっており、</a:t>
            </a:r>
            <a:endParaRPr kumimoji="1" lang="en-US" altLang="ja-JP" dirty="0" smtClean="0"/>
          </a:p>
          <a:p>
            <a:r>
              <a:rPr kumimoji="1" lang="ja-JP" altLang="en-US" dirty="0" smtClean="0"/>
              <a:t>そのうち、避難所等における生活の肉体・精神的疲労が原因の方は</a:t>
            </a:r>
            <a:endParaRPr kumimoji="1" lang="en-US" altLang="ja-JP" dirty="0" smtClean="0"/>
          </a:p>
          <a:p>
            <a:r>
              <a:rPr kumimoji="1" lang="ja-JP" altLang="en-US" dirty="0" smtClean="0"/>
              <a:t>半数を超えています。</a:t>
            </a:r>
            <a:endParaRPr kumimoji="1" lang="en-US" altLang="ja-JP" dirty="0" smtClean="0"/>
          </a:p>
          <a:p>
            <a:r>
              <a:rPr kumimoji="1" lang="ja-JP" altLang="en-US" dirty="0" smtClean="0"/>
              <a:t>避難環境と避難生活が被災者に健康被害をもたらすのは明らかです。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75</a:t>
            </a:fld>
            <a:endParaRPr lang="en-US" altLang="ja-JP"/>
          </a:p>
        </p:txBody>
      </p:sp>
    </p:spTree>
    <p:extLst>
      <p:ext uri="{BB962C8B-B14F-4D97-AF65-F5344CB8AC3E}">
        <p14:creationId xmlns:p14="http://schemas.microsoft.com/office/powerpoint/2010/main" val="361999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これが、大地震発生後の避難所周辺のイメージです。</a:t>
            </a:r>
          </a:p>
          <a:p>
            <a:r>
              <a:rPr kumimoji="1" lang="ja-JP" altLang="en-US" dirty="0" smtClean="0"/>
              <a:t>これは避難所になる小学校ですが、校舎、プール、体育館、校庭、などがあります。（クリック）</a:t>
            </a:r>
          </a:p>
          <a:p>
            <a:r>
              <a:rPr kumimoji="1" lang="ja-JP" altLang="en-US" dirty="0" smtClean="0"/>
              <a:t>避難者が集まってきました。（クリック）続々とやってきます。（クリック）</a:t>
            </a:r>
          </a:p>
          <a:p>
            <a:r>
              <a:rPr kumimoji="1" lang="ja-JP" altLang="en-US" dirty="0" smtClean="0"/>
              <a:t>さらに増えてきました。車で避難してきている人もいます。（クリック）</a:t>
            </a:r>
          </a:p>
          <a:p>
            <a:r>
              <a:rPr kumimoji="1" lang="ja-JP" altLang="en-US" dirty="0" smtClean="0"/>
              <a:t>さまざまな事情を抱えた避難者が集まってきます。（クリック）</a:t>
            </a:r>
          </a:p>
          <a:p>
            <a:r>
              <a:rPr kumimoji="1" lang="ja-JP" altLang="en-US" dirty="0" smtClean="0"/>
              <a:t>老人、乳幼児、妊婦さん、・・・外国人、親を亡くした子供など、避難所のどこに入ってもらうかを考えます。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a:t>
            </a:fld>
            <a:endParaRPr lang="en-US" altLang="ja-JP"/>
          </a:p>
        </p:txBody>
      </p:sp>
    </p:spTree>
    <p:extLst>
      <p:ext uri="{BB962C8B-B14F-4D97-AF65-F5344CB8AC3E}">
        <p14:creationId xmlns:p14="http://schemas.microsoft.com/office/powerpoint/2010/main" val="2509225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紙面のとおり説明</a:t>
            </a:r>
            <a:endParaRPr kumimoji="1" lang="en-US" altLang="ja-JP" dirty="0" smtClean="0"/>
          </a:p>
          <a:p>
            <a:endParaRPr kumimoji="1" lang="en-US" altLang="ja-JP" dirty="0" smtClean="0"/>
          </a:p>
          <a:p>
            <a:r>
              <a:rPr kumimoji="1" lang="ja-JP" altLang="en-US" dirty="0" smtClean="0"/>
              <a:t>＜段ボールベッドを展示して参加者に見てもらうのも良い＞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76</a:t>
            </a:fld>
            <a:endParaRPr lang="en-US" altLang="ja-JP"/>
          </a:p>
        </p:txBody>
      </p:sp>
    </p:spTree>
    <p:extLst>
      <p:ext uri="{BB962C8B-B14F-4D97-AF65-F5344CB8AC3E}">
        <p14:creationId xmlns:p14="http://schemas.microsoft.com/office/powerpoint/2010/main" val="41677597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段ボールベッドの導入の一例です。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胆振東部地震では、発災後、段ボールベッドが導入されて、</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避難所の生活環境が大きく改善しました。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77</a:t>
            </a:fld>
            <a:endParaRPr lang="en-US" altLang="ja-JP"/>
          </a:p>
        </p:txBody>
      </p:sp>
    </p:spTree>
    <p:extLst>
      <p:ext uri="{BB962C8B-B14F-4D97-AF65-F5344CB8AC3E}">
        <p14:creationId xmlns:p14="http://schemas.microsoft.com/office/powerpoint/2010/main" val="11019648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段ボールベッドには、様々な利点があります。</a:t>
            </a:r>
            <a:endParaRPr kumimoji="1" lang="en-US" altLang="ja-JP" dirty="0" smtClean="0"/>
          </a:p>
          <a:p>
            <a:r>
              <a:rPr kumimoji="1" lang="ja-JP" altLang="en-US" dirty="0" smtClean="0"/>
              <a:t>床からの冷気や振動を和らげたり、パーテーション（間仕切り）を設置すれば</a:t>
            </a:r>
            <a:endParaRPr kumimoji="1" lang="en-US" altLang="ja-JP" dirty="0" smtClean="0"/>
          </a:p>
          <a:p>
            <a:r>
              <a:rPr kumimoji="1" lang="ja-JP" altLang="en-US" dirty="0" smtClean="0"/>
              <a:t>区画がきっちり分けられるので、プライベートスペースが確保でき、</a:t>
            </a:r>
            <a:endParaRPr kumimoji="1" lang="en-US" altLang="ja-JP" dirty="0" smtClean="0"/>
          </a:p>
          <a:p>
            <a:r>
              <a:rPr kumimoji="1" lang="ja-JP" altLang="en-US" dirty="0" smtClean="0"/>
              <a:t>適度な高さがあるので、立ち座りが不自由な方にも優しいですね。</a:t>
            </a:r>
            <a:endParaRPr kumimoji="1" lang="en-US" altLang="ja-JP" dirty="0" smtClean="0"/>
          </a:p>
          <a:p>
            <a:r>
              <a:rPr kumimoji="1" lang="ja-JP" altLang="en-US" dirty="0" smtClean="0"/>
              <a:t>また、エコノミークラス症候群の発症リスクを下げることができるといった</a:t>
            </a:r>
            <a:endParaRPr kumimoji="1" lang="en-US" altLang="ja-JP" dirty="0" smtClean="0"/>
          </a:p>
          <a:p>
            <a:r>
              <a:rPr kumimoji="1" lang="ja-JP" altLang="en-US" dirty="0" smtClean="0"/>
              <a:t>大きな利点があります。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78</a:t>
            </a:fld>
            <a:endParaRPr lang="en-US" altLang="ja-JP"/>
          </a:p>
        </p:txBody>
      </p:sp>
    </p:spTree>
    <p:extLst>
      <p:ext uri="{BB962C8B-B14F-4D97-AF65-F5344CB8AC3E}">
        <p14:creationId xmlns:p14="http://schemas.microsoft.com/office/powerpoint/2010/main" val="39103421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ゾーニングとは、避難所に必要なエリアを整理して配置することです。</a:t>
            </a:r>
            <a:endParaRPr kumimoji="1" lang="en-US" altLang="ja-JP" dirty="0" smtClean="0"/>
          </a:p>
          <a:p>
            <a:r>
              <a:rPr kumimoji="1" lang="ja-JP" altLang="en-US" dirty="0" smtClean="0"/>
              <a:t>主なエリア、運営本部、食堂エリア、ベッドエリアを配置していきます。</a:t>
            </a:r>
            <a:endParaRPr kumimoji="1" lang="en-US" altLang="ja-JP" dirty="0" smtClean="0"/>
          </a:p>
          <a:p>
            <a:endParaRPr kumimoji="1" lang="en-US" altLang="ja-JP" dirty="0" smtClean="0"/>
          </a:p>
          <a:p>
            <a:r>
              <a:rPr kumimoji="1" lang="ja-JP" altLang="en-US" dirty="0" smtClean="0"/>
              <a:t>ゾーニングによってもたらされる価値・効果は、</a:t>
            </a:r>
          </a:p>
          <a:p>
            <a:r>
              <a:rPr kumimoji="1" lang="ja-JP" altLang="en-US" dirty="0" smtClean="0"/>
              <a:t>１　家族単位のユニットが形成され、（安心）感が増します。</a:t>
            </a:r>
          </a:p>
          <a:p>
            <a:r>
              <a:rPr kumimoji="1" lang="ja-JP" altLang="en-US" dirty="0" smtClean="0"/>
              <a:t>２　運営側の巡回がスムーズとなり、避難者の（安全）が図れます。</a:t>
            </a:r>
          </a:p>
          <a:p>
            <a:r>
              <a:rPr kumimoji="1" lang="ja-JP" altLang="en-US" dirty="0" smtClean="0"/>
              <a:t>３　食寝（しょくしん）分離をすることで、より（衛生）的な環境となります。</a:t>
            </a:r>
          </a:p>
          <a:p>
            <a:r>
              <a:rPr kumimoji="1" lang="ja-JP" altLang="en-US" dirty="0" smtClean="0"/>
              <a:t>４　住民と支援者の目線が高く（合わせやすく）なり、（対話）が図れます。</a:t>
            </a:r>
          </a:p>
          <a:p>
            <a:r>
              <a:rPr kumimoji="1" lang="ja-JP" altLang="en-US" dirty="0" smtClean="0"/>
              <a:t>５　床とベッドのみが境界となるため、掃除が容易になります。（衛生）</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79</a:t>
            </a:fld>
            <a:endParaRPr lang="en-US" altLang="ja-JP"/>
          </a:p>
        </p:txBody>
      </p:sp>
    </p:spTree>
    <p:extLst>
      <p:ext uri="{BB962C8B-B14F-4D97-AF65-F5344CB8AC3E}">
        <p14:creationId xmlns:p14="http://schemas.microsoft.com/office/powerpoint/2010/main" val="25313199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ポイントとしては、</a:t>
            </a:r>
            <a:r>
              <a:rPr kumimoji="1" lang="en-US" altLang="ja-JP" dirty="0" smtClean="0"/>
              <a:t>3</a:t>
            </a:r>
            <a:r>
              <a:rPr kumimoji="1" lang="ja-JP" altLang="en-US" dirty="0" smtClean="0"/>
              <a:t>点あります。</a:t>
            </a:r>
            <a:endParaRPr kumimoji="1" lang="en-US" altLang="ja-JP" dirty="0" smtClean="0"/>
          </a:p>
          <a:p>
            <a:r>
              <a:rPr kumimoji="1" lang="en-US" altLang="ja-JP" dirty="0" smtClean="0"/>
              <a:t>1</a:t>
            </a:r>
            <a:r>
              <a:rPr kumimoji="1" lang="ja-JP" altLang="en-US" dirty="0" smtClean="0"/>
              <a:t>点目は「動線の確保」で移動しやすいよう通路の設置します。</a:t>
            </a:r>
            <a:endParaRPr kumimoji="1" lang="en-US" altLang="ja-JP" dirty="0" smtClean="0"/>
          </a:p>
          <a:p>
            <a:r>
              <a:rPr kumimoji="1" lang="en-US" altLang="ja-JP" dirty="0" smtClean="0"/>
              <a:t>2</a:t>
            </a:r>
            <a:r>
              <a:rPr kumimoji="1" lang="ja-JP" altLang="en-US" dirty="0" smtClean="0"/>
              <a:t>点目は「食寝（しょくしん）の分離」で生活習慣病の悪化防止のため、</a:t>
            </a:r>
            <a:endParaRPr kumimoji="1" lang="en-US" altLang="ja-JP" dirty="0" smtClean="0"/>
          </a:p>
          <a:p>
            <a:r>
              <a:rPr kumimoji="1" lang="ja-JP" altLang="en-US" dirty="0" smtClean="0"/>
              <a:t>食事の場所と就寝する場所を分けます。</a:t>
            </a:r>
            <a:endParaRPr kumimoji="1" lang="en-US" altLang="ja-JP" dirty="0" smtClean="0"/>
          </a:p>
          <a:p>
            <a:r>
              <a:rPr kumimoji="1" lang="ja-JP" altLang="en-US" dirty="0" smtClean="0"/>
              <a:t>食事の場所は、住民同士のコミュニティの場としても効果があります。</a:t>
            </a:r>
            <a:endParaRPr kumimoji="1" lang="en-US" altLang="ja-JP" dirty="0" smtClean="0"/>
          </a:p>
          <a:p>
            <a:r>
              <a:rPr kumimoji="1" lang="en-US" altLang="ja-JP" dirty="0" smtClean="0"/>
              <a:t>3</a:t>
            </a:r>
            <a:r>
              <a:rPr kumimoji="1" lang="ja-JP" altLang="en-US" dirty="0" smtClean="0"/>
              <a:t>点目は、避難所内の区画を明確にすることで、</a:t>
            </a:r>
            <a:endParaRPr kumimoji="1" lang="en-US" altLang="ja-JP" dirty="0" smtClean="0"/>
          </a:p>
          <a:p>
            <a:r>
              <a:rPr kumimoji="1" lang="ja-JP" altLang="en-US" dirty="0" smtClean="0"/>
              <a:t>個人・家族の居住場所が決まるので、セキュリティが確保できます。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80</a:t>
            </a:fld>
            <a:endParaRPr lang="en-US" altLang="ja-JP"/>
          </a:p>
        </p:txBody>
      </p:sp>
    </p:spTree>
    <p:extLst>
      <p:ext uri="{BB962C8B-B14F-4D97-AF65-F5344CB8AC3E}">
        <p14:creationId xmlns:p14="http://schemas.microsoft.com/office/powerpoint/2010/main" val="10673424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ゾーニングには、様々な視点が必要です。</a:t>
            </a:r>
            <a:endParaRPr kumimoji="1" lang="en-US" altLang="ja-JP" dirty="0" smtClean="0"/>
          </a:p>
          <a:p>
            <a:r>
              <a:rPr kumimoji="1" lang="ja-JP" altLang="en-US" dirty="0" smtClean="0"/>
              <a:t>通路は、十分な幅が確保できて、車椅子の往来することも考えていくべきでしょう。</a:t>
            </a:r>
            <a:endParaRPr kumimoji="1" lang="en-US" altLang="ja-JP" dirty="0" smtClean="0"/>
          </a:p>
          <a:p>
            <a:r>
              <a:rPr kumimoji="1" lang="ja-JP" altLang="en-US" dirty="0" smtClean="0"/>
              <a:t>特に要配慮者は、本部から目が届くことや、トイレへの動線も考慮が必要でしょう。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81</a:t>
            </a:fld>
            <a:endParaRPr lang="en-US" altLang="ja-JP"/>
          </a:p>
        </p:txBody>
      </p:sp>
    </p:spTree>
    <p:extLst>
      <p:ext uri="{BB962C8B-B14F-4D97-AF65-F5344CB8AC3E}">
        <p14:creationId xmlns:p14="http://schemas.microsoft.com/office/powerpoint/2010/main" val="10801873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避難所の広さに応じて２パターン、体育館と教室が用意されてます。</a:t>
            </a:r>
            <a:endParaRPr kumimoji="1" lang="en-US" altLang="ja-JP" dirty="0" smtClean="0"/>
          </a:p>
          <a:p>
            <a:r>
              <a:rPr kumimoji="1" lang="ja-JP" altLang="en-US" dirty="0" smtClean="0"/>
              <a:t>今回の演習はパターンＡ（Ｂ）で実施します。</a:t>
            </a:r>
            <a:endParaRPr kumimoji="1" lang="en-US" altLang="ja-JP" dirty="0" smtClean="0"/>
          </a:p>
          <a:p>
            <a:endParaRPr kumimoji="1" lang="en-US" altLang="ja-JP" dirty="0" smtClean="0"/>
          </a:p>
          <a:p>
            <a:endParaRPr kumimoji="1" lang="en-US" altLang="ja-JP" dirty="0" smtClean="0"/>
          </a:p>
          <a:p>
            <a:r>
              <a:rPr kumimoji="1" lang="ja-JP" altLang="en-US" dirty="0" smtClean="0"/>
              <a:t>＜どちらかのパターンを選ぶか、若しくは両方とも演習を行っても良い。＞</a:t>
            </a:r>
            <a:endParaRPr kumimoji="1" lang="en-US" altLang="ja-JP" dirty="0" smtClean="0"/>
          </a:p>
          <a:p>
            <a:r>
              <a:rPr kumimoji="1" lang="ja-JP" altLang="en-US" dirty="0" smtClean="0"/>
              <a:t>＜時間がなければ、簡単な解説のみでも良い。＞</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82</a:t>
            </a:fld>
            <a:endParaRPr lang="en-US" altLang="ja-JP"/>
          </a:p>
        </p:txBody>
      </p:sp>
    </p:spTree>
    <p:extLst>
      <p:ext uri="{BB962C8B-B14F-4D97-AF65-F5344CB8AC3E}">
        <p14:creationId xmlns:p14="http://schemas.microsoft.com/office/powerpoint/2010/main" val="15768438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体育館は、渡り廊下で校舎とつながっており、非常口が一つあります。</a:t>
            </a:r>
            <a:endParaRPr kumimoji="1" lang="en-US" altLang="ja-JP" dirty="0" smtClean="0"/>
          </a:p>
          <a:p>
            <a:r>
              <a:rPr kumimoji="1" lang="ja-JP" altLang="en-US" dirty="0" smtClean="0"/>
              <a:t>１マスは、</a:t>
            </a:r>
            <a:r>
              <a:rPr kumimoji="1" lang="en-US" altLang="ja-JP" dirty="0" smtClean="0"/>
              <a:t>1</a:t>
            </a:r>
            <a:r>
              <a:rPr kumimoji="1" lang="ja-JP" altLang="en-US" dirty="0" smtClean="0"/>
              <a:t>メートル。ステージの両側には、器具室があります。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83</a:t>
            </a:fld>
            <a:endParaRPr lang="en-US" altLang="ja-JP"/>
          </a:p>
        </p:txBody>
      </p:sp>
    </p:spTree>
    <p:extLst>
      <p:ext uri="{BB962C8B-B14F-4D97-AF65-F5344CB8AC3E}">
        <p14:creationId xmlns:p14="http://schemas.microsoft.com/office/powerpoint/2010/main" val="2790619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教室に配置するパターンです。</a:t>
            </a:r>
            <a:endParaRPr kumimoji="1" lang="en-US" altLang="ja-JP" dirty="0" smtClean="0"/>
          </a:p>
          <a:p>
            <a:r>
              <a:rPr kumimoji="1" lang="ja-JP" altLang="en-US" dirty="0" smtClean="0"/>
              <a:t>１マスは０．５メートルです。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84</a:t>
            </a:fld>
            <a:endParaRPr lang="en-US" altLang="ja-JP"/>
          </a:p>
        </p:txBody>
      </p:sp>
    </p:spTree>
    <p:extLst>
      <p:ext uri="{BB962C8B-B14F-4D97-AF65-F5344CB8AC3E}">
        <p14:creationId xmlns:p14="http://schemas.microsoft.com/office/powerpoint/2010/main" val="9163887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参考資料の必要な視点を参考にし、</a:t>
            </a:r>
            <a:endParaRPr kumimoji="1" lang="en-US" altLang="ja-JP" dirty="0" smtClean="0"/>
          </a:p>
          <a:p>
            <a:r>
              <a:rPr kumimoji="1" lang="ja-JP" altLang="en-US" dirty="0" smtClean="0"/>
              <a:t>各エリアを決めて、ラインを書き込んで見ましょう。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85</a:t>
            </a:fld>
            <a:endParaRPr lang="en-US" altLang="ja-JP"/>
          </a:p>
        </p:txBody>
      </p:sp>
    </p:spTree>
    <p:extLst>
      <p:ext uri="{BB962C8B-B14F-4D97-AF65-F5344CB8AC3E}">
        <p14:creationId xmlns:p14="http://schemas.microsoft.com/office/powerpoint/2010/main" val="99830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避難所の運営のために必要だと思われることを挙げてみました。避難所の組織作りから、部屋割り、物資の受け入れ、炊き出し、ペットの扱いやボランティアの受け入れなど、多種多様のことが考えられます。</a:t>
            </a:r>
            <a:endParaRPr lang="en-US" altLang="ja-JP" dirty="0" smtClean="0">
              <a:latin typeface="Arial" panose="020B0604020202020204" pitchFamily="34" charset="0"/>
            </a:endParaRPr>
          </a:p>
          <a:p>
            <a:pPr eaLnBrk="1" hangingPunct="1"/>
            <a:r>
              <a:rPr lang="ja-JP" altLang="en-US" dirty="0" smtClean="0">
                <a:latin typeface="Arial" panose="020B0604020202020204" pitchFamily="34" charset="0"/>
              </a:rPr>
              <a:t>また、女性をはじめとした多様な視点への配慮についても考える必要があります。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10</a:t>
            </a:fld>
            <a:endParaRPr lang="en-US" altLang="ja-JP"/>
          </a:p>
        </p:txBody>
      </p:sp>
    </p:spTree>
    <p:extLst>
      <p:ext uri="{BB962C8B-B14F-4D97-AF65-F5344CB8AC3E}">
        <p14:creationId xmlns:p14="http://schemas.microsoft.com/office/powerpoint/2010/main" val="33467054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配置の一例です。</a:t>
            </a:r>
            <a:endParaRPr kumimoji="1" lang="en-US" altLang="ja-JP" dirty="0" smtClean="0"/>
          </a:p>
          <a:p>
            <a:r>
              <a:rPr kumimoji="1" lang="ja-JP" altLang="en-US" dirty="0" smtClean="0"/>
              <a:t>この例では、出入り口付近に運営本部の設置や</a:t>
            </a:r>
            <a:endParaRPr kumimoji="1" lang="en-US" altLang="ja-JP" dirty="0" smtClean="0"/>
          </a:p>
          <a:p>
            <a:r>
              <a:rPr kumimoji="1" lang="ja-JP" altLang="en-US" dirty="0" smtClean="0"/>
              <a:t>安全確保のため更衣室の配置、運営本部の近くのベッドエリアは、</a:t>
            </a:r>
            <a:endParaRPr kumimoji="1" lang="en-US" altLang="ja-JP" dirty="0" smtClean="0"/>
          </a:p>
          <a:p>
            <a:r>
              <a:rPr kumimoji="1" lang="ja-JP" altLang="en-US" dirty="0" smtClean="0"/>
              <a:t>要配慮者用にするといったものです。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86</a:t>
            </a:fld>
            <a:endParaRPr lang="en-US" altLang="ja-JP"/>
          </a:p>
        </p:txBody>
      </p:sp>
    </p:spTree>
    <p:extLst>
      <p:ext uri="{BB962C8B-B14F-4D97-AF65-F5344CB8AC3E}">
        <p14:creationId xmlns:p14="http://schemas.microsoft.com/office/powerpoint/2010/main" val="20492417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Arial" panose="020B0604020202020204" pitchFamily="34" charset="0"/>
              </a:rPr>
              <a:t>ここで、ゾーニングと段ボールベッドの導入の演習は終わります。</a:t>
            </a:r>
            <a:endParaRPr lang="en-US" altLang="ja-JP" dirty="0" smtClean="0">
              <a:latin typeface="Arial" panose="020B0604020202020204" pitchFamily="34" charset="0"/>
            </a:endParaRPr>
          </a:p>
          <a:p>
            <a:r>
              <a:rPr lang="ja-JP" altLang="en-US" dirty="0" smtClean="0">
                <a:latin typeface="Arial" panose="020B0604020202020204" pitchFamily="34" charset="0"/>
              </a:rPr>
              <a:t>次は、実際に段ボールベッドを導入するにあたり、プロセスを確認しましょう。</a:t>
            </a:r>
            <a:endParaRPr lang="en-US" altLang="ja-JP" dirty="0" smtClean="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87</a:t>
            </a:fld>
            <a:endParaRPr lang="en-US" altLang="ja-JP"/>
          </a:p>
        </p:txBody>
      </p:sp>
    </p:spTree>
    <p:extLst>
      <p:ext uri="{BB962C8B-B14F-4D97-AF65-F5344CB8AC3E}">
        <p14:creationId xmlns:p14="http://schemas.microsoft.com/office/powerpoint/2010/main" val="20354582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はじめに住民数と避難所から導入に必要なベッド数を出します。</a:t>
            </a:r>
            <a:endParaRPr kumimoji="1" lang="en-US" altLang="ja-JP" dirty="0" smtClean="0"/>
          </a:p>
          <a:p>
            <a:r>
              <a:rPr kumimoji="1" lang="ja-JP" altLang="en-US" dirty="0" smtClean="0"/>
              <a:t>次に本日、演習した区画整理（ゾーニング）の図面の作成</a:t>
            </a:r>
            <a:endParaRPr kumimoji="1" lang="en-US" altLang="ja-JP" dirty="0" smtClean="0"/>
          </a:p>
          <a:p>
            <a:r>
              <a:rPr kumimoji="1" lang="ja-JP" altLang="en-US" dirty="0" smtClean="0"/>
              <a:t>清掃と移動を行うので、運営本部の要員以外にも住民から協力が得られるよう</a:t>
            </a:r>
            <a:endParaRPr kumimoji="1" lang="en-US" altLang="ja-JP" dirty="0" smtClean="0"/>
          </a:p>
          <a:p>
            <a:r>
              <a:rPr kumimoji="1" lang="ja-JP" altLang="en-US" dirty="0" smtClean="0"/>
              <a:t>作業協力者を確保し、洗剤、モップ、ビニール袋やマスキングテープ、</a:t>
            </a:r>
            <a:endParaRPr kumimoji="1" lang="en-US" altLang="ja-JP" dirty="0" smtClean="0"/>
          </a:p>
          <a:p>
            <a:r>
              <a:rPr kumimoji="1" lang="ja-JP" altLang="en-US" dirty="0" smtClean="0"/>
              <a:t>メジャーなどを事前に用意します。</a:t>
            </a:r>
            <a:endParaRPr kumimoji="1" lang="en-US" altLang="ja-JP" dirty="0" smtClean="0"/>
          </a:p>
          <a:p>
            <a:r>
              <a:rPr kumimoji="1" lang="ja-JP" altLang="en-US" dirty="0" smtClean="0"/>
              <a:t>避難住民には、段ボールベッドについて（導入の必要性やスケジュールなど）を</a:t>
            </a:r>
            <a:endParaRPr kumimoji="1" lang="en-US" altLang="ja-JP" dirty="0" smtClean="0"/>
          </a:p>
          <a:p>
            <a:r>
              <a:rPr kumimoji="1" lang="ja-JP" altLang="en-US" dirty="0" smtClean="0"/>
              <a:t>説明し、理解が得られるよう説得します。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88</a:t>
            </a:fld>
            <a:endParaRPr lang="en-US" altLang="ja-JP"/>
          </a:p>
        </p:txBody>
      </p:sp>
    </p:spTree>
    <p:extLst>
      <p:ext uri="{BB962C8B-B14F-4D97-AF65-F5344CB8AC3E}">
        <p14:creationId xmlns:p14="http://schemas.microsoft.com/office/powerpoint/2010/main" val="27478615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次に配置当日ですが、食事の終わった後、避難住民により各自片付けと</a:t>
            </a:r>
            <a:endParaRPr kumimoji="1" lang="en-US" altLang="ja-JP" dirty="0" smtClean="0"/>
          </a:p>
          <a:p>
            <a:r>
              <a:rPr kumimoji="1" lang="ja-JP" altLang="en-US" dirty="0" smtClean="0"/>
              <a:t>私物などを段ボール・ビニール袋に収納して、壁側等に移動し、</a:t>
            </a:r>
            <a:endParaRPr kumimoji="1" lang="en-US" altLang="ja-JP" dirty="0" smtClean="0"/>
          </a:p>
          <a:p>
            <a:r>
              <a:rPr kumimoji="1" lang="ja-JP" altLang="en-US" dirty="0" smtClean="0"/>
              <a:t>住民には別室で待機してもらいましょう。</a:t>
            </a:r>
            <a:endParaRPr kumimoji="1" lang="en-US" altLang="ja-JP" dirty="0" smtClean="0"/>
          </a:p>
          <a:p>
            <a:r>
              <a:rPr kumimoji="1" lang="ja-JP" altLang="en-US" dirty="0" smtClean="0"/>
              <a:t>移動し終えたら、床全体を清掃します（作業者は、全員マスクと軍手を着用）。</a:t>
            </a:r>
            <a:endParaRPr kumimoji="1" lang="en-US" altLang="ja-JP" dirty="0" smtClean="0"/>
          </a:p>
          <a:p>
            <a:r>
              <a:rPr kumimoji="1" lang="ja-JP" altLang="en-US" dirty="0" smtClean="0"/>
              <a:t>拭き掃除がよりベターです。</a:t>
            </a:r>
            <a:endParaRPr kumimoji="1" lang="en-US" altLang="ja-JP" dirty="0" smtClean="0"/>
          </a:p>
          <a:p>
            <a:r>
              <a:rPr kumimoji="1" lang="ja-JP" altLang="en-US" dirty="0" smtClean="0"/>
              <a:t>　</a:t>
            </a:r>
            <a:r>
              <a:rPr kumimoji="1" lang="en-US" altLang="ja-JP" dirty="0" smtClean="0"/>
              <a:t>※</a:t>
            </a:r>
            <a:r>
              <a:rPr kumimoji="1" lang="ja-JP" altLang="en-US" dirty="0" smtClean="0"/>
              <a:t>ブルーシートや</a:t>
            </a:r>
            <a:r>
              <a:rPr kumimoji="1" lang="ja-JP" altLang="en-US" dirty="0" err="1" smtClean="0"/>
              <a:t>ござが</a:t>
            </a:r>
            <a:r>
              <a:rPr kumimoji="1" lang="ja-JP" altLang="en-US" dirty="0" smtClean="0"/>
              <a:t>敷かれている場合は、</a:t>
            </a:r>
            <a:endParaRPr kumimoji="1" lang="en-US" altLang="ja-JP" dirty="0" smtClean="0"/>
          </a:p>
          <a:p>
            <a:r>
              <a:rPr kumimoji="1" lang="ja-JP" altLang="en-US" dirty="0" smtClean="0"/>
              <a:t>　　 撤去するのが望ましい（清潔維持のため）</a:t>
            </a:r>
            <a:endParaRPr kumimoji="1" lang="en-US" altLang="ja-JP" dirty="0" smtClean="0"/>
          </a:p>
          <a:p>
            <a:r>
              <a:rPr kumimoji="1" lang="ja-JP" altLang="en-US" dirty="0" smtClean="0"/>
              <a:t>清掃後、床にマスキングテープで配置場所の目印を付けます。</a:t>
            </a:r>
            <a:endParaRPr kumimoji="1" lang="en-US" altLang="ja-JP" dirty="0" smtClean="0"/>
          </a:p>
          <a:p>
            <a:r>
              <a:rPr kumimoji="1" lang="ja-JP" altLang="en-US" dirty="0" smtClean="0"/>
              <a:t>作業エリアの確保としては、組み立て前の段ボールベッドの</a:t>
            </a:r>
            <a:endParaRPr kumimoji="1" lang="en-US" altLang="ja-JP" dirty="0" smtClean="0"/>
          </a:p>
          <a:p>
            <a:r>
              <a:rPr kumimoji="1" lang="ja-JP" altLang="en-US" dirty="0" smtClean="0"/>
              <a:t>一時保管場所（物資搬入路近く）としてスペースも用意します。</a:t>
            </a:r>
            <a:endParaRPr kumimoji="1" lang="en-US" altLang="ja-JP" dirty="0" smtClean="0"/>
          </a:p>
          <a:p>
            <a:r>
              <a:rPr kumimoji="1" lang="ja-JP" altLang="en-US" dirty="0" smtClean="0"/>
              <a:t>段ボールベッドの組み立てを行いながら配置していきます。</a:t>
            </a:r>
            <a:endParaRPr kumimoji="1" lang="en-US" altLang="ja-JP" dirty="0" smtClean="0"/>
          </a:p>
          <a:p>
            <a:r>
              <a:rPr kumimoji="1" lang="ja-JP" altLang="en-US" dirty="0" smtClean="0"/>
              <a:t>パーテーションは、住民が住民数に応じて設置し、最後に住民の私物を搬入。</a:t>
            </a:r>
            <a:endParaRPr kumimoji="1" lang="en-US" altLang="ja-JP" dirty="0" smtClean="0"/>
          </a:p>
          <a:p>
            <a:r>
              <a:rPr kumimoji="1" lang="ja-JP" altLang="en-US" dirty="0" smtClean="0"/>
              <a:t>運営者は、全体配置や使用状況を確認し、配置を終了します。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89</a:t>
            </a:fld>
            <a:endParaRPr lang="en-US" altLang="ja-JP"/>
          </a:p>
        </p:txBody>
      </p:sp>
    </p:spTree>
    <p:extLst>
      <p:ext uri="{BB962C8B-B14F-4D97-AF65-F5344CB8AC3E}">
        <p14:creationId xmlns:p14="http://schemas.microsoft.com/office/powerpoint/2010/main" val="16330230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配置した翌朝には、住民に睡眠の状況や寝心地など確認し、</a:t>
            </a:r>
            <a:endParaRPr kumimoji="1" lang="en-US" altLang="ja-JP" dirty="0" smtClean="0"/>
          </a:p>
          <a:p>
            <a:r>
              <a:rPr kumimoji="1" lang="ja-JP" altLang="en-US" dirty="0" smtClean="0"/>
              <a:t>清潔維持のために定期的な清掃などルールをあらかじめ決めていくと</a:t>
            </a:r>
            <a:endParaRPr kumimoji="1" lang="en-US" altLang="ja-JP" dirty="0" smtClean="0"/>
          </a:p>
          <a:p>
            <a:r>
              <a:rPr kumimoji="1" lang="ja-JP" altLang="en-US" dirty="0" smtClean="0"/>
              <a:t>良好な環境が確保することができます。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90</a:t>
            </a:fld>
            <a:endParaRPr lang="en-US" altLang="ja-JP"/>
          </a:p>
        </p:txBody>
      </p:sp>
    </p:spTree>
    <p:extLst>
      <p:ext uri="{BB962C8B-B14F-4D97-AF65-F5344CB8AC3E}">
        <p14:creationId xmlns:p14="http://schemas.microsoft.com/office/powerpoint/2010/main" val="35265904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段ボールベッドは、避難所の生活環境の改善につながる重要なアイテムです。</a:t>
            </a:r>
            <a:endParaRPr kumimoji="1" lang="en-US" altLang="ja-JP" dirty="0" smtClean="0"/>
          </a:p>
          <a:p>
            <a:r>
              <a:rPr kumimoji="1" lang="ja-JP" altLang="en-US" dirty="0" smtClean="0"/>
              <a:t>しかし、開設初期では、体制が整わないまま</a:t>
            </a:r>
            <a:endParaRPr kumimoji="1" lang="en-US" altLang="ja-JP" dirty="0" smtClean="0"/>
          </a:p>
          <a:p>
            <a:r>
              <a:rPr kumimoji="1" lang="ja-JP" altLang="en-US" dirty="0" smtClean="0"/>
              <a:t>大人数を受け入れしなければならない場合もあります。</a:t>
            </a:r>
            <a:endParaRPr kumimoji="1" lang="en-US" altLang="ja-JP" dirty="0" smtClean="0"/>
          </a:p>
          <a:p>
            <a:r>
              <a:rPr kumimoji="1" lang="ja-JP" altLang="en-US" dirty="0" smtClean="0"/>
              <a:t>段ボールベッドは、住民の命を守る重要なアイテムの一つです。</a:t>
            </a:r>
            <a:endParaRPr kumimoji="1" lang="en-US" altLang="ja-JP" dirty="0" smtClean="0"/>
          </a:p>
          <a:p>
            <a:r>
              <a:rPr kumimoji="1" lang="ja-JP" altLang="en-US" dirty="0" smtClean="0"/>
              <a:t>その利点や導入プロセスを理解して、早期に導入できれば、</a:t>
            </a:r>
            <a:endParaRPr kumimoji="1" lang="en-US" altLang="ja-JP" dirty="0" smtClean="0"/>
          </a:p>
          <a:p>
            <a:r>
              <a:rPr kumimoji="1" lang="ja-JP" altLang="en-US" dirty="0" smtClean="0"/>
              <a:t>より良い避難生活に繋がります。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91</a:t>
            </a:fld>
            <a:endParaRPr lang="en-US" altLang="ja-JP"/>
          </a:p>
        </p:txBody>
      </p:sp>
    </p:spTree>
    <p:extLst>
      <p:ext uri="{BB962C8B-B14F-4D97-AF65-F5344CB8AC3E}">
        <p14:creationId xmlns:p14="http://schemas.microsoft.com/office/powerpoint/2010/main" val="21275913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Ｄｏはぐは、これ本当に終了です。</a:t>
            </a:r>
            <a:endParaRPr kumimoji="1" lang="en-US" altLang="ja-JP" dirty="0" smtClean="0"/>
          </a:p>
          <a:p>
            <a:r>
              <a:rPr kumimoji="1" lang="ja-JP" altLang="en-US" dirty="0" smtClean="0"/>
              <a:t>お疲れ様でした。</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92</a:t>
            </a:fld>
            <a:endParaRPr lang="en-US" altLang="ja-JP"/>
          </a:p>
        </p:txBody>
      </p:sp>
    </p:spTree>
    <p:extLst>
      <p:ext uri="{BB962C8B-B14F-4D97-AF65-F5344CB8AC3E}">
        <p14:creationId xmlns:p14="http://schemas.microsoft.com/office/powerpoint/2010/main" val="2485726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93</a:t>
            </a:fld>
            <a:endParaRPr lang="en-US" altLang="ja-JP"/>
          </a:p>
        </p:txBody>
      </p:sp>
    </p:spTree>
    <p:extLst>
      <p:ext uri="{BB962C8B-B14F-4D97-AF65-F5344CB8AC3E}">
        <p14:creationId xmlns:p14="http://schemas.microsoft.com/office/powerpoint/2010/main" val="419571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anose="020B0604020202020204" pitchFamily="34" charset="0"/>
              </a:rPr>
              <a:t>たとえば、女性の視点についですが、</a:t>
            </a:r>
          </a:p>
          <a:p>
            <a:pPr eaLnBrk="1" hangingPunct="1"/>
            <a:r>
              <a:rPr lang="ja-JP" altLang="en-US" dirty="0" smtClean="0">
                <a:latin typeface="Arial" panose="020B0604020202020204" pitchFamily="34" charset="0"/>
              </a:rPr>
              <a:t>過去の災害では、避難所において、性別の違いによる様々な困難が生じました。</a:t>
            </a:r>
          </a:p>
          <a:p>
            <a:pPr eaLnBrk="1" hangingPunct="1"/>
            <a:r>
              <a:rPr lang="ja-JP" altLang="en-US" dirty="0" smtClean="0">
                <a:latin typeface="Arial" panose="020B0604020202020204" pitchFamily="34" charset="0"/>
              </a:rPr>
              <a:t>例としては、</a:t>
            </a:r>
          </a:p>
          <a:p>
            <a:pPr eaLnBrk="1" hangingPunct="1"/>
            <a:r>
              <a:rPr lang="ja-JP" altLang="en-US" dirty="0" smtClean="0">
                <a:latin typeface="Arial" panose="020B0604020202020204" pitchFamily="34" charset="0"/>
              </a:rPr>
              <a:t>・女性に対する暴力や嫌がらせの発生</a:t>
            </a:r>
          </a:p>
          <a:p>
            <a:pPr eaLnBrk="1" hangingPunct="1"/>
            <a:r>
              <a:rPr lang="ja-JP" altLang="en-US" dirty="0" smtClean="0">
                <a:latin typeface="Arial" panose="020B0604020202020204" pitchFamily="34" charset="0"/>
              </a:rPr>
              <a:t>・女性用・妊産婦用の衣類や下着、生理用品等が不足</a:t>
            </a:r>
          </a:p>
          <a:p>
            <a:pPr eaLnBrk="1" hangingPunct="1"/>
            <a:r>
              <a:rPr lang="ja-JP" altLang="en-US" dirty="0" smtClean="0">
                <a:latin typeface="Arial" panose="020B0604020202020204" pitchFamily="34" charset="0"/>
              </a:rPr>
              <a:t>・女性のみが炊き出しを長時間担当した</a:t>
            </a:r>
          </a:p>
          <a:p>
            <a:pPr eaLnBrk="1" hangingPunct="1"/>
            <a:r>
              <a:rPr lang="ja-JP" altLang="en-US" dirty="0" smtClean="0">
                <a:latin typeface="Arial" panose="020B0604020202020204" pitchFamily="34" charset="0"/>
              </a:rPr>
              <a:t>・家族の世話という過重労働が女性に集中しがちであった</a:t>
            </a:r>
          </a:p>
          <a:p>
            <a:pPr eaLnBrk="1" hangingPunct="1"/>
            <a:r>
              <a:rPr lang="ja-JP" altLang="en-US" dirty="0" smtClean="0">
                <a:latin typeface="Arial" panose="020B0604020202020204" pitchFamily="34" charset="0"/>
              </a:rPr>
              <a:t>・女性専用の洗濯物干し場がなく、下着が洗えず、女性特有の炎症等の症状が生じた</a:t>
            </a:r>
          </a:p>
          <a:p>
            <a:pPr eaLnBrk="1" hangingPunct="1"/>
            <a:r>
              <a:rPr lang="ja-JP" altLang="en-US" dirty="0" smtClean="0">
                <a:latin typeface="Arial" panose="020B0604020202020204" pitchFamily="34" charset="0"/>
              </a:rPr>
              <a:t>・避難所の責任者や物資担当者が男性であることが多く、女性が必要な物資を受け取りにくく、要望も出しづらい状況が生じていた</a:t>
            </a:r>
          </a:p>
          <a:p>
            <a:pPr eaLnBrk="1" hangingPunct="1"/>
            <a:r>
              <a:rPr lang="ja-JP" altLang="en-US" dirty="0" smtClean="0">
                <a:latin typeface="Arial" panose="020B0604020202020204" pitchFamily="34" charset="0"/>
              </a:rPr>
              <a:t>・女性が物事を決定する会議等の場にいなかったため、女性のニーズが反映されにくい</a:t>
            </a:r>
          </a:p>
          <a:p>
            <a:pPr eaLnBrk="1" hangingPunct="1"/>
            <a:r>
              <a:rPr lang="ja-JP" altLang="en-US" dirty="0" smtClean="0">
                <a:latin typeface="Arial" panose="020B0604020202020204" pitchFamily="34" charset="0"/>
              </a:rPr>
              <a:t>などの困難が生じていたと指摘されています。</a:t>
            </a:r>
          </a:p>
          <a:p>
            <a:pPr eaLnBrk="1" hangingPunct="1"/>
            <a:r>
              <a:rPr lang="ja-JP" altLang="en-US" dirty="0" smtClean="0">
                <a:latin typeface="Arial" panose="020B0604020202020204" pitchFamily="34" charset="0"/>
              </a:rPr>
              <a:t> </a:t>
            </a:r>
          </a:p>
          <a:p>
            <a:pPr eaLnBrk="1" hangingPunct="1"/>
            <a:r>
              <a:rPr lang="ja-JP" altLang="en-US" dirty="0" smtClean="0">
                <a:latin typeface="Arial" panose="020B0604020202020204" pitchFamily="34" charset="0"/>
              </a:rPr>
              <a:t>こうした困難を生じにくくするため、避難所運営は男女両方が協力して行い、男性と女性双方が、お互いのニーズをよく理解しながら、配慮の行き届いた生活環境を</a:t>
            </a:r>
          </a:p>
          <a:p>
            <a:pPr eaLnBrk="1" hangingPunct="1"/>
            <a:r>
              <a:rPr lang="ja-JP" altLang="en-US" dirty="0" smtClean="0">
                <a:latin typeface="Arial" panose="020B0604020202020204" pitchFamily="34" charset="0"/>
              </a:rPr>
              <a:t>作っていくことが大切ですので、「避難所運営責任者に男女両方を配置」するなどの配慮が必要です。</a:t>
            </a:r>
          </a:p>
          <a:p>
            <a:pPr eaLnBrk="1" hangingPunct="1"/>
            <a:endParaRPr lang="ja-JP" altLang="en-US" dirty="0" smtClean="0">
              <a:latin typeface="Arial" panose="020B0604020202020204" pitchFamily="34" charset="0"/>
            </a:endParaRPr>
          </a:p>
          <a:p>
            <a:pPr eaLnBrk="1" hangingPunct="1"/>
            <a:endParaRPr lang="ja-JP" altLang="en-US" dirty="0" smtClean="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B68709C6-973B-4C50-8A00-8746B1ADEE7B}" type="slidenum">
              <a:rPr lang="en-US" altLang="ja-JP" smtClean="0"/>
              <a:pPr>
                <a:defRPr/>
              </a:pPr>
              <a:t>11</a:t>
            </a:fld>
            <a:endParaRPr lang="en-US" altLang="ja-JP"/>
          </a:p>
        </p:txBody>
      </p:sp>
    </p:spTree>
    <p:extLst>
      <p:ext uri="{BB962C8B-B14F-4D97-AF65-F5344CB8AC3E}">
        <p14:creationId xmlns:p14="http://schemas.microsoft.com/office/powerpoint/2010/main" val="223075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09BE85B-83EB-95E4-647C-74E2DA8DBD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91104"/>
            <a:ext cx="10150720" cy="7017104"/>
          </a:xfrm>
          <a:prstGeom prst="rect">
            <a:avLst/>
          </a:prstGeom>
        </p:spPr>
      </p:pic>
      <p:sp>
        <p:nvSpPr>
          <p:cNvPr id="6" name="フローチャート: 手操作入力 1">
            <a:extLst>
              <a:ext uri="{FF2B5EF4-FFF2-40B4-BE49-F238E27FC236}">
                <a16:creationId xmlns:a16="http://schemas.microsoft.com/office/drawing/2014/main" id="{62B7BB6C-A4C9-5BF8-BD92-4B21B852BB24}"/>
              </a:ext>
            </a:extLst>
          </p:cNvPr>
          <p:cNvSpPr/>
          <p:nvPr userDrawn="1"/>
        </p:nvSpPr>
        <p:spPr>
          <a:xfrm rot="16200000" flipV="1">
            <a:off x="-168460" y="348542"/>
            <a:ext cx="7017104" cy="650055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240 h 13240"/>
              <a:gd name="connsiteX1" fmla="*/ 10000 w 10000"/>
              <a:gd name="connsiteY1" fmla="*/ 0 h 13240"/>
              <a:gd name="connsiteX2" fmla="*/ 10000 w 10000"/>
              <a:gd name="connsiteY2" fmla="*/ 13240 h 13240"/>
              <a:gd name="connsiteX3" fmla="*/ 0 w 10000"/>
              <a:gd name="connsiteY3" fmla="*/ 13240 h 13240"/>
              <a:gd name="connsiteX4" fmla="*/ 0 w 10000"/>
              <a:gd name="connsiteY4" fmla="*/ 5240 h 13240"/>
              <a:gd name="connsiteX0" fmla="*/ 0 w 10000"/>
              <a:gd name="connsiteY0" fmla="*/ 4795 h 12795"/>
              <a:gd name="connsiteX1" fmla="*/ 9983 w 10000"/>
              <a:gd name="connsiteY1" fmla="*/ 0 h 12795"/>
              <a:gd name="connsiteX2" fmla="*/ 10000 w 10000"/>
              <a:gd name="connsiteY2" fmla="*/ 12795 h 12795"/>
              <a:gd name="connsiteX3" fmla="*/ 0 w 10000"/>
              <a:gd name="connsiteY3" fmla="*/ 12795 h 12795"/>
              <a:gd name="connsiteX4" fmla="*/ 0 w 10000"/>
              <a:gd name="connsiteY4" fmla="*/ 4795 h 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795">
                <a:moveTo>
                  <a:pt x="0" y="4795"/>
                </a:moveTo>
                <a:lnTo>
                  <a:pt x="9983" y="0"/>
                </a:lnTo>
                <a:cubicBezTo>
                  <a:pt x="9989" y="4265"/>
                  <a:pt x="9994" y="8530"/>
                  <a:pt x="10000" y="12795"/>
                </a:cubicBezTo>
                <a:lnTo>
                  <a:pt x="0" y="12795"/>
                </a:lnTo>
                <a:lnTo>
                  <a:pt x="0" y="4795"/>
                </a:lnTo>
                <a:close/>
              </a:path>
            </a:pathLst>
          </a:custGeom>
          <a:gradFill>
            <a:gsLst>
              <a:gs pos="0">
                <a:schemeClr val="accent1">
                  <a:alpha val="80000"/>
                </a:schemeClr>
              </a:gs>
              <a:gs pos="100000">
                <a:schemeClr val="accent2">
                  <a:alpha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E93BB40-6C74-73F0-2AF5-1990D87CE71A}"/>
              </a:ext>
            </a:extLst>
          </p:cNvPr>
          <p:cNvSpPr/>
          <p:nvPr userDrawn="1"/>
        </p:nvSpPr>
        <p:spPr>
          <a:xfrm>
            <a:off x="8675450" y="3065704"/>
            <a:ext cx="1656000"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ADBF8E0-7FEE-E684-2FA3-85B77C6B78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14052" y="3326632"/>
            <a:ext cx="1179745" cy="540000"/>
          </a:xfrm>
          <a:prstGeom prst="rect">
            <a:avLst/>
          </a:prstGeom>
        </p:spPr>
      </p:pic>
    </p:spTree>
    <p:extLst>
      <p:ext uri="{BB962C8B-B14F-4D97-AF65-F5344CB8AC3E}">
        <p14:creationId xmlns:p14="http://schemas.microsoft.com/office/powerpoint/2010/main" val="371119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49E9DE-6E90-2D67-37D1-81DE05ADD9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91104"/>
            <a:ext cx="10150720" cy="7017104"/>
          </a:xfrm>
          <a:prstGeom prst="rect">
            <a:avLst/>
          </a:prstGeom>
        </p:spPr>
      </p:pic>
      <p:sp>
        <p:nvSpPr>
          <p:cNvPr id="17" name="正方形/長方形 16">
            <a:extLst>
              <a:ext uri="{FF2B5EF4-FFF2-40B4-BE49-F238E27FC236}">
                <a16:creationId xmlns:a16="http://schemas.microsoft.com/office/drawing/2014/main" id="{D517D05F-3C05-7985-E1E6-FBE718544DEA}"/>
              </a:ext>
            </a:extLst>
          </p:cNvPr>
          <p:cNvSpPr/>
          <p:nvPr userDrawn="1"/>
        </p:nvSpPr>
        <p:spPr>
          <a:xfrm>
            <a:off x="89725" y="89656"/>
            <a:ext cx="10152000" cy="7020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AA8C0E6D-E1E6-75B8-BC5E-D1FAACE48523}"/>
              </a:ext>
            </a:extLst>
          </p:cNvPr>
          <p:cNvGrpSpPr/>
          <p:nvPr userDrawn="1"/>
        </p:nvGrpSpPr>
        <p:grpSpPr>
          <a:xfrm>
            <a:off x="341189" y="2149277"/>
            <a:ext cx="4481381" cy="4690739"/>
            <a:chOff x="557213" y="1958074"/>
            <a:chExt cx="4481381" cy="4690739"/>
          </a:xfrm>
        </p:grpSpPr>
        <p:sp>
          <p:nvSpPr>
            <p:cNvPr id="18" name="テキスト ボックス 17">
              <a:extLst>
                <a:ext uri="{FF2B5EF4-FFF2-40B4-BE49-F238E27FC236}">
                  <a16:creationId xmlns:a16="http://schemas.microsoft.com/office/drawing/2014/main" id="{742D8EDA-968A-B717-7FCC-7D597F59577B}"/>
                </a:ext>
              </a:extLst>
            </p:cNvPr>
            <p:cNvSpPr txBox="1"/>
            <p:nvPr userDrawn="1"/>
          </p:nvSpPr>
          <p:spPr>
            <a:xfrm>
              <a:off x="1022119" y="2441650"/>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787BC56-0335-DCD1-E2FB-B813F808B627}"/>
                </a:ext>
              </a:extLst>
            </p:cNvPr>
            <p:cNvSpPr txBox="1"/>
            <p:nvPr userDrawn="1"/>
          </p:nvSpPr>
          <p:spPr>
            <a:xfrm>
              <a:off x="1022119" y="2925226"/>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ゴシック" panose="020B0400000000000000" pitchFamily="49" charset="-128"/>
                  <a:ea typeface="BIZ UDゴシック" panose="020B0400000000000000" pitchFamily="49" charset="-128"/>
                </a:rPr>
                <a:t>□□□□□□□□□□</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86A8E4D-AC64-C5F9-0836-5D6F574EF83B}"/>
                </a:ext>
              </a:extLst>
            </p:cNvPr>
            <p:cNvSpPr txBox="1"/>
            <p:nvPr userDrawn="1"/>
          </p:nvSpPr>
          <p:spPr>
            <a:xfrm>
              <a:off x="1022119" y="3408802"/>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C70C686-B384-B809-F8DD-D56711453B9F}"/>
                </a:ext>
              </a:extLst>
            </p:cNvPr>
            <p:cNvSpPr txBox="1"/>
            <p:nvPr userDrawn="1"/>
          </p:nvSpPr>
          <p:spPr>
            <a:xfrm>
              <a:off x="1022119" y="3892378"/>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36EFD9B-1D80-213B-20FD-F3E39049EC3D}"/>
                </a:ext>
              </a:extLst>
            </p:cNvPr>
            <p:cNvSpPr txBox="1"/>
            <p:nvPr userDrawn="1"/>
          </p:nvSpPr>
          <p:spPr>
            <a:xfrm>
              <a:off x="1022119" y="4375954"/>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FC7533FC-D909-6939-CAF5-F620F2FA42DE}"/>
                </a:ext>
              </a:extLst>
            </p:cNvPr>
            <p:cNvSpPr txBox="1"/>
            <p:nvPr userDrawn="1"/>
          </p:nvSpPr>
          <p:spPr>
            <a:xfrm>
              <a:off x="1022119" y="4859530"/>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EF11220-CBD6-3AC3-4FAD-40C931C11DA8}"/>
                </a:ext>
              </a:extLst>
            </p:cNvPr>
            <p:cNvSpPr txBox="1"/>
            <p:nvPr userDrawn="1"/>
          </p:nvSpPr>
          <p:spPr>
            <a:xfrm>
              <a:off x="1022119" y="5343106"/>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41932DF2-D4E1-13F2-94D8-F5F630483398}"/>
                </a:ext>
              </a:extLst>
            </p:cNvPr>
            <p:cNvSpPr txBox="1"/>
            <p:nvPr userDrawn="1"/>
          </p:nvSpPr>
          <p:spPr>
            <a:xfrm>
              <a:off x="1022119" y="5826682"/>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0098CA51-050E-8F2C-D349-31B1E47F482E}"/>
                </a:ext>
              </a:extLst>
            </p:cNvPr>
            <p:cNvSpPr txBox="1"/>
            <p:nvPr userDrawn="1"/>
          </p:nvSpPr>
          <p:spPr>
            <a:xfrm>
              <a:off x="1022119" y="6310258"/>
              <a:ext cx="2236510" cy="338554"/>
            </a:xfrm>
            <a:prstGeom prst="rect">
              <a:avLst/>
            </a:prstGeom>
            <a:gradFill>
              <a:gsLst>
                <a:gs pos="0">
                  <a:schemeClr val="accent1">
                    <a:lumMod val="50000"/>
                  </a:schemeClr>
                </a:gs>
                <a:gs pos="100000">
                  <a:schemeClr val="accent1"/>
                </a:gs>
              </a:gsLst>
              <a:lin ang="0" scaled="0"/>
            </a:gradFill>
          </p:spPr>
          <p:txBody>
            <a:bodyPr wrap="none" rtlCol="0">
              <a:spAutoFit/>
            </a:bodyPr>
            <a:lstStyle/>
            <a:p>
              <a:pPr algn="l"/>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p>
          </p:txBody>
        </p:sp>
        <p:grpSp>
          <p:nvGrpSpPr>
            <p:cNvPr id="27" name="グループ化 26">
              <a:extLst>
                <a:ext uri="{FF2B5EF4-FFF2-40B4-BE49-F238E27FC236}">
                  <a16:creationId xmlns:a16="http://schemas.microsoft.com/office/drawing/2014/main" id="{8B5E8483-3076-21F2-312F-304D59DCF30D}"/>
                </a:ext>
              </a:extLst>
            </p:cNvPr>
            <p:cNvGrpSpPr/>
            <p:nvPr userDrawn="1"/>
          </p:nvGrpSpPr>
          <p:grpSpPr>
            <a:xfrm>
              <a:off x="557213" y="2441650"/>
              <a:ext cx="389850" cy="4207162"/>
              <a:chOff x="6260763" y="1117601"/>
              <a:chExt cx="389850" cy="4207162"/>
            </a:xfrm>
            <a:solidFill>
              <a:schemeClr val="bg1">
                <a:lumMod val="95000"/>
              </a:schemeClr>
            </a:solidFill>
          </p:grpSpPr>
          <p:sp>
            <p:nvSpPr>
              <p:cNvPr id="28" name="テキスト ボックス 27">
                <a:extLst>
                  <a:ext uri="{FF2B5EF4-FFF2-40B4-BE49-F238E27FC236}">
                    <a16:creationId xmlns:a16="http://schemas.microsoft.com/office/drawing/2014/main" id="{7B5DD697-67F6-1286-45D5-D316BA11ABA8}"/>
                  </a:ext>
                </a:extLst>
              </p:cNvPr>
              <p:cNvSpPr txBox="1"/>
              <p:nvPr userDrawn="1"/>
            </p:nvSpPr>
            <p:spPr>
              <a:xfrm>
                <a:off x="6260763" y="1117601"/>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01</a:t>
                </a:r>
              </a:p>
            </p:txBody>
          </p:sp>
          <p:sp>
            <p:nvSpPr>
              <p:cNvPr id="29" name="テキスト ボックス 28">
                <a:extLst>
                  <a:ext uri="{FF2B5EF4-FFF2-40B4-BE49-F238E27FC236}">
                    <a16:creationId xmlns:a16="http://schemas.microsoft.com/office/drawing/2014/main" id="{9631F020-AFDD-7D7E-88A9-47DFC02BC6E4}"/>
                  </a:ext>
                </a:extLst>
              </p:cNvPr>
              <p:cNvSpPr txBox="1"/>
              <p:nvPr userDrawn="1"/>
            </p:nvSpPr>
            <p:spPr>
              <a:xfrm>
                <a:off x="6260763" y="1601177"/>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02</a:t>
                </a:r>
              </a:p>
            </p:txBody>
          </p:sp>
          <p:sp>
            <p:nvSpPr>
              <p:cNvPr id="30" name="テキスト ボックス 29">
                <a:extLst>
                  <a:ext uri="{FF2B5EF4-FFF2-40B4-BE49-F238E27FC236}">
                    <a16:creationId xmlns:a16="http://schemas.microsoft.com/office/drawing/2014/main" id="{AB5046FF-9D78-53F5-729A-FB12A334AB15}"/>
                  </a:ext>
                </a:extLst>
              </p:cNvPr>
              <p:cNvSpPr txBox="1"/>
              <p:nvPr userDrawn="1"/>
            </p:nvSpPr>
            <p:spPr>
              <a:xfrm>
                <a:off x="6260763" y="2084753"/>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03</a:t>
                </a:r>
              </a:p>
            </p:txBody>
          </p:sp>
          <p:sp>
            <p:nvSpPr>
              <p:cNvPr id="31" name="テキスト ボックス 30">
                <a:extLst>
                  <a:ext uri="{FF2B5EF4-FFF2-40B4-BE49-F238E27FC236}">
                    <a16:creationId xmlns:a16="http://schemas.microsoft.com/office/drawing/2014/main" id="{E0DE90B5-9256-0EBC-68CB-5A6FA9A6EEB6}"/>
                  </a:ext>
                </a:extLst>
              </p:cNvPr>
              <p:cNvSpPr txBox="1"/>
              <p:nvPr userDrawn="1"/>
            </p:nvSpPr>
            <p:spPr>
              <a:xfrm>
                <a:off x="6260763" y="2568329"/>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04</a:t>
                </a:r>
              </a:p>
            </p:txBody>
          </p:sp>
          <p:sp>
            <p:nvSpPr>
              <p:cNvPr id="32" name="テキスト ボックス 31">
                <a:extLst>
                  <a:ext uri="{FF2B5EF4-FFF2-40B4-BE49-F238E27FC236}">
                    <a16:creationId xmlns:a16="http://schemas.microsoft.com/office/drawing/2014/main" id="{81F21DE2-B2BF-9820-96EF-1D31B5E65225}"/>
                  </a:ext>
                </a:extLst>
              </p:cNvPr>
              <p:cNvSpPr txBox="1"/>
              <p:nvPr userDrawn="1"/>
            </p:nvSpPr>
            <p:spPr>
              <a:xfrm>
                <a:off x="6260763" y="3051905"/>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05</a:t>
                </a:r>
              </a:p>
            </p:txBody>
          </p:sp>
          <p:sp>
            <p:nvSpPr>
              <p:cNvPr id="33" name="テキスト ボックス 32">
                <a:extLst>
                  <a:ext uri="{FF2B5EF4-FFF2-40B4-BE49-F238E27FC236}">
                    <a16:creationId xmlns:a16="http://schemas.microsoft.com/office/drawing/2014/main" id="{4442A22A-2C8C-9605-124D-96CB98D07D30}"/>
                  </a:ext>
                </a:extLst>
              </p:cNvPr>
              <p:cNvSpPr txBox="1"/>
              <p:nvPr userDrawn="1"/>
            </p:nvSpPr>
            <p:spPr>
              <a:xfrm>
                <a:off x="6260763" y="3535481"/>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06</a:t>
                </a:r>
              </a:p>
            </p:txBody>
          </p:sp>
          <p:sp>
            <p:nvSpPr>
              <p:cNvPr id="34" name="テキスト ボックス 33">
                <a:extLst>
                  <a:ext uri="{FF2B5EF4-FFF2-40B4-BE49-F238E27FC236}">
                    <a16:creationId xmlns:a16="http://schemas.microsoft.com/office/drawing/2014/main" id="{828D4224-9C1C-55EE-67A9-80AD7341F50E}"/>
                  </a:ext>
                </a:extLst>
              </p:cNvPr>
              <p:cNvSpPr txBox="1"/>
              <p:nvPr userDrawn="1"/>
            </p:nvSpPr>
            <p:spPr>
              <a:xfrm>
                <a:off x="6260763" y="4019057"/>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07</a:t>
                </a:r>
              </a:p>
            </p:txBody>
          </p:sp>
          <p:sp>
            <p:nvSpPr>
              <p:cNvPr id="35" name="テキスト ボックス 34">
                <a:extLst>
                  <a:ext uri="{FF2B5EF4-FFF2-40B4-BE49-F238E27FC236}">
                    <a16:creationId xmlns:a16="http://schemas.microsoft.com/office/drawing/2014/main" id="{9D7CD34D-66FC-79D3-7060-6182512F864F}"/>
                  </a:ext>
                </a:extLst>
              </p:cNvPr>
              <p:cNvSpPr txBox="1"/>
              <p:nvPr userDrawn="1"/>
            </p:nvSpPr>
            <p:spPr>
              <a:xfrm>
                <a:off x="6260763" y="4502633"/>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08</a:t>
                </a:r>
              </a:p>
            </p:txBody>
          </p:sp>
          <p:sp>
            <p:nvSpPr>
              <p:cNvPr id="36" name="テキスト ボックス 35">
                <a:extLst>
                  <a:ext uri="{FF2B5EF4-FFF2-40B4-BE49-F238E27FC236}">
                    <a16:creationId xmlns:a16="http://schemas.microsoft.com/office/drawing/2014/main" id="{E90F6126-6DAF-1873-FF14-1DE63FA609B6}"/>
                  </a:ext>
                </a:extLst>
              </p:cNvPr>
              <p:cNvSpPr txBox="1"/>
              <p:nvPr userDrawn="1"/>
            </p:nvSpPr>
            <p:spPr>
              <a:xfrm>
                <a:off x="6260763" y="4986209"/>
                <a:ext cx="389850" cy="338554"/>
              </a:xfrm>
              <a:prstGeom prst="rect">
                <a:avLst/>
              </a:prstGeom>
              <a:solidFill>
                <a:schemeClr val="accent1">
                  <a:lumMod val="50000"/>
                </a:schemeClr>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09</a:t>
                </a:r>
              </a:p>
            </p:txBody>
          </p:sp>
        </p:grpSp>
        <p:sp>
          <p:nvSpPr>
            <p:cNvPr id="37" name="テキスト ボックス 36">
              <a:extLst>
                <a:ext uri="{FF2B5EF4-FFF2-40B4-BE49-F238E27FC236}">
                  <a16:creationId xmlns:a16="http://schemas.microsoft.com/office/drawing/2014/main" id="{475573A7-B172-26F2-C2B7-79DB398191E6}"/>
                </a:ext>
              </a:extLst>
            </p:cNvPr>
            <p:cNvSpPr txBox="1"/>
            <p:nvPr userDrawn="1"/>
          </p:nvSpPr>
          <p:spPr>
            <a:xfrm>
              <a:off x="4648743" y="2441651"/>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38" name="テキスト ボックス 37">
              <a:extLst>
                <a:ext uri="{FF2B5EF4-FFF2-40B4-BE49-F238E27FC236}">
                  <a16:creationId xmlns:a16="http://schemas.microsoft.com/office/drawing/2014/main" id="{C3276BC7-1CFF-176C-53E4-458453E0D3F2}"/>
                </a:ext>
              </a:extLst>
            </p:cNvPr>
            <p:cNvSpPr txBox="1"/>
            <p:nvPr userDrawn="1"/>
          </p:nvSpPr>
          <p:spPr>
            <a:xfrm>
              <a:off x="4648743" y="2925227"/>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39" name="テキスト ボックス 38">
              <a:extLst>
                <a:ext uri="{FF2B5EF4-FFF2-40B4-BE49-F238E27FC236}">
                  <a16:creationId xmlns:a16="http://schemas.microsoft.com/office/drawing/2014/main" id="{E22969FC-ACC5-A858-1D16-AA02E3045BA0}"/>
                </a:ext>
              </a:extLst>
            </p:cNvPr>
            <p:cNvSpPr txBox="1"/>
            <p:nvPr userDrawn="1"/>
          </p:nvSpPr>
          <p:spPr>
            <a:xfrm>
              <a:off x="4648743" y="3408803"/>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0" name="テキスト ボックス 39">
              <a:extLst>
                <a:ext uri="{FF2B5EF4-FFF2-40B4-BE49-F238E27FC236}">
                  <a16:creationId xmlns:a16="http://schemas.microsoft.com/office/drawing/2014/main" id="{6E67BF65-BE45-8677-A519-4D40041B9B7E}"/>
                </a:ext>
              </a:extLst>
            </p:cNvPr>
            <p:cNvSpPr txBox="1"/>
            <p:nvPr userDrawn="1"/>
          </p:nvSpPr>
          <p:spPr>
            <a:xfrm>
              <a:off x="4648743" y="3892379"/>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1" name="テキスト ボックス 40">
              <a:extLst>
                <a:ext uri="{FF2B5EF4-FFF2-40B4-BE49-F238E27FC236}">
                  <a16:creationId xmlns:a16="http://schemas.microsoft.com/office/drawing/2014/main" id="{33C406B3-60C9-FCB3-05C0-8CBE4DC0D801}"/>
                </a:ext>
              </a:extLst>
            </p:cNvPr>
            <p:cNvSpPr txBox="1"/>
            <p:nvPr userDrawn="1"/>
          </p:nvSpPr>
          <p:spPr>
            <a:xfrm>
              <a:off x="4648743" y="4375955"/>
              <a:ext cx="389851" cy="338554"/>
            </a:xfrm>
            <a:prstGeom prst="rect">
              <a:avLst/>
            </a:prstGeom>
            <a:solidFill>
              <a:schemeClr val="accent2"/>
            </a:solidFill>
          </p:spPr>
          <p:txBody>
            <a:bodyPr wrap="none" rtlCol="0">
              <a:spAutoFit/>
            </a:bodyPr>
            <a:lstStyle/>
            <a:p>
              <a:pPr algn="ctr"/>
              <a:r>
                <a:rPr kumimoji="1" lang="en-US" altLang="ja-JP" sz="1600" b="1" dirty="0">
                  <a:solidFill>
                    <a:schemeClr val="bg1"/>
                  </a:solidFill>
                  <a:latin typeface="BIZ UDゴシック" panose="020B0400000000000000" pitchFamily="49" charset="-128"/>
                  <a:ea typeface="BIZ UDゴシック" panose="020B0400000000000000" pitchFamily="49" charset="-128"/>
                </a:rPr>
                <a:t>00</a:t>
              </a:r>
            </a:p>
          </p:txBody>
        </p:sp>
        <p:sp>
          <p:nvSpPr>
            <p:cNvPr id="42" name="テキスト ボックス 41">
              <a:extLst>
                <a:ext uri="{FF2B5EF4-FFF2-40B4-BE49-F238E27FC236}">
                  <a16:creationId xmlns:a16="http://schemas.microsoft.com/office/drawing/2014/main" id="{316EBD82-5C1E-E197-B6FC-A6D490570708}"/>
                </a:ext>
              </a:extLst>
            </p:cNvPr>
            <p:cNvSpPr txBox="1"/>
            <p:nvPr userDrawn="1"/>
          </p:nvSpPr>
          <p:spPr>
            <a:xfrm>
              <a:off x="4648742" y="4859531"/>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587EDD48-038A-C95E-3C2D-88E63210C793}"/>
                </a:ext>
              </a:extLst>
            </p:cNvPr>
            <p:cNvSpPr txBox="1"/>
            <p:nvPr userDrawn="1"/>
          </p:nvSpPr>
          <p:spPr>
            <a:xfrm>
              <a:off x="4648742" y="5343107"/>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81BED5FD-7AD7-CB8D-9AF7-1D9F308436D9}"/>
                </a:ext>
              </a:extLst>
            </p:cNvPr>
            <p:cNvSpPr txBox="1"/>
            <p:nvPr userDrawn="1"/>
          </p:nvSpPr>
          <p:spPr>
            <a:xfrm>
              <a:off x="4648742" y="5826683"/>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45179343-DD3F-B728-22E4-AF4F23657539}"/>
                </a:ext>
              </a:extLst>
            </p:cNvPr>
            <p:cNvSpPr txBox="1"/>
            <p:nvPr userDrawn="1"/>
          </p:nvSpPr>
          <p:spPr>
            <a:xfrm>
              <a:off x="4648742" y="6310259"/>
              <a:ext cx="389851" cy="338554"/>
            </a:xfrm>
            <a:prstGeom prst="rect">
              <a:avLst/>
            </a:prstGeom>
            <a:solidFill>
              <a:schemeClr val="accent2"/>
            </a:solidFill>
          </p:spPr>
          <p:txBody>
            <a:bodyPr wrap="none" rtlCol="0">
              <a:spAutoFit/>
            </a:bodyPr>
            <a:lstStyle/>
            <a:p>
              <a:pPr algn="ctr"/>
              <a:r>
                <a:rPr lang="en-US" altLang="ja-JP" sz="1600" b="1" dirty="0">
                  <a:solidFill>
                    <a:schemeClr val="bg1"/>
                  </a:solidFill>
                  <a:latin typeface="BIZ UDゴシック" panose="020B0400000000000000" pitchFamily="49" charset="-128"/>
                  <a:ea typeface="BIZ UDゴシック" panose="020B0400000000000000" pitchFamily="49" charset="-128"/>
                </a:rPr>
                <a:t>00</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cxnSp>
          <p:nvCxnSpPr>
            <p:cNvPr id="46" name="直線コネクタ 45">
              <a:extLst>
                <a:ext uri="{FF2B5EF4-FFF2-40B4-BE49-F238E27FC236}">
                  <a16:creationId xmlns:a16="http://schemas.microsoft.com/office/drawing/2014/main" id="{87398669-5604-8078-404D-2D7DA37218B3}"/>
                </a:ext>
              </a:extLst>
            </p:cNvPr>
            <p:cNvCxnSpPr>
              <a:stCxn id="18" idx="3"/>
              <a:endCxn id="37" idx="1"/>
            </p:cNvCxnSpPr>
            <p:nvPr userDrawn="1"/>
          </p:nvCxnSpPr>
          <p:spPr>
            <a:xfrm>
              <a:off x="3258629" y="2610927"/>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C4F7BFB-CB98-88B1-F415-92C05EF968CF}"/>
                </a:ext>
              </a:extLst>
            </p:cNvPr>
            <p:cNvCxnSpPr>
              <a:cxnSpLocks/>
              <a:stCxn id="19" idx="3"/>
              <a:endCxn id="38" idx="1"/>
            </p:cNvCxnSpPr>
            <p:nvPr userDrawn="1"/>
          </p:nvCxnSpPr>
          <p:spPr>
            <a:xfrm>
              <a:off x="3258629" y="3094503"/>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FC1E04D-0D12-4B83-EB49-7D3F75888BF3}"/>
                </a:ext>
              </a:extLst>
            </p:cNvPr>
            <p:cNvCxnSpPr>
              <a:cxnSpLocks/>
              <a:stCxn id="20" idx="3"/>
              <a:endCxn id="39" idx="1"/>
            </p:cNvCxnSpPr>
            <p:nvPr userDrawn="1"/>
          </p:nvCxnSpPr>
          <p:spPr>
            <a:xfrm>
              <a:off x="3258629" y="3578079"/>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48C8624-8512-D228-5188-EA0AECEB9FDA}"/>
                </a:ext>
              </a:extLst>
            </p:cNvPr>
            <p:cNvCxnSpPr>
              <a:cxnSpLocks/>
              <a:stCxn id="21" idx="3"/>
              <a:endCxn id="40" idx="1"/>
            </p:cNvCxnSpPr>
            <p:nvPr userDrawn="1"/>
          </p:nvCxnSpPr>
          <p:spPr>
            <a:xfrm>
              <a:off x="3258629" y="4061655"/>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A25BED7-D4F6-4D19-F7CA-63AE9FB425DB}"/>
                </a:ext>
              </a:extLst>
            </p:cNvPr>
            <p:cNvCxnSpPr>
              <a:cxnSpLocks/>
              <a:stCxn id="22" idx="3"/>
              <a:endCxn id="41" idx="1"/>
            </p:cNvCxnSpPr>
            <p:nvPr userDrawn="1"/>
          </p:nvCxnSpPr>
          <p:spPr>
            <a:xfrm>
              <a:off x="3258629" y="4545231"/>
              <a:ext cx="1390114"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FC884D3-3A6E-14CA-EFF8-AA8F63CF4339}"/>
                </a:ext>
              </a:extLst>
            </p:cNvPr>
            <p:cNvCxnSpPr>
              <a:cxnSpLocks/>
              <a:stCxn id="23" idx="3"/>
              <a:endCxn id="42" idx="1"/>
            </p:cNvCxnSpPr>
            <p:nvPr userDrawn="1"/>
          </p:nvCxnSpPr>
          <p:spPr>
            <a:xfrm>
              <a:off x="3258629" y="5028807"/>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D3C73EF-A92D-6833-8297-420D76F71252}"/>
                </a:ext>
              </a:extLst>
            </p:cNvPr>
            <p:cNvCxnSpPr>
              <a:cxnSpLocks/>
              <a:stCxn id="24" idx="3"/>
              <a:endCxn id="43" idx="1"/>
            </p:cNvCxnSpPr>
            <p:nvPr userDrawn="1"/>
          </p:nvCxnSpPr>
          <p:spPr>
            <a:xfrm>
              <a:off x="3258629" y="5512383"/>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74A70B-6DB8-7E6F-A6A8-CD52F89AE3E3}"/>
                </a:ext>
              </a:extLst>
            </p:cNvPr>
            <p:cNvCxnSpPr>
              <a:cxnSpLocks/>
              <a:stCxn id="25" idx="3"/>
              <a:endCxn id="44" idx="1"/>
            </p:cNvCxnSpPr>
            <p:nvPr userDrawn="1"/>
          </p:nvCxnSpPr>
          <p:spPr>
            <a:xfrm>
              <a:off x="3258629" y="5995959"/>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3001A88-4361-1748-5C95-6E1910F6C054}"/>
                </a:ext>
              </a:extLst>
            </p:cNvPr>
            <p:cNvCxnSpPr>
              <a:cxnSpLocks/>
              <a:stCxn id="26" idx="3"/>
              <a:endCxn id="45" idx="1"/>
            </p:cNvCxnSpPr>
            <p:nvPr userDrawn="1"/>
          </p:nvCxnSpPr>
          <p:spPr>
            <a:xfrm>
              <a:off x="3258629" y="6479535"/>
              <a:ext cx="1390113" cy="1"/>
            </a:xfrm>
            <a:prstGeom prst="line">
              <a:avLst/>
            </a:prstGeom>
            <a:ln w="19050">
              <a:gradFill>
                <a:gsLst>
                  <a:gs pos="0">
                    <a:schemeClr val="accent1"/>
                  </a:gs>
                  <a:gs pos="100000">
                    <a:schemeClr val="accent2"/>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985652DB-98B7-8E7B-1C9B-40818F4E040D}"/>
                </a:ext>
              </a:extLst>
            </p:cNvPr>
            <p:cNvSpPr txBox="1"/>
            <p:nvPr userDrawn="1"/>
          </p:nvSpPr>
          <p:spPr>
            <a:xfrm>
              <a:off x="560314" y="1958074"/>
              <a:ext cx="934871" cy="338554"/>
            </a:xfrm>
            <a:prstGeom prst="rect">
              <a:avLst/>
            </a:prstGeom>
            <a:solidFill>
              <a:schemeClr val="accent1">
                <a:lumMod val="50000"/>
              </a:schemeClr>
            </a:solidFill>
          </p:spPr>
          <p:txBody>
            <a:bodyPr wrap="none" rtlCol="0">
              <a:spAutoFit/>
            </a:bodyPr>
            <a:lstStyle/>
            <a:p>
              <a:pPr algn="l"/>
              <a:r>
                <a:rPr lang="en-US" altLang="ja-JP" sz="1600" b="1" dirty="0">
                  <a:solidFill>
                    <a:schemeClr val="bg1"/>
                  </a:solidFill>
                  <a:latin typeface="BIZ UDPゴシック" panose="020B0400000000000000" pitchFamily="50" charset="-128"/>
                  <a:ea typeface="BIZ UDPゴシック" panose="020B0400000000000000" pitchFamily="50" charset="-128"/>
                </a:rPr>
                <a:t>INDEX</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46534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6CE530-6F88-47DC-AE46-D37E93C5750E}"/>
              </a:ext>
            </a:extLst>
          </p:cNvPr>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0365" y="88080"/>
            <a:ext cx="10150720" cy="7017104"/>
          </a:xfrm>
          <a:prstGeom prst="rect">
            <a:avLst/>
          </a:prstGeom>
        </p:spPr>
      </p:pic>
      <p:sp>
        <p:nvSpPr>
          <p:cNvPr id="5" name="正方形/長方形 4">
            <a:extLst>
              <a:ext uri="{FF2B5EF4-FFF2-40B4-BE49-F238E27FC236}">
                <a16:creationId xmlns:a16="http://schemas.microsoft.com/office/drawing/2014/main" id="{F5B6A46C-74F9-1FEB-9ABC-196935B7EF16}"/>
              </a:ext>
            </a:extLst>
          </p:cNvPr>
          <p:cNvSpPr/>
          <p:nvPr userDrawn="1"/>
        </p:nvSpPr>
        <p:spPr>
          <a:xfrm>
            <a:off x="89724" y="88080"/>
            <a:ext cx="5080763" cy="7001239"/>
          </a:xfrm>
          <a:prstGeom prst="rect">
            <a:avLst/>
          </a:prstGeom>
          <a:gradFill>
            <a:gsLst>
              <a:gs pos="0">
                <a:schemeClr val="accent1">
                  <a:alpha val="70000"/>
                </a:schemeClr>
              </a:gs>
              <a:gs pos="100000">
                <a:schemeClr val="accent2">
                  <a:alpha val="70000"/>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3163069-508D-9682-D6BE-19868EEC3DDC}"/>
              </a:ext>
            </a:extLst>
          </p:cNvPr>
          <p:cNvSpPr/>
          <p:nvPr userDrawn="1"/>
        </p:nvSpPr>
        <p:spPr>
          <a:xfrm>
            <a:off x="8675450" y="3065704"/>
            <a:ext cx="1656000"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15435AA-F9DD-B9AD-6A6C-FC76F3B595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14052" y="3326632"/>
            <a:ext cx="1179745" cy="540000"/>
          </a:xfrm>
          <a:prstGeom prst="rect">
            <a:avLst/>
          </a:prstGeom>
        </p:spPr>
      </p:pic>
    </p:spTree>
    <p:extLst>
      <p:ext uri="{BB962C8B-B14F-4D97-AF65-F5344CB8AC3E}">
        <p14:creationId xmlns:p14="http://schemas.microsoft.com/office/powerpoint/2010/main" val="117925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タイトル スライド">
    <p:bg>
      <p:bgPr>
        <a:solidFill>
          <a:schemeClr val="bg1"/>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A8C3C94-E452-23F1-0728-12C8D36B8D81}"/>
              </a:ext>
            </a:extLst>
          </p:cNvPr>
          <p:cNvSpPr/>
          <p:nvPr userDrawn="1"/>
        </p:nvSpPr>
        <p:spPr>
          <a:xfrm>
            <a:off x="89655" y="90000"/>
            <a:ext cx="10144091" cy="720000"/>
          </a:xfrm>
          <a:prstGeom prst="rect">
            <a:avLst/>
          </a:prstGeom>
          <a:gradFill>
            <a:gsLst>
              <a:gs pos="50000">
                <a:schemeClr val="bg1">
                  <a:lumMod val="85000"/>
                </a:schemeClr>
              </a:gs>
              <a:gs pos="75000">
                <a:schemeClr val="bg1"/>
              </a:gs>
              <a:gs pos="917">
                <a:schemeClr val="bg1">
                  <a:lumMod val="85000"/>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平行四辺形 4">
            <a:extLst>
              <a:ext uri="{FF2B5EF4-FFF2-40B4-BE49-F238E27FC236}">
                <a16:creationId xmlns:a16="http://schemas.microsoft.com/office/drawing/2014/main" id="{C9D5E7B3-9267-9611-CAA4-A8B0962DA2FC}"/>
              </a:ext>
            </a:extLst>
          </p:cNvPr>
          <p:cNvSpPr/>
          <p:nvPr userDrawn="1"/>
        </p:nvSpPr>
        <p:spPr>
          <a:xfrm>
            <a:off x="744509" y="449726"/>
            <a:ext cx="317500" cy="360000"/>
          </a:xfrm>
          <a:prstGeom prst="parallelogram">
            <a:avLst>
              <a:gd name="adj" fmla="val 53000"/>
            </a:avLst>
          </a:prstGeom>
          <a:solidFill>
            <a:srgbClr val="80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669B183-7979-175C-08E5-EA65D8021A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424" y="269725"/>
            <a:ext cx="832829" cy="360000"/>
          </a:xfrm>
          <a:prstGeom prst="rect">
            <a:avLst/>
          </a:prstGeom>
        </p:spPr>
      </p:pic>
      <p:sp>
        <p:nvSpPr>
          <p:cNvPr id="8" name="フリーフォーム: 図形 7">
            <a:extLst>
              <a:ext uri="{FF2B5EF4-FFF2-40B4-BE49-F238E27FC236}">
                <a16:creationId xmlns:a16="http://schemas.microsoft.com/office/drawing/2014/main" id="{49891D99-2B28-E709-41C8-4373E6E6FF13}"/>
              </a:ext>
            </a:extLst>
          </p:cNvPr>
          <p:cNvSpPr/>
          <p:nvPr userDrawn="1"/>
        </p:nvSpPr>
        <p:spPr>
          <a:xfrm rot="5400000">
            <a:off x="257915" y="-78536"/>
            <a:ext cx="720000" cy="1056520"/>
          </a:xfrm>
          <a:custGeom>
            <a:avLst/>
            <a:gdLst>
              <a:gd name="connsiteX0" fmla="*/ 0 w 720000"/>
              <a:gd name="connsiteY0" fmla="*/ 1056520 h 1056520"/>
              <a:gd name="connsiteX1" fmla="*/ 0 w 720000"/>
              <a:gd name="connsiteY1" fmla="*/ 336520 h 1056520"/>
              <a:gd name="connsiteX2" fmla="*/ 0 w 720000"/>
              <a:gd name="connsiteY2" fmla="*/ 0 h 1056520"/>
              <a:gd name="connsiteX3" fmla="*/ 720000 w 720000"/>
              <a:gd name="connsiteY3" fmla="*/ 336520 h 1056520"/>
              <a:gd name="connsiteX4" fmla="*/ 720000 w 720000"/>
              <a:gd name="connsiteY4" fmla="*/ 1056520 h 105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1056520">
                <a:moveTo>
                  <a:pt x="0" y="1056520"/>
                </a:moveTo>
                <a:lnTo>
                  <a:pt x="0" y="336520"/>
                </a:lnTo>
                <a:lnTo>
                  <a:pt x="0" y="0"/>
                </a:lnTo>
                <a:lnTo>
                  <a:pt x="720000" y="336520"/>
                </a:lnTo>
                <a:lnTo>
                  <a:pt x="720000" y="105652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平行四辺形 8">
            <a:extLst>
              <a:ext uri="{FF2B5EF4-FFF2-40B4-BE49-F238E27FC236}">
                <a16:creationId xmlns:a16="http://schemas.microsoft.com/office/drawing/2014/main" id="{CE4F3AC1-709F-511D-75BE-121CF57A1AFE}"/>
              </a:ext>
            </a:extLst>
          </p:cNvPr>
          <p:cNvSpPr/>
          <p:nvPr userDrawn="1"/>
        </p:nvSpPr>
        <p:spPr>
          <a:xfrm>
            <a:off x="711200" y="89724"/>
            <a:ext cx="317500" cy="360000"/>
          </a:xfrm>
          <a:prstGeom prst="parallelogram">
            <a:avLst>
              <a:gd name="adj" fmla="val 53000"/>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平行四辺形 9">
            <a:extLst>
              <a:ext uri="{FF2B5EF4-FFF2-40B4-BE49-F238E27FC236}">
                <a16:creationId xmlns:a16="http://schemas.microsoft.com/office/drawing/2014/main" id="{9BD4263C-CF9D-4C1B-7201-4EEB19562625}"/>
              </a:ext>
            </a:extLst>
          </p:cNvPr>
          <p:cNvSpPr/>
          <p:nvPr userDrawn="1"/>
        </p:nvSpPr>
        <p:spPr>
          <a:xfrm>
            <a:off x="1011429" y="647700"/>
            <a:ext cx="204410" cy="162025"/>
          </a:xfrm>
          <a:prstGeom prst="parallelogram">
            <a:avLst>
              <a:gd name="adj" fmla="val 44181"/>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a:extLst>
              <a:ext uri="{FF2B5EF4-FFF2-40B4-BE49-F238E27FC236}">
                <a16:creationId xmlns:a16="http://schemas.microsoft.com/office/drawing/2014/main" id="{9BA82330-5F03-BABC-1770-E907E3D4E1C8}"/>
              </a:ext>
            </a:extLst>
          </p:cNvPr>
          <p:cNvSpPr/>
          <p:nvPr userDrawn="1"/>
        </p:nvSpPr>
        <p:spPr>
          <a:xfrm>
            <a:off x="1073661" y="89725"/>
            <a:ext cx="317500" cy="360000"/>
          </a:xfrm>
          <a:prstGeom prst="parallelogram">
            <a:avLst>
              <a:gd name="adj" fmla="val 53000"/>
            </a:avLst>
          </a:prstGeom>
          <a:solidFill>
            <a:srgbClr val="80CB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平行四辺形 13">
            <a:extLst>
              <a:ext uri="{FF2B5EF4-FFF2-40B4-BE49-F238E27FC236}">
                <a16:creationId xmlns:a16="http://schemas.microsoft.com/office/drawing/2014/main" id="{266CFB38-3B52-97A8-0DA2-E8D4D22519CF}"/>
              </a:ext>
            </a:extLst>
          </p:cNvPr>
          <p:cNvSpPr/>
          <p:nvPr userDrawn="1"/>
        </p:nvSpPr>
        <p:spPr>
          <a:xfrm>
            <a:off x="841189" y="250072"/>
            <a:ext cx="400805" cy="559653"/>
          </a:xfrm>
          <a:prstGeom prst="parallelogram">
            <a:avLst>
              <a:gd name="adj" fmla="val 65271"/>
            </a:avLst>
          </a:prstGeom>
          <a:solidFill>
            <a:srgbClr val="18B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11">
            <a:extLst>
              <a:ext uri="{FF2B5EF4-FFF2-40B4-BE49-F238E27FC236}">
                <a16:creationId xmlns:a16="http://schemas.microsoft.com/office/drawing/2014/main" id="{E82C6897-90C8-80F1-D3B6-F016342C1B44}"/>
              </a:ext>
            </a:extLst>
          </p:cNvPr>
          <p:cNvSpPr>
            <a:spLocks noGrp="1"/>
          </p:cNvSpPr>
          <p:nvPr>
            <p:ph type="body" sz="quarter" idx="10"/>
          </p:nvPr>
        </p:nvSpPr>
        <p:spPr>
          <a:xfrm>
            <a:off x="1444288" y="237105"/>
            <a:ext cx="5400000" cy="392620"/>
          </a:xfrm>
        </p:spPr>
        <p:txBody>
          <a:bodyPr wrap="none" lIns="0" tIns="0" rIns="0" bIns="0">
            <a:noAutofit/>
          </a:bodyPr>
          <a:lstStyle>
            <a:lvl1pPr marL="0" indent="0">
              <a:buFontTx/>
              <a:buNone/>
              <a:defRPr sz="2800" b="1">
                <a:solidFill>
                  <a:schemeClr val="accent2"/>
                </a:solidFill>
              </a:defRPr>
            </a:lvl1pPr>
            <a:lvl2pPr marL="456057" indent="0">
              <a:buFontTx/>
              <a:buNone/>
              <a:defRPr b="1">
                <a:solidFill>
                  <a:schemeClr val="tx1"/>
                </a:solidFill>
              </a:defRPr>
            </a:lvl2pPr>
            <a:lvl3pPr marL="912114" indent="0">
              <a:buFontTx/>
              <a:buNone/>
              <a:defRPr b="1">
                <a:solidFill>
                  <a:schemeClr val="tx1"/>
                </a:solidFill>
              </a:defRPr>
            </a:lvl3pPr>
            <a:lvl4pPr marL="1368171" indent="0">
              <a:buFontTx/>
              <a:buNone/>
              <a:defRPr b="1">
                <a:solidFill>
                  <a:schemeClr val="tx1"/>
                </a:solidFill>
              </a:defRPr>
            </a:lvl4pPr>
            <a:lvl5pPr marL="1824228" indent="0">
              <a:buFontTx/>
              <a:buNone/>
              <a:defRPr b="1">
                <a:solidFill>
                  <a:schemeClr val="tx1"/>
                </a:solidFill>
              </a:defRPr>
            </a:lvl5pPr>
          </a:lstStyle>
          <a:p>
            <a:pPr lvl="0"/>
            <a:r>
              <a:rPr kumimoji="1" lang="ja-JP" altLang="en-US" dirty="0"/>
              <a:t>マスター テキストの書式設定</a:t>
            </a:r>
          </a:p>
        </p:txBody>
      </p:sp>
      <p:sp>
        <p:nvSpPr>
          <p:cNvPr id="18" name="テキスト プレースホルダー 11">
            <a:extLst>
              <a:ext uri="{FF2B5EF4-FFF2-40B4-BE49-F238E27FC236}">
                <a16:creationId xmlns:a16="http://schemas.microsoft.com/office/drawing/2014/main" id="{B37C8121-3625-B4E1-69F7-A9893EC1486E}"/>
              </a:ext>
            </a:extLst>
          </p:cNvPr>
          <p:cNvSpPr>
            <a:spLocks noGrp="1"/>
          </p:cNvSpPr>
          <p:nvPr>
            <p:ph type="body" sz="quarter" idx="11"/>
          </p:nvPr>
        </p:nvSpPr>
        <p:spPr>
          <a:xfrm>
            <a:off x="183665" y="197725"/>
            <a:ext cx="504000" cy="504000"/>
          </a:xfrm>
        </p:spPr>
        <p:txBody>
          <a:bodyPr wrap="none" lIns="0" tIns="0" rIns="0" bIns="0" anchor="ctr">
            <a:noAutofit/>
          </a:bodyPr>
          <a:lstStyle>
            <a:lvl1pPr marL="0" indent="0" algn="ctr">
              <a:buFontTx/>
              <a:buNone/>
              <a:defRPr sz="3200" b="1">
                <a:solidFill>
                  <a:schemeClr val="bg1"/>
                </a:solidFill>
                <a:latin typeface="BIZ UDゴシック" panose="020B0400000000000000" pitchFamily="49" charset="-128"/>
                <a:ea typeface="BIZ UDゴシック" panose="020B0400000000000000" pitchFamily="49" charset="-128"/>
                <a:cs typeface="Segoe UI" panose="020B0502040204020203" pitchFamily="34" charset="0"/>
              </a:defRPr>
            </a:lvl1pPr>
            <a:lvl2pPr marL="456057" indent="0">
              <a:buFontTx/>
              <a:buNone/>
              <a:defRPr b="1">
                <a:solidFill>
                  <a:schemeClr val="tx1"/>
                </a:solidFill>
              </a:defRPr>
            </a:lvl2pPr>
            <a:lvl3pPr marL="912114" indent="0">
              <a:buFontTx/>
              <a:buNone/>
              <a:defRPr b="1">
                <a:solidFill>
                  <a:schemeClr val="tx1"/>
                </a:solidFill>
              </a:defRPr>
            </a:lvl3pPr>
            <a:lvl4pPr marL="1368171" indent="0">
              <a:buFontTx/>
              <a:buNone/>
              <a:defRPr b="1">
                <a:solidFill>
                  <a:schemeClr val="tx1"/>
                </a:solidFill>
              </a:defRPr>
            </a:lvl4pPr>
            <a:lvl5pPr marL="1824228" indent="0">
              <a:buFontTx/>
              <a:buNone/>
              <a:defRPr b="1">
                <a:solidFill>
                  <a:schemeClr val="tx1"/>
                </a:solidFill>
              </a:defRPr>
            </a:lvl5pPr>
          </a:lstStyle>
          <a:p>
            <a:pPr lvl="0"/>
            <a:r>
              <a:rPr kumimoji="1" lang="ja-JP" altLang="en-US" dirty="0"/>
              <a:t>マスター テキストの書式設定</a:t>
            </a:r>
          </a:p>
        </p:txBody>
      </p:sp>
      <p:sp>
        <p:nvSpPr>
          <p:cNvPr id="19" name="スライド番号プレースホルダー 5">
            <a:extLst>
              <a:ext uri="{FF2B5EF4-FFF2-40B4-BE49-F238E27FC236}">
                <a16:creationId xmlns:a16="http://schemas.microsoft.com/office/drawing/2014/main" id="{C45A3061-45E0-FEC0-A37C-EEFE75A268E0}"/>
              </a:ext>
            </a:extLst>
          </p:cNvPr>
          <p:cNvSpPr>
            <a:spLocks noGrp="1"/>
          </p:cNvSpPr>
          <p:nvPr>
            <p:ph type="sldNum" sz="quarter" idx="4"/>
          </p:nvPr>
        </p:nvSpPr>
        <p:spPr>
          <a:xfrm>
            <a:off x="9513746" y="94537"/>
            <a:ext cx="720000" cy="720000"/>
          </a:xfrm>
          <a:prstGeom prst="rect">
            <a:avLst/>
          </a:prstGeom>
        </p:spPr>
        <p:txBody>
          <a:bodyPr vert="horz" wrap="none" lIns="0" tIns="0" rIns="0" bIns="0" rtlCol="0" anchor="ctr"/>
          <a:lstStyle>
            <a:lvl1pPr algn="ctr">
              <a:defRPr sz="2800" b="1">
                <a:solidFill>
                  <a:schemeClr val="bg1">
                    <a:lumMod val="50000"/>
                  </a:schemeClr>
                </a:solidFill>
                <a:latin typeface="BIZ UDゴシック" panose="020B0400000000000000" pitchFamily="49" charset="-128"/>
                <a:ea typeface="BIZ UDゴシック" panose="020B0400000000000000" pitchFamily="49" charset="-128"/>
                <a:cs typeface="Segoe UI" panose="020B0502040204020203" pitchFamily="34" charset="0"/>
              </a:defRPr>
            </a:lvl1pPr>
          </a:lstStyle>
          <a:p>
            <a:fld id="{DAEAED28-8997-4FFA-811D-F6FE77C1DEDA}" type="slidenum">
              <a:rPr lang="ja-JP" altLang="en-US" smtClean="0"/>
              <a:pPr/>
              <a:t>‹#›</a:t>
            </a:fld>
            <a:endParaRPr lang="ja-JP" altLang="en-US" dirty="0"/>
          </a:p>
        </p:txBody>
      </p:sp>
    </p:spTree>
    <p:extLst>
      <p:ext uri="{BB962C8B-B14F-4D97-AF65-F5344CB8AC3E}">
        <p14:creationId xmlns:p14="http://schemas.microsoft.com/office/powerpoint/2010/main" val="378029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タイトル スライド">
    <p:bg>
      <p:bgPr>
        <a:solidFill>
          <a:schemeClr val="bg1">
            <a:lumMod val="85000"/>
          </a:schemeClr>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392567-4144-24CB-A0EE-2938D48EFC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65" y="85008"/>
            <a:ext cx="10150720" cy="7017104"/>
          </a:xfrm>
          <a:prstGeom prst="roundRect">
            <a:avLst>
              <a:gd name="adj" fmla="val 2957"/>
            </a:avLst>
          </a:prstGeom>
        </p:spPr>
      </p:pic>
      <p:sp>
        <p:nvSpPr>
          <p:cNvPr id="5" name="正方形/長方形 4">
            <a:extLst>
              <a:ext uri="{FF2B5EF4-FFF2-40B4-BE49-F238E27FC236}">
                <a16:creationId xmlns:a16="http://schemas.microsoft.com/office/drawing/2014/main" id="{82BF9DC2-3CC5-2768-15AC-46939B8593CE}"/>
              </a:ext>
            </a:extLst>
          </p:cNvPr>
          <p:cNvSpPr/>
          <p:nvPr userDrawn="1"/>
        </p:nvSpPr>
        <p:spPr>
          <a:xfrm>
            <a:off x="87317" y="3095600"/>
            <a:ext cx="10156816" cy="108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A66AEE8A-A06B-FE52-0C1E-2AEAEF7D4FA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5852" y="3329656"/>
            <a:ext cx="1179745" cy="540000"/>
          </a:xfrm>
          <a:prstGeom prst="rect">
            <a:avLst/>
          </a:prstGeom>
        </p:spPr>
      </p:pic>
    </p:spTree>
    <p:extLst>
      <p:ext uri="{BB962C8B-B14F-4D97-AF65-F5344CB8AC3E}">
        <p14:creationId xmlns:p14="http://schemas.microsoft.com/office/powerpoint/2010/main" val="1438389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6574" y="288306"/>
            <a:ext cx="9298305" cy="119988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6574" y="1679841"/>
            <a:ext cx="9298305" cy="475121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6572" y="6672698"/>
            <a:ext cx="2410672" cy="383297"/>
          </a:xfrm>
          <a:prstGeom prst="rect">
            <a:avLst/>
          </a:prstGeom>
        </p:spPr>
        <p:txBody>
          <a:bodyPr vert="horz" lIns="91440" tIns="45720" rIns="91440" bIns="45720" rtlCol="0" anchor="ctr"/>
          <a:lstStyle>
            <a:lvl1pPr algn="l">
              <a:defRPr sz="1424">
                <a:solidFill>
                  <a:schemeClr val="tx1">
                    <a:tint val="75000"/>
                  </a:schemeClr>
                </a:solidFill>
              </a:defRPr>
            </a:lvl1pPr>
          </a:lstStyle>
          <a:p>
            <a:fld id="{8ACA22F5-7274-445E-AB66-929D94BD2094}" type="datetimeFigureOut">
              <a:rPr kumimoji="1" lang="ja-JP" altLang="en-US" smtClean="0"/>
              <a:t>2025/3/10</a:t>
            </a:fld>
            <a:endParaRPr kumimoji="1" lang="ja-JP" altLang="en-US"/>
          </a:p>
        </p:txBody>
      </p:sp>
      <p:sp>
        <p:nvSpPr>
          <p:cNvPr id="5" name="フッター プレースホルダー 4"/>
          <p:cNvSpPr>
            <a:spLocks noGrp="1"/>
          </p:cNvSpPr>
          <p:nvPr>
            <p:ph type="ftr" sz="quarter" idx="3"/>
          </p:nvPr>
        </p:nvSpPr>
        <p:spPr>
          <a:xfrm>
            <a:off x="3529912" y="6672698"/>
            <a:ext cx="3271626" cy="383297"/>
          </a:xfrm>
          <a:prstGeom prst="rect">
            <a:avLst/>
          </a:prstGeom>
        </p:spPr>
        <p:txBody>
          <a:bodyPr vert="horz" lIns="91440" tIns="45720" rIns="91440" bIns="45720" rtlCol="0" anchor="ctr"/>
          <a:lstStyle>
            <a:lvl1pPr algn="ctr">
              <a:defRPr sz="142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04206" y="6672698"/>
            <a:ext cx="2410672" cy="383297"/>
          </a:xfrm>
          <a:prstGeom prst="rect">
            <a:avLst/>
          </a:prstGeom>
        </p:spPr>
        <p:txBody>
          <a:bodyPr vert="horz" lIns="91440" tIns="45720" rIns="91440" bIns="45720" rtlCol="0" anchor="ctr"/>
          <a:lstStyle>
            <a:lvl1pPr algn="r">
              <a:defRPr sz="1424">
                <a:solidFill>
                  <a:schemeClr val="tx1">
                    <a:tint val="75000"/>
                  </a:schemeClr>
                </a:solidFill>
              </a:defRPr>
            </a:lvl1pPr>
          </a:lstStyle>
          <a:p>
            <a:fld id="{DAEAED28-8997-4FFA-811D-F6FE77C1DEDA}" type="slidenum">
              <a:rPr kumimoji="1" lang="ja-JP" altLang="en-US" smtClean="0"/>
              <a:t>‹#›</a:t>
            </a:fld>
            <a:endParaRPr kumimoji="1" lang="ja-JP" altLang="en-US"/>
          </a:p>
        </p:txBody>
      </p:sp>
    </p:spTree>
    <p:extLst>
      <p:ext uri="{BB962C8B-B14F-4D97-AF65-F5344CB8AC3E}">
        <p14:creationId xmlns:p14="http://schemas.microsoft.com/office/powerpoint/2010/main" val="63702664"/>
      </p:ext>
    </p:extLst>
  </p:cSld>
  <p:clrMap bg1="lt1" tx1="dk1" bg2="lt2" tx2="dk2" accent1="accent1" accent2="accent2" accent3="accent3" accent4="accent4" accent5="accent5" accent6="accent6" hlink="hlink" folHlink="folHlink"/>
  <p:sldLayoutIdLst>
    <p:sldLayoutId id="2147484996" r:id="rId1"/>
    <p:sldLayoutId id="2147485010" r:id="rId2"/>
    <p:sldLayoutId id="2147485003" r:id="rId3"/>
    <p:sldLayoutId id="2147484995" r:id="rId4"/>
    <p:sldLayoutId id="2147485006" r:id="rId5"/>
  </p:sldLayoutIdLst>
  <p:txStyles>
    <p:titleStyle>
      <a:lvl1pPr algn="ctr" defTabSz="1084633" rtl="0" eaLnBrk="1" latinLnBrk="0" hangingPunct="1">
        <a:spcBef>
          <a:spcPct val="0"/>
        </a:spcBef>
        <a:buNone/>
        <a:defRPr kumimoji="1" sz="5220" kern="1200">
          <a:solidFill>
            <a:schemeClr val="tx1"/>
          </a:solidFill>
          <a:latin typeface="+mj-lt"/>
          <a:ea typeface="+mj-ea"/>
          <a:cs typeface="+mj-cs"/>
        </a:defRPr>
      </a:lvl1pPr>
    </p:titleStyle>
    <p:body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p:bodyStyle>
    <p:otherStyle>
      <a:defPPr>
        <a:defRPr lang="ja-JP"/>
      </a:defPPr>
      <a:lvl1pPr marL="0" algn="l" defTabSz="1084633" rtl="0" eaLnBrk="1" latinLnBrk="0" hangingPunct="1">
        <a:defRPr kumimoji="1" sz="2135" kern="1200">
          <a:solidFill>
            <a:schemeClr val="tx1"/>
          </a:solidFill>
          <a:latin typeface="+mn-lt"/>
          <a:ea typeface="+mn-ea"/>
          <a:cs typeface="+mn-cs"/>
        </a:defRPr>
      </a:lvl1pPr>
      <a:lvl2pPr marL="542316" algn="l" defTabSz="1084633" rtl="0" eaLnBrk="1" latinLnBrk="0" hangingPunct="1">
        <a:defRPr kumimoji="1" sz="2135" kern="1200">
          <a:solidFill>
            <a:schemeClr val="tx1"/>
          </a:solidFill>
          <a:latin typeface="+mn-lt"/>
          <a:ea typeface="+mn-ea"/>
          <a:cs typeface="+mn-cs"/>
        </a:defRPr>
      </a:lvl2pPr>
      <a:lvl3pPr marL="1084633" algn="l" defTabSz="1084633" rtl="0" eaLnBrk="1" latinLnBrk="0" hangingPunct="1">
        <a:defRPr kumimoji="1" sz="2135" kern="1200">
          <a:solidFill>
            <a:schemeClr val="tx1"/>
          </a:solidFill>
          <a:latin typeface="+mn-lt"/>
          <a:ea typeface="+mn-ea"/>
          <a:cs typeface="+mn-cs"/>
        </a:defRPr>
      </a:lvl3pPr>
      <a:lvl4pPr marL="1626950" algn="l" defTabSz="1084633" rtl="0" eaLnBrk="1" latinLnBrk="0" hangingPunct="1">
        <a:defRPr kumimoji="1" sz="2135" kern="1200">
          <a:solidFill>
            <a:schemeClr val="tx1"/>
          </a:solidFill>
          <a:latin typeface="+mn-lt"/>
          <a:ea typeface="+mn-ea"/>
          <a:cs typeface="+mn-cs"/>
        </a:defRPr>
      </a:lvl4pPr>
      <a:lvl5pPr marL="2169266" algn="l" defTabSz="1084633" rtl="0" eaLnBrk="1" latinLnBrk="0" hangingPunct="1">
        <a:defRPr kumimoji="1" sz="2135" kern="1200">
          <a:solidFill>
            <a:schemeClr val="tx1"/>
          </a:solidFill>
          <a:latin typeface="+mn-lt"/>
          <a:ea typeface="+mn-ea"/>
          <a:cs typeface="+mn-cs"/>
        </a:defRPr>
      </a:lvl5pPr>
      <a:lvl6pPr marL="2711582" algn="l" defTabSz="1084633" rtl="0" eaLnBrk="1" latinLnBrk="0" hangingPunct="1">
        <a:defRPr kumimoji="1" sz="2135" kern="1200">
          <a:solidFill>
            <a:schemeClr val="tx1"/>
          </a:solidFill>
          <a:latin typeface="+mn-lt"/>
          <a:ea typeface="+mn-ea"/>
          <a:cs typeface="+mn-cs"/>
        </a:defRPr>
      </a:lvl6pPr>
      <a:lvl7pPr marL="3253899" algn="l" defTabSz="1084633" rtl="0" eaLnBrk="1" latinLnBrk="0" hangingPunct="1">
        <a:defRPr kumimoji="1" sz="2135" kern="1200">
          <a:solidFill>
            <a:schemeClr val="tx1"/>
          </a:solidFill>
          <a:latin typeface="+mn-lt"/>
          <a:ea typeface="+mn-ea"/>
          <a:cs typeface="+mn-cs"/>
        </a:defRPr>
      </a:lvl7pPr>
      <a:lvl8pPr marL="3796215" algn="l" defTabSz="1084633" rtl="0" eaLnBrk="1" latinLnBrk="0" hangingPunct="1">
        <a:defRPr kumimoji="1" sz="2135" kern="1200">
          <a:solidFill>
            <a:schemeClr val="tx1"/>
          </a:solidFill>
          <a:latin typeface="+mn-lt"/>
          <a:ea typeface="+mn-ea"/>
          <a:cs typeface="+mn-cs"/>
        </a:defRPr>
      </a:lvl8pPr>
      <a:lvl9pPr marL="4338532" algn="l" defTabSz="1084633" rtl="0" eaLnBrk="1" latinLnBrk="0" hangingPunct="1">
        <a:defRPr kumimoji="1"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FA2A51A-8FB5-E71E-4FD7-3A54A132AD26}"/>
              </a:ext>
            </a:extLst>
          </p:cNvPr>
          <p:cNvSpPr txBox="1"/>
          <p:nvPr/>
        </p:nvSpPr>
        <p:spPr bwMode="auto">
          <a:xfrm>
            <a:off x="341189" y="2879576"/>
            <a:ext cx="46871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避難所運営ゲーム（ＨＵＧ</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a:t>
            </a:r>
            <a:endParaRPr lang="en-US" altLang="ja-JP" sz="3200" b="1" dirty="0" smtClean="0">
              <a:solidFill>
                <a:schemeClr val="bg1"/>
              </a:solidFill>
              <a:latin typeface="BIZ UDPゴシック" panose="020B0400000000000000" pitchFamily="50" charset="-128"/>
              <a:ea typeface="BIZ UDPゴシック" panose="020B0400000000000000" pitchFamily="50" charset="-128"/>
            </a:endParaRPr>
          </a:p>
          <a:p>
            <a:pPr algn="ctr"/>
            <a:r>
              <a:rPr lang="ja-JP" altLang="en-US" sz="3200" b="1" dirty="0" smtClean="0">
                <a:solidFill>
                  <a:schemeClr val="bg1"/>
                </a:solidFill>
                <a:latin typeface="BIZ UDPゴシック" panose="020B0400000000000000" pitchFamily="50" charset="-128"/>
                <a:ea typeface="BIZ UDPゴシック" panose="020B0400000000000000" pitchFamily="50" charset="-128"/>
              </a:rPr>
              <a:t>北海道２０２５</a:t>
            </a:r>
            <a:r>
              <a:rPr lang="ja-JP" altLang="en-US" sz="3200" b="1" dirty="0">
                <a:solidFill>
                  <a:schemeClr val="bg1"/>
                </a:solidFill>
                <a:latin typeface="BIZ UDPゴシック" panose="020B0400000000000000" pitchFamily="50" charset="-128"/>
                <a:ea typeface="BIZ UDPゴシック" panose="020B0400000000000000" pitchFamily="50" charset="-128"/>
              </a:rPr>
              <a:t>　</a:t>
            </a:r>
            <a:br>
              <a:rPr lang="ja-JP" altLang="en-US" sz="3200" b="1" dirty="0">
                <a:solidFill>
                  <a:schemeClr val="bg1"/>
                </a:solidFill>
                <a:latin typeface="BIZ UDPゴシック" panose="020B0400000000000000" pitchFamily="50" charset="-128"/>
                <a:ea typeface="BIZ UDPゴシック" panose="020B0400000000000000" pitchFamily="50" charset="-128"/>
              </a:rPr>
            </a:br>
            <a:r>
              <a:rPr lang="ja-JP" altLang="en-US" sz="3200" b="1" dirty="0">
                <a:solidFill>
                  <a:schemeClr val="bg1"/>
                </a:solidFill>
                <a:latin typeface="BIZ UDPゴシック" panose="020B0400000000000000" pitchFamily="50" charset="-128"/>
                <a:ea typeface="BIZ UDPゴシック" panose="020B0400000000000000" pitchFamily="50" charset="-128"/>
              </a:rPr>
              <a:t>～Ｄｏ はぐ～</a:t>
            </a:r>
            <a:endParaRPr lang="ja-JP" altLang="en-US" sz="32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C15F94D-F280-A324-5708-1D22357D089A}"/>
              </a:ext>
            </a:extLst>
          </p:cNvPr>
          <p:cNvSpPr txBox="1"/>
          <p:nvPr/>
        </p:nvSpPr>
        <p:spPr>
          <a:xfrm>
            <a:off x="347160" y="5898395"/>
            <a:ext cx="4317462" cy="276999"/>
          </a:xfrm>
          <a:prstGeom prst="rect">
            <a:avLst/>
          </a:prstGeom>
          <a:noFill/>
        </p:spPr>
        <p:txBody>
          <a:bodyPr wrap="square" lIns="0" tIns="0" rIns="0" bIns="0">
            <a:spAutoFit/>
          </a:bodyPr>
          <a:lstStyle/>
          <a:p>
            <a:r>
              <a:rPr lang="zh-TW" altLang="en-US" b="1" dirty="0">
                <a:solidFill>
                  <a:schemeClr val="bg1"/>
                </a:solidFill>
              </a:rPr>
              <a:t>北海道総務部危機対策局危機対策課</a:t>
            </a:r>
          </a:p>
        </p:txBody>
      </p:sp>
      <p:sp>
        <p:nvSpPr>
          <p:cNvPr id="5" name="テキスト ボックス 4">
            <a:extLst>
              <a:ext uri="{FF2B5EF4-FFF2-40B4-BE49-F238E27FC236}">
                <a16:creationId xmlns:a16="http://schemas.microsoft.com/office/drawing/2014/main" id="{7C15F94D-F280-A324-5708-1D22357D089A}"/>
              </a:ext>
            </a:extLst>
          </p:cNvPr>
          <p:cNvSpPr txBox="1"/>
          <p:nvPr/>
        </p:nvSpPr>
        <p:spPr>
          <a:xfrm>
            <a:off x="347160" y="6254335"/>
            <a:ext cx="3666437" cy="553998"/>
          </a:xfrm>
          <a:prstGeom prst="rect">
            <a:avLst/>
          </a:prstGeom>
          <a:noFill/>
        </p:spPr>
        <p:txBody>
          <a:bodyPr wrap="square" lIns="0" tIns="0" rIns="0" bIns="0">
            <a:spAutoFit/>
          </a:bodyPr>
          <a:lstStyle/>
          <a:p>
            <a:pPr algn="ctr"/>
            <a:r>
              <a:rPr lang="zh-TW" altLang="en-US" b="1" dirty="0">
                <a:solidFill>
                  <a:schemeClr val="bg1"/>
                </a:solidFill>
              </a:rPr>
              <a:t>静岡県「避難所ＨＵＧ</a:t>
            </a:r>
            <a:r>
              <a:rPr lang="zh-TW" altLang="en-US" b="1" dirty="0" smtClean="0">
                <a:solidFill>
                  <a:schemeClr val="bg1"/>
                </a:solidFill>
              </a:rPr>
              <a:t>」</a:t>
            </a:r>
            <a:endParaRPr lang="en-US" altLang="zh-TW" b="1" dirty="0" smtClean="0">
              <a:solidFill>
                <a:schemeClr val="bg1"/>
              </a:solidFill>
            </a:endParaRPr>
          </a:p>
          <a:p>
            <a:pPr algn="ctr"/>
            <a:r>
              <a:rPr lang="zh-TW" altLang="en-US" b="1" dirty="0" smtClean="0">
                <a:solidFill>
                  <a:schemeClr val="bg1"/>
                </a:solidFill>
              </a:rPr>
              <a:t>使用</a:t>
            </a:r>
            <a:r>
              <a:rPr lang="zh-TW" altLang="en-US" b="1" dirty="0">
                <a:solidFill>
                  <a:schemeClr val="bg1"/>
                </a:solidFill>
              </a:rPr>
              <a:t>許諾番号０１０号</a:t>
            </a:r>
          </a:p>
        </p:txBody>
      </p:sp>
    </p:spTree>
    <p:extLst>
      <p:ext uri="{BB962C8B-B14F-4D97-AF65-F5344CB8AC3E}">
        <p14:creationId xmlns:p14="http://schemas.microsoft.com/office/powerpoint/2010/main" val="109788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09</a:t>
            </a:r>
            <a:endParaRPr kumimoji="1" lang="ja-JP" altLang="en-US" dirty="0"/>
          </a:p>
        </p:txBody>
      </p:sp>
      <p:sp>
        <p:nvSpPr>
          <p:cNvPr id="4" name="Rectangle 5"/>
          <p:cNvSpPr>
            <a:spLocks noChangeArrowheads="1"/>
          </p:cNvSpPr>
          <p:nvPr/>
        </p:nvSpPr>
        <p:spPr bwMode="auto">
          <a:xfrm>
            <a:off x="949022" y="1871464"/>
            <a:ext cx="8192940" cy="4075434"/>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t>・</a:t>
            </a:r>
            <a:r>
              <a:rPr lang="ja-JP" altLang="en-US" sz="3600" dirty="0">
                <a:latin typeface="+mn-ea"/>
                <a:ea typeface="+mn-ea"/>
              </a:rPr>
              <a:t>運営</a:t>
            </a:r>
            <a:r>
              <a:rPr lang="ja-JP" altLang="en-US" sz="3600" dirty="0"/>
              <a:t>のための組織づくり</a:t>
            </a:r>
          </a:p>
          <a:p>
            <a:pPr algn="l" eaLnBrk="1" hangingPunct="1"/>
            <a:r>
              <a:rPr lang="ja-JP" altLang="en-US" sz="3600" dirty="0"/>
              <a:t>・部屋割り、名簿の作成</a:t>
            </a:r>
          </a:p>
          <a:p>
            <a:pPr algn="l" eaLnBrk="1" hangingPunct="1"/>
            <a:r>
              <a:rPr lang="ja-JP" altLang="en-US" sz="3600" dirty="0"/>
              <a:t>・取材、問い合わせへの対応</a:t>
            </a:r>
          </a:p>
          <a:p>
            <a:pPr algn="l" eaLnBrk="1" hangingPunct="1"/>
            <a:r>
              <a:rPr lang="ja-JP" altLang="en-US" sz="3600" dirty="0"/>
              <a:t>・食料、物資の受け入れ、配給</a:t>
            </a:r>
          </a:p>
          <a:p>
            <a:pPr algn="l" eaLnBrk="1" hangingPunct="1"/>
            <a:r>
              <a:rPr lang="ja-JP" altLang="en-US" sz="3600" dirty="0"/>
              <a:t>・炊き出し、ごみ、風呂、ペット、トイレ</a:t>
            </a:r>
          </a:p>
          <a:p>
            <a:pPr algn="l" eaLnBrk="1" hangingPunct="1"/>
            <a:r>
              <a:rPr lang="ja-JP" altLang="en-US" sz="3600" dirty="0"/>
              <a:t>・ボランティアの</a:t>
            </a:r>
            <a:r>
              <a:rPr lang="ja-JP" altLang="en-US" sz="3600" dirty="0" smtClean="0"/>
              <a:t>受け入れ</a:t>
            </a:r>
            <a:endParaRPr lang="en-US" altLang="ja-JP" sz="3600" dirty="0" smtClean="0"/>
          </a:p>
          <a:p>
            <a:pPr algn="l" eaLnBrk="1" hangingPunct="1"/>
            <a:r>
              <a:rPr lang="ja-JP" altLang="en-US" sz="3600" dirty="0" smtClean="0"/>
              <a:t>・女性をはじめとした多様な視点への配慮</a:t>
            </a:r>
            <a:endParaRPr lang="en-US" altLang="ja-JP" sz="3600" dirty="0" smtClean="0"/>
          </a:p>
        </p:txBody>
      </p:sp>
    </p:spTree>
    <p:extLst>
      <p:ext uri="{BB962C8B-B14F-4D97-AF65-F5344CB8AC3E}">
        <p14:creationId xmlns:p14="http://schemas.microsoft.com/office/powerpoint/2010/main" val="102236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10</a:t>
            </a:r>
            <a:endParaRPr kumimoji="1" lang="ja-JP" altLang="en-US" dirty="0"/>
          </a:p>
        </p:txBody>
      </p:sp>
      <p:sp>
        <p:nvSpPr>
          <p:cNvPr id="4" name="Rectangle 5"/>
          <p:cNvSpPr>
            <a:spLocks noChangeArrowheads="1"/>
          </p:cNvSpPr>
          <p:nvPr/>
        </p:nvSpPr>
        <p:spPr bwMode="auto">
          <a:xfrm>
            <a:off x="713459" y="1228928"/>
            <a:ext cx="8798540" cy="5184576"/>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600" dirty="0">
                <a:latin typeface="+mn-ea"/>
                <a:ea typeface="+mn-ea"/>
              </a:rPr>
              <a:t>【</a:t>
            </a:r>
            <a:r>
              <a:rPr lang="ja-JP" altLang="en-US" sz="3600" dirty="0">
                <a:latin typeface="+mn-ea"/>
                <a:ea typeface="+mn-ea"/>
              </a:rPr>
              <a:t>女性の</a:t>
            </a:r>
            <a:r>
              <a:rPr lang="ja-JP" altLang="en-US" sz="3600" dirty="0" smtClean="0">
                <a:latin typeface="+mn-ea"/>
                <a:ea typeface="+mn-ea"/>
              </a:rPr>
              <a:t>視点への配慮</a:t>
            </a:r>
            <a:r>
              <a:rPr lang="en-US" altLang="ja-JP" sz="3600" dirty="0" smtClean="0">
                <a:latin typeface="+mn-ea"/>
                <a:ea typeface="+mn-ea"/>
              </a:rPr>
              <a:t>】</a:t>
            </a:r>
          </a:p>
          <a:p>
            <a:pPr algn="ctr" eaLnBrk="1" hangingPunct="1"/>
            <a:endParaRPr lang="en-US" altLang="ja-JP" sz="3600" dirty="0">
              <a:latin typeface="+mn-ea"/>
              <a:ea typeface="+mn-ea"/>
            </a:endParaRPr>
          </a:p>
          <a:p>
            <a:pPr eaLnBrk="1" hangingPunct="1"/>
            <a:r>
              <a:rPr lang="ja-JP" altLang="en-US" sz="3600" dirty="0" smtClean="0">
                <a:latin typeface="+mn-ea"/>
                <a:ea typeface="+mn-ea"/>
              </a:rPr>
              <a:t>・</a:t>
            </a:r>
            <a:r>
              <a:rPr lang="ja-JP" altLang="en-US" sz="3600" dirty="0">
                <a:latin typeface="+mn-ea"/>
                <a:ea typeface="+mn-ea"/>
              </a:rPr>
              <a:t>避難所運営責任者に男女両方を配置</a:t>
            </a:r>
            <a:endParaRPr lang="en-US" altLang="ja-JP" sz="3600" dirty="0">
              <a:latin typeface="+mn-ea"/>
              <a:ea typeface="+mn-ea"/>
            </a:endParaRPr>
          </a:p>
          <a:p>
            <a:pPr eaLnBrk="1" hangingPunct="1"/>
            <a:r>
              <a:rPr lang="ja-JP" altLang="en-US" sz="3600" dirty="0">
                <a:latin typeface="+mn-ea"/>
                <a:ea typeface="+mn-ea"/>
              </a:rPr>
              <a:t>・避難所運営の各班に男女両方を</a:t>
            </a:r>
            <a:r>
              <a:rPr lang="ja-JP" altLang="en-US" sz="3600" dirty="0" smtClean="0">
                <a:latin typeface="+mn-ea"/>
                <a:ea typeface="+mn-ea"/>
              </a:rPr>
              <a:t>、</a:t>
            </a:r>
            <a:endParaRPr lang="en-US" altLang="ja-JP" sz="3600" dirty="0" smtClean="0">
              <a:latin typeface="+mn-ea"/>
              <a:ea typeface="+mn-ea"/>
            </a:endParaRPr>
          </a:p>
          <a:p>
            <a:pPr eaLnBrk="1" hangingPunct="1"/>
            <a:r>
              <a:rPr lang="ja-JP" altLang="en-US" sz="3600" dirty="0" smtClean="0">
                <a:latin typeface="+mn-ea"/>
                <a:ea typeface="+mn-ea"/>
              </a:rPr>
              <a:t>　できれば</a:t>
            </a:r>
            <a:r>
              <a:rPr lang="ja-JP" altLang="en-US" sz="3600" dirty="0">
                <a:latin typeface="+mn-ea"/>
                <a:ea typeface="+mn-ea"/>
              </a:rPr>
              <a:t>複数配置</a:t>
            </a:r>
            <a:endParaRPr lang="en-US" altLang="ja-JP" sz="3600" dirty="0">
              <a:latin typeface="+mn-ea"/>
              <a:ea typeface="+mn-ea"/>
            </a:endParaRPr>
          </a:p>
          <a:p>
            <a:pPr eaLnBrk="1" hangingPunct="1"/>
            <a:r>
              <a:rPr lang="ja-JP" altLang="en-US" sz="3600" dirty="0">
                <a:latin typeface="+mn-ea"/>
                <a:ea typeface="+mn-ea"/>
              </a:rPr>
              <a:t>・物資担当者には男女両方を</a:t>
            </a:r>
            <a:r>
              <a:rPr lang="ja-JP" altLang="en-US" sz="3600" dirty="0" smtClean="0">
                <a:latin typeface="+mn-ea"/>
                <a:ea typeface="+mn-ea"/>
              </a:rPr>
              <a:t>配置</a:t>
            </a:r>
            <a:endParaRPr lang="en-US" altLang="ja-JP" sz="3600" dirty="0" smtClean="0">
              <a:latin typeface="+mn-ea"/>
              <a:ea typeface="+mn-ea"/>
            </a:endParaRPr>
          </a:p>
          <a:p>
            <a:pPr eaLnBrk="1" hangingPunct="1"/>
            <a:r>
              <a:rPr lang="ja-JP" altLang="en-US" sz="3600" dirty="0" smtClean="0">
                <a:latin typeface="+mn-ea"/>
                <a:ea typeface="+mn-ea"/>
              </a:rPr>
              <a:t>・</a:t>
            </a:r>
            <a:r>
              <a:rPr lang="ja-JP" altLang="en-US" sz="3600" dirty="0">
                <a:latin typeface="+mn-ea"/>
                <a:ea typeface="+mn-ea"/>
              </a:rPr>
              <a:t>相談窓口の設置、支援機関の情報を</a:t>
            </a:r>
            <a:r>
              <a:rPr lang="ja-JP" altLang="en-US" sz="3600" dirty="0" smtClean="0">
                <a:latin typeface="+mn-ea"/>
                <a:ea typeface="+mn-ea"/>
              </a:rPr>
              <a:t>掲示</a:t>
            </a:r>
            <a:endParaRPr lang="en-US" altLang="ja-JP" sz="3600" dirty="0" smtClean="0">
              <a:latin typeface="+mn-ea"/>
              <a:ea typeface="+mn-ea"/>
            </a:endParaRPr>
          </a:p>
          <a:p>
            <a:pPr eaLnBrk="1" hangingPunct="1"/>
            <a:r>
              <a:rPr lang="ja-JP" altLang="en-US" sz="3600" dirty="0" smtClean="0">
                <a:latin typeface="+mn-ea"/>
                <a:ea typeface="+mn-ea"/>
              </a:rPr>
              <a:t>・</a:t>
            </a:r>
            <a:r>
              <a:rPr lang="ja-JP" altLang="en-US" sz="3600" dirty="0">
                <a:latin typeface="+mn-ea"/>
                <a:ea typeface="+mn-ea"/>
              </a:rPr>
              <a:t>女性専用の洗濯干し場の確保</a:t>
            </a:r>
          </a:p>
          <a:p>
            <a:pPr eaLnBrk="1" hangingPunct="1"/>
            <a:r>
              <a:rPr lang="ja-JP" altLang="en-US" sz="3600" dirty="0">
                <a:latin typeface="+mn-ea"/>
                <a:ea typeface="+mn-ea"/>
              </a:rPr>
              <a:t>・安全・プライバシー確保への</a:t>
            </a:r>
            <a:r>
              <a:rPr lang="ja-JP" altLang="en-US" sz="3600" dirty="0" smtClean="0">
                <a:latin typeface="+mn-ea"/>
                <a:ea typeface="+mn-ea"/>
              </a:rPr>
              <a:t>配慮</a:t>
            </a:r>
            <a:endParaRPr lang="en-US" altLang="ja-JP" sz="3600" dirty="0" smtClean="0">
              <a:latin typeface="+mn-ea"/>
              <a:ea typeface="+mn-ea"/>
            </a:endParaRPr>
          </a:p>
          <a:p>
            <a:pPr eaLnBrk="1" hangingPunct="1"/>
            <a:endParaRPr lang="ja-JP" altLang="en-US" sz="2400" dirty="0">
              <a:latin typeface="+mn-ea"/>
              <a:ea typeface="+mn-ea"/>
            </a:endParaRPr>
          </a:p>
        </p:txBody>
      </p:sp>
    </p:spTree>
    <p:extLst>
      <p:ext uri="{BB962C8B-B14F-4D97-AF65-F5344CB8AC3E}">
        <p14:creationId xmlns:p14="http://schemas.microsoft.com/office/powerpoint/2010/main" val="149111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11</a:t>
            </a:r>
            <a:endParaRPr kumimoji="1" lang="ja-JP" altLang="en-US" dirty="0"/>
          </a:p>
        </p:txBody>
      </p:sp>
      <p:sp>
        <p:nvSpPr>
          <p:cNvPr id="4" name="Rectangle 5"/>
          <p:cNvSpPr>
            <a:spLocks noChangeArrowheads="1"/>
          </p:cNvSpPr>
          <p:nvPr/>
        </p:nvSpPr>
        <p:spPr bwMode="auto">
          <a:xfrm>
            <a:off x="1019574" y="1799456"/>
            <a:ext cx="8322615" cy="3853576"/>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600" dirty="0">
                <a:latin typeface="+mn-ea"/>
                <a:ea typeface="+mn-ea"/>
              </a:rPr>
              <a:t>【</a:t>
            </a:r>
            <a:r>
              <a:rPr lang="ja-JP" altLang="en-US" sz="3600" dirty="0">
                <a:latin typeface="+mn-ea"/>
                <a:ea typeface="+mn-ea"/>
              </a:rPr>
              <a:t>性的マイノリティの視点</a:t>
            </a:r>
            <a:r>
              <a:rPr lang="en-US" altLang="ja-JP" sz="3600" dirty="0">
                <a:latin typeface="+mn-ea"/>
                <a:ea typeface="+mn-ea"/>
              </a:rPr>
              <a:t>】</a:t>
            </a:r>
          </a:p>
          <a:p>
            <a:pPr algn="ctr" eaLnBrk="1" hangingPunct="1"/>
            <a:endParaRPr lang="en-US" altLang="ja-JP" sz="3600" dirty="0">
              <a:latin typeface="+mn-ea"/>
              <a:ea typeface="+mn-ea"/>
            </a:endParaRPr>
          </a:p>
          <a:p>
            <a:pPr eaLnBrk="1" hangingPunct="1"/>
            <a:r>
              <a:rPr lang="ja-JP" altLang="en-US" sz="3600" dirty="0">
                <a:latin typeface="+mn-ea"/>
                <a:ea typeface="+mn-ea"/>
              </a:rPr>
              <a:t>・避難所の受付時の</a:t>
            </a:r>
            <a:r>
              <a:rPr lang="ja-JP" altLang="en-US" sz="3600" dirty="0" smtClean="0">
                <a:latin typeface="+mn-ea"/>
                <a:ea typeface="+mn-ea"/>
              </a:rPr>
              <a:t>配慮</a:t>
            </a:r>
            <a:endParaRPr lang="en-US" altLang="ja-JP" sz="3600" dirty="0" smtClean="0">
              <a:latin typeface="+mn-ea"/>
              <a:ea typeface="+mn-ea"/>
            </a:endParaRPr>
          </a:p>
          <a:p>
            <a:pPr eaLnBrk="1" hangingPunct="1"/>
            <a:r>
              <a:rPr lang="ja-JP" altLang="en-US" sz="3600" dirty="0">
                <a:latin typeface="+mn-ea"/>
                <a:ea typeface="+mn-ea"/>
              </a:rPr>
              <a:t>・相談所の</a:t>
            </a:r>
            <a:r>
              <a:rPr lang="ja-JP" altLang="en-US" sz="3600" dirty="0" smtClean="0">
                <a:latin typeface="+mn-ea"/>
                <a:ea typeface="+mn-ea"/>
              </a:rPr>
              <a:t>設置</a:t>
            </a:r>
            <a:endParaRPr lang="en-US" altLang="ja-JP" sz="3600" dirty="0" smtClean="0">
              <a:latin typeface="+mn-ea"/>
              <a:ea typeface="+mn-ea"/>
            </a:endParaRPr>
          </a:p>
          <a:p>
            <a:pPr eaLnBrk="1" hangingPunct="1"/>
            <a:r>
              <a:rPr lang="ja-JP" altLang="en-US" sz="3600" dirty="0">
                <a:latin typeface="+mn-ea"/>
                <a:ea typeface="+mn-ea"/>
              </a:rPr>
              <a:t>・トイレなど多目的用を設置</a:t>
            </a:r>
            <a:r>
              <a:rPr lang="ja-JP" altLang="en-US" sz="3600" dirty="0" smtClean="0">
                <a:latin typeface="+mn-ea"/>
                <a:ea typeface="+mn-ea"/>
              </a:rPr>
              <a:t>する</a:t>
            </a:r>
            <a:endParaRPr lang="en-US" altLang="ja-JP" sz="3600" dirty="0" smtClean="0">
              <a:latin typeface="+mn-ea"/>
              <a:ea typeface="+mn-ea"/>
            </a:endParaRPr>
          </a:p>
          <a:p>
            <a:pPr eaLnBrk="1" hangingPunct="1"/>
            <a:r>
              <a:rPr lang="ja-JP" altLang="en-US" sz="3600" dirty="0">
                <a:latin typeface="+mn-ea"/>
                <a:ea typeface="+mn-ea"/>
              </a:rPr>
              <a:t>・支援物資の受け渡しに関する配慮</a:t>
            </a:r>
          </a:p>
        </p:txBody>
      </p:sp>
    </p:spTree>
    <p:extLst>
      <p:ext uri="{BB962C8B-B14F-4D97-AF65-F5344CB8AC3E}">
        <p14:creationId xmlns:p14="http://schemas.microsoft.com/office/powerpoint/2010/main" val="417787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避難所の運営に必要なことは？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12</a:t>
            </a:r>
            <a:endParaRPr kumimoji="1" lang="ja-JP" altLang="en-US" dirty="0"/>
          </a:p>
        </p:txBody>
      </p:sp>
      <p:sp>
        <p:nvSpPr>
          <p:cNvPr id="5" name="Rectangle 3"/>
          <p:cNvSpPr>
            <a:spLocks noChangeArrowheads="1"/>
          </p:cNvSpPr>
          <p:nvPr/>
        </p:nvSpPr>
        <p:spPr bwMode="auto">
          <a:xfrm>
            <a:off x="984135" y="4502065"/>
            <a:ext cx="8288690" cy="2196497"/>
          </a:xfrm>
          <a:prstGeom prst="rect">
            <a:avLst/>
          </a:prstGeom>
          <a:solidFill>
            <a:schemeClr val="accent6">
              <a:lumMod val="20000"/>
              <a:lumOff val="80000"/>
            </a:schemeClr>
          </a:solidFill>
          <a:ln>
            <a:noFill/>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smtClean="0">
                <a:latin typeface="+mn-ea"/>
                <a:ea typeface="+mn-ea"/>
              </a:rPr>
              <a:t>その他、高齢者や</a:t>
            </a:r>
            <a:r>
              <a:rPr lang="ja-JP" altLang="en-US" sz="2800" dirty="0" err="1" smtClean="0">
                <a:latin typeface="+mn-ea"/>
                <a:ea typeface="+mn-ea"/>
              </a:rPr>
              <a:t>障がい</a:t>
            </a:r>
            <a:r>
              <a:rPr lang="ja-JP" altLang="en-US" sz="2800" dirty="0" smtClean="0">
                <a:latin typeface="+mn-ea"/>
                <a:ea typeface="+mn-ea"/>
              </a:rPr>
              <a:t>者への配慮も必要！！</a:t>
            </a:r>
            <a:endParaRPr lang="en-US" altLang="ja-JP" sz="2800" dirty="0" smtClean="0">
              <a:latin typeface="+mn-ea"/>
              <a:ea typeface="+mn-ea"/>
            </a:endParaRPr>
          </a:p>
          <a:p>
            <a:pPr algn="ctr" eaLnBrk="1" hangingPunct="1"/>
            <a:r>
              <a:rPr lang="en-US" altLang="ja-JP" sz="2800" dirty="0" smtClean="0">
                <a:latin typeface="+mn-ea"/>
                <a:ea typeface="+mn-ea"/>
              </a:rPr>
              <a:t>Do</a:t>
            </a:r>
            <a:r>
              <a:rPr lang="ja-JP" altLang="en-US" sz="2800" dirty="0" smtClean="0">
                <a:latin typeface="+mn-ea"/>
                <a:ea typeface="+mn-ea"/>
              </a:rPr>
              <a:t>はぐは、ゲーム</a:t>
            </a:r>
            <a:r>
              <a:rPr lang="ja-JP" altLang="en-US" sz="2800" dirty="0">
                <a:latin typeface="+mn-ea"/>
                <a:ea typeface="+mn-ea"/>
              </a:rPr>
              <a:t>感覚で避難者の受け入れや</a:t>
            </a:r>
            <a:endParaRPr lang="en-US" altLang="ja-JP" sz="2800" dirty="0">
              <a:latin typeface="+mn-ea"/>
              <a:ea typeface="+mn-ea"/>
            </a:endParaRPr>
          </a:p>
          <a:p>
            <a:pPr algn="ctr" eaLnBrk="1" hangingPunct="1"/>
            <a:r>
              <a:rPr lang="ja-JP" altLang="en-US" sz="2800" dirty="0">
                <a:latin typeface="+mn-ea"/>
                <a:ea typeface="+mn-ea"/>
              </a:rPr>
              <a:t>避難所で起きる出来事などを模擬体験できます</a:t>
            </a:r>
            <a:endParaRPr lang="ja-JP" altLang="ja-JP" sz="2800" dirty="0">
              <a:latin typeface="+mn-ea"/>
              <a:ea typeface="+mn-ea"/>
            </a:endParaRPr>
          </a:p>
        </p:txBody>
      </p:sp>
      <p:sp>
        <p:nvSpPr>
          <p:cNvPr id="6" name="Rectangle 5"/>
          <p:cNvSpPr>
            <a:spLocks noChangeArrowheads="1"/>
          </p:cNvSpPr>
          <p:nvPr/>
        </p:nvSpPr>
        <p:spPr bwMode="auto">
          <a:xfrm>
            <a:off x="989261" y="1174359"/>
            <a:ext cx="8283564" cy="2808312"/>
          </a:xfrm>
          <a:prstGeom prst="rect">
            <a:avLst/>
          </a:prstGeom>
          <a:solidFill>
            <a:schemeClr val="bg1"/>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3200" dirty="0" smtClean="0">
                <a:latin typeface="+mn-ea"/>
                <a:ea typeface="+mn-ea"/>
              </a:rPr>
              <a:t>【</a:t>
            </a:r>
            <a:r>
              <a:rPr lang="ja-JP" altLang="en-US" sz="3200" dirty="0" smtClean="0">
                <a:latin typeface="+mn-ea"/>
                <a:ea typeface="+mn-ea"/>
              </a:rPr>
              <a:t>外国人の</a:t>
            </a:r>
            <a:r>
              <a:rPr lang="ja-JP" altLang="en-US" sz="3200" dirty="0">
                <a:latin typeface="+mn-ea"/>
                <a:ea typeface="+mn-ea"/>
              </a:rPr>
              <a:t>視点</a:t>
            </a:r>
            <a:r>
              <a:rPr lang="en-US" altLang="ja-JP" sz="3200" dirty="0" smtClean="0">
                <a:latin typeface="+mn-ea"/>
                <a:ea typeface="+mn-ea"/>
              </a:rPr>
              <a:t>】</a:t>
            </a:r>
          </a:p>
          <a:p>
            <a:pPr algn="ctr" eaLnBrk="1" hangingPunct="1"/>
            <a:endParaRPr lang="en-US" altLang="ja-JP" sz="3200" dirty="0">
              <a:latin typeface="+mn-ea"/>
              <a:ea typeface="+mn-ea"/>
            </a:endParaRPr>
          </a:p>
          <a:p>
            <a:pPr eaLnBrk="1" hangingPunct="1"/>
            <a:r>
              <a:rPr lang="ja-JP" altLang="en-US" sz="3200" dirty="0">
                <a:latin typeface="+mn-ea"/>
                <a:ea typeface="+mn-ea"/>
              </a:rPr>
              <a:t>・避難所であることを外国人の方々に</a:t>
            </a:r>
            <a:r>
              <a:rPr lang="ja-JP" altLang="en-US" sz="3200" dirty="0" smtClean="0">
                <a:latin typeface="+mn-ea"/>
                <a:ea typeface="+mn-ea"/>
              </a:rPr>
              <a:t>周知</a:t>
            </a:r>
            <a:endParaRPr lang="en-US" altLang="ja-JP" sz="3200" dirty="0" smtClean="0">
              <a:latin typeface="+mn-ea"/>
              <a:ea typeface="+mn-ea"/>
            </a:endParaRPr>
          </a:p>
          <a:p>
            <a:pPr eaLnBrk="1" hangingPunct="1"/>
            <a:r>
              <a:rPr lang="ja-JP" altLang="en-US" sz="3200" dirty="0" smtClean="0">
                <a:latin typeface="+mn-ea"/>
                <a:ea typeface="+mn-ea"/>
              </a:rPr>
              <a:t>・</a:t>
            </a:r>
            <a:r>
              <a:rPr lang="ja-JP" altLang="en-US" sz="3200" dirty="0">
                <a:latin typeface="+mn-ea"/>
                <a:ea typeface="+mn-ea"/>
              </a:rPr>
              <a:t>外国人避難者の方々とのコミュニケーション</a:t>
            </a:r>
          </a:p>
          <a:p>
            <a:pPr eaLnBrk="1" hangingPunct="1"/>
            <a:r>
              <a:rPr lang="ja-JP" altLang="en-US" sz="3200" dirty="0">
                <a:latin typeface="+mn-ea"/>
                <a:ea typeface="+mn-ea"/>
              </a:rPr>
              <a:t>・宗教上の配慮事項などを</a:t>
            </a:r>
            <a:r>
              <a:rPr lang="ja-JP" altLang="en-US" sz="3200" dirty="0" smtClean="0">
                <a:latin typeface="+mn-ea"/>
                <a:ea typeface="+mn-ea"/>
              </a:rPr>
              <a:t>ヒアリング</a:t>
            </a:r>
            <a:endParaRPr lang="ja-JP" altLang="en-US" sz="3200" dirty="0">
              <a:latin typeface="+mn-ea"/>
              <a:ea typeface="+mn-ea"/>
            </a:endParaRPr>
          </a:p>
        </p:txBody>
      </p:sp>
    </p:spTree>
    <p:extLst>
      <p:ext uri="{BB962C8B-B14F-4D97-AF65-F5344CB8AC3E}">
        <p14:creationId xmlns:p14="http://schemas.microsoft.com/office/powerpoint/2010/main" val="162059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簡単な自己紹介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13</a:t>
            </a:r>
            <a:endParaRPr kumimoji="1" lang="ja-JP" altLang="en-US" dirty="0"/>
          </a:p>
        </p:txBody>
      </p:sp>
      <p:sp>
        <p:nvSpPr>
          <p:cNvPr id="4" name="Rectangle 4"/>
          <p:cNvSpPr>
            <a:spLocks noChangeArrowheads="1"/>
          </p:cNvSpPr>
          <p:nvPr/>
        </p:nvSpPr>
        <p:spPr bwMode="auto">
          <a:xfrm>
            <a:off x="1133277" y="1949241"/>
            <a:ext cx="7770870" cy="3816424"/>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さて、ゲームの前に</a:t>
            </a:r>
            <a:endParaRPr lang="en-US" altLang="ja-JP" sz="3600" dirty="0">
              <a:latin typeface="+mn-ea"/>
              <a:ea typeface="+mn-ea"/>
            </a:endParaRPr>
          </a:p>
          <a:p>
            <a:pPr algn="l" eaLnBrk="1" hangingPunct="1"/>
            <a:r>
              <a:rPr lang="ja-JP" altLang="en-US" sz="3600" dirty="0">
                <a:latin typeface="+mn-ea"/>
                <a:ea typeface="+mn-ea"/>
              </a:rPr>
              <a:t>　　　　　　　　　　簡単な自己紹介！</a:t>
            </a:r>
            <a:endParaRPr lang="en-US" altLang="ja-JP" sz="3600" dirty="0">
              <a:latin typeface="+mn-ea"/>
              <a:ea typeface="+mn-ea"/>
            </a:endParaRPr>
          </a:p>
          <a:p>
            <a:pPr algn="l" eaLnBrk="1" hangingPunct="1"/>
            <a:endParaRPr lang="en-US" altLang="ja-JP" sz="3600" dirty="0">
              <a:latin typeface="+mn-ea"/>
              <a:ea typeface="+mn-ea"/>
            </a:endParaRPr>
          </a:p>
          <a:p>
            <a:pPr algn="l" eaLnBrk="1" hangingPunct="1"/>
            <a:r>
              <a:rPr lang="ja-JP" altLang="en-US" sz="3600" dirty="0">
                <a:latin typeface="+mn-ea"/>
                <a:ea typeface="+mn-ea"/>
              </a:rPr>
              <a:t>講師が選ぶテーマについて</a:t>
            </a:r>
            <a:endParaRPr lang="en-US" altLang="ja-JP" sz="3600" dirty="0">
              <a:latin typeface="+mn-ea"/>
              <a:ea typeface="+mn-ea"/>
            </a:endParaRPr>
          </a:p>
          <a:p>
            <a:pPr algn="l" eaLnBrk="1" hangingPunct="1"/>
            <a:r>
              <a:rPr lang="ja-JP" altLang="en-US" sz="3600" dirty="0">
                <a:latin typeface="+mn-ea"/>
                <a:ea typeface="+mn-ea"/>
              </a:rPr>
              <a:t>各自回答を書き込み</a:t>
            </a:r>
            <a:endParaRPr lang="en-US" altLang="ja-JP" sz="3600" dirty="0">
              <a:latin typeface="+mn-ea"/>
              <a:ea typeface="+mn-ea"/>
            </a:endParaRPr>
          </a:p>
          <a:p>
            <a:pPr algn="l" eaLnBrk="1" hangingPunct="1"/>
            <a:r>
              <a:rPr lang="ja-JP" altLang="en-US" sz="3600" dirty="0">
                <a:latin typeface="+mn-ea"/>
                <a:ea typeface="+mn-ea"/>
              </a:rPr>
              <a:t>ひとり</a:t>
            </a:r>
            <a:r>
              <a:rPr lang="en-US" altLang="ja-JP" sz="3600" dirty="0">
                <a:latin typeface="+mn-ea"/>
                <a:ea typeface="+mn-ea"/>
              </a:rPr>
              <a:t>30</a:t>
            </a:r>
            <a:r>
              <a:rPr lang="ja-JP" altLang="en-US" sz="3600" dirty="0">
                <a:latin typeface="+mn-ea"/>
                <a:ea typeface="+mn-ea"/>
              </a:rPr>
              <a:t>秒程度で発表してください</a:t>
            </a:r>
          </a:p>
        </p:txBody>
      </p:sp>
    </p:spTree>
    <p:extLst>
      <p:ext uri="{BB962C8B-B14F-4D97-AF65-F5344CB8AC3E}">
        <p14:creationId xmlns:p14="http://schemas.microsoft.com/office/powerpoint/2010/main" val="69376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Do</a:t>
            </a:r>
            <a:r>
              <a:rPr lang="ja-JP" altLang="en-US" dirty="0" err="1"/>
              <a:t>はぐの</a:t>
            </a:r>
            <a:r>
              <a:rPr lang="ja-JP" altLang="en-US" dirty="0"/>
              <a:t>やり方</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14</a:t>
            </a:r>
            <a:endParaRPr kumimoji="1" lang="ja-JP" altLang="en-US" dirty="0"/>
          </a:p>
        </p:txBody>
      </p:sp>
      <p:sp>
        <p:nvSpPr>
          <p:cNvPr id="4" name="テキスト ボックス 3"/>
          <p:cNvSpPr txBox="1"/>
          <p:nvPr/>
        </p:nvSpPr>
        <p:spPr>
          <a:xfrm>
            <a:off x="687665" y="1343167"/>
            <a:ext cx="8942556" cy="584775"/>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①読み手役がカードを読み上げる</a:t>
            </a:r>
          </a:p>
        </p:txBody>
      </p:sp>
      <p:sp>
        <p:nvSpPr>
          <p:cNvPr id="5" name="テキスト ボックス 4"/>
          <p:cNvSpPr txBox="1"/>
          <p:nvPr/>
        </p:nvSpPr>
        <p:spPr>
          <a:xfrm>
            <a:off x="692383" y="2435939"/>
            <a:ext cx="8937837" cy="1077218"/>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②グループでそのカードをどのように扱うか</a:t>
            </a:r>
            <a:r>
              <a:rPr lang="ja-JP" altLang="en-US" sz="3200" dirty="0" smtClean="0">
                <a:latin typeface="+mn-ea"/>
                <a:ea typeface="+mn-ea"/>
              </a:rPr>
              <a:t>相談</a:t>
            </a:r>
            <a:endParaRPr lang="en-US" altLang="ja-JP" sz="3200" dirty="0" smtClean="0">
              <a:latin typeface="+mn-ea"/>
              <a:ea typeface="+mn-ea"/>
            </a:endParaRPr>
          </a:p>
          <a:p>
            <a:r>
              <a:rPr lang="ja-JP" altLang="en-US" sz="3200" dirty="0" smtClean="0">
                <a:latin typeface="+mn-ea"/>
                <a:ea typeface="+mn-ea"/>
              </a:rPr>
              <a:t>　 する</a:t>
            </a:r>
            <a:endParaRPr lang="en-US" altLang="ja-JP" sz="3200" dirty="0">
              <a:latin typeface="+mn-ea"/>
              <a:ea typeface="+mn-ea"/>
            </a:endParaRPr>
          </a:p>
        </p:txBody>
      </p:sp>
      <p:sp>
        <p:nvSpPr>
          <p:cNvPr id="6" name="テキスト ボックス 5"/>
          <p:cNvSpPr txBox="1"/>
          <p:nvPr/>
        </p:nvSpPr>
        <p:spPr>
          <a:xfrm>
            <a:off x="687664" y="3997509"/>
            <a:ext cx="8942555" cy="1077218"/>
          </a:xfrm>
          <a:prstGeom prst="rect">
            <a:avLst/>
          </a:prstGeom>
          <a:solidFill>
            <a:schemeClr val="accent6">
              <a:lumMod val="20000"/>
              <a:lumOff val="80000"/>
            </a:schemeClr>
          </a:solidFill>
        </p:spPr>
        <p:txBody>
          <a:bodyPr wrap="square" rtlCol="0">
            <a:spAutoFit/>
          </a:bodyPr>
          <a:lstStyle/>
          <a:p>
            <a:r>
              <a:rPr lang="ja-JP" altLang="en-US" sz="3200" dirty="0">
                <a:latin typeface="+mn-ea"/>
                <a:ea typeface="+mn-ea"/>
              </a:rPr>
              <a:t>③平面図にカードを配置したり、ルールなどを</a:t>
            </a:r>
            <a:r>
              <a:rPr lang="ja-JP" altLang="en-US" sz="3200" dirty="0" smtClean="0">
                <a:latin typeface="+mn-ea"/>
                <a:ea typeface="+mn-ea"/>
              </a:rPr>
              <a:t>決</a:t>
            </a:r>
            <a:endParaRPr lang="en-US" altLang="ja-JP" sz="3200" dirty="0" smtClean="0">
              <a:latin typeface="+mn-ea"/>
              <a:ea typeface="+mn-ea"/>
            </a:endParaRPr>
          </a:p>
          <a:p>
            <a:r>
              <a:rPr lang="en-US" altLang="ja-JP" sz="3200" dirty="0">
                <a:latin typeface="+mn-ea"/>
                <a:ea typeface="+mn-ea"/>
              </a:rPr>
              <a:t> </a:t>
            </a:r>
            <a:r>
              <a:rPr lang="en-US" altLang="ja-JP" sz="3200" dirty="0" smtClean="0">
                <a:latin typeface="+mn-ea"/>
                <a:ea typeface="+mn-ea"/>
              </a:rPr>
              <a:t>  </a:t>
            </a:r>
            <a:r>
              <a:rPr lang="ja-JP" altLang="en-US" sz="3200" dirty="0" smtClean="0">
                <a:latin typeface="+mn-ea"/>
                <a:ea typeface="+mn-ea"/>
              </a:rPr>
              <a:t>めたり結論</a:t>
            </a:r>
            <a:r>
              <a:rPr lang="ja-JP" altLang="en-US" sz="3200" dirty="0">
                <a:latin typeface="+mn-ea"/>
                <a:ea typeface="+mn-ea"/>
              </a:rPr>
              <a:t>を付せんなどに書き込みます</a:t>
            </a:r>
          </a:p>
        </p:txBody>
      </p:sp>
      <p:sp>
        <p:nvSpPr>
          <p:cNvPr id="7" name="テキスト ボックス 6"/>
          <p:cNvSpPr txBox="1"/>
          <p:nvPr/>
        </p:nvSpPr>
        <p:spPr>
          <a:xfrm>
            <a:off x="699967" y="5592889"/>
            <a:ext cx="8930254" cy="1077218"/>
          </a:xfrm>
          <a:prstGeom prst="rect">
            <a:avLst/>
          </a:prstGeom>
          <a:solidFill>
            <a:srgbClr val="FFFF00"/>
          </a:solidFill>
        </p:spPr>
        <p:txBody>
          <a:bodyPr wrap="square" rtlCol="0">
            <a:spAutoFit/>
          </a:bodyPr>
          <a:lstStyle/>
          <a:p>
            <a:r>
              <a:rPr lang="ja-JP" altLang="en-US" sz="3200" dirty="0">
                <a:latin typeface="+mn-ea"/>
                <a:ea typeface="+mn-ea"/>
              </a:rPr>
              <a:t>カードは全部で２５０枚！カードがなくなる</a:t>
            </a:r>
            <a:r>
              <a:rPr lang="ja-JP" altLang="en-US" sz="3200" dirty="0" smtClean="0">
                <a:latin typeface="+mn-ea"/>
                <a:ea typeface="+mn-ea"/>
              </a:rPr>
              <a:t>まで</a:t>
            </a:r>
            <a:endParaRPr lang="en-US" altLang="ja-JP" sz="3200" dirty="0" smtClean="0">
              <a:latin typeface="+mn-ea"/>
              <a:ea typeface="+mn-ea"/>
            </a:endParaRPr>
          </a:p>
          <a:p>
            <a:r>
              <a:rPr lang="ja-JP" altLang="en-US" sz="3200" dirty="0" smtClean="0">
                <a:latin typeface="+mn-ea"/>
                <a:ea typeface="+mn-ea"/>
              </a:rPr>
              <a:t>①</a:t>
            </a:r>
            <a:r>
              <a:rPr lang="ja-JP" altLang="en-US" sz="3200" dirty="0">
                <a:latin typeface="+mn-ea"/>
                <a:ea typeface="+mn-ea"/>
              </a:rPr>
              <a:t>→②→③を続けます</a:t>
            </a:r>
          </a:p>
        </p:txBody>
      </p:sp>
    </p:spTree>
    <p:extLst>
      <p:ext uri="{BB962C8B-B14F-4D97-AF65-F5344CB8AC3E}">
        <p14:creationId xmlns:p14="http://schemas.microsoft.com/office/powerpoint/2010/main" val="23535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扱うカードは３種類！</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15</a:t>
            </a:r>
          </a:p>
        </p:txBody>
      </p:sp>
      <p:sp>
        <p:nvSpPr>
          <p:cNvPr id="4" name="テキスト ボックス 3"/>
          <p:cNvSpPr txBox="1"/>
          <p:nvPr/>
        </p:nvSpPr>
        <p:spPr>
          <a:xfrm>
            <a:off x="813379" y="1587974"/>
            <a:ext cx="2225946"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5" name="テキスト ボックス 4"/>
          <p:cNvSpPr txBox="1"/>
          <p:nvPr/>
        </p:nvSpPr>
        <p:spPr>
          <a:xfrm>
            <a:off x="3733983" y="1614792"/>
            <a:ext cx="2367845"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6" name="テキスト ボックス 5"/>
          <p:cNvSpPr txBox="1"/>
          <p:nvPr/>
        </p:nvSpPr>
        <p:spPr>
          <a:xfrm>
            <a:off x="6818391" y="1616892"/>
            <a:ext cx="2347833"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3848315" y="2630629"/>
            <a:ext cx="2160239" cy="3226330"/>
          </a:xfrm>
          <a:prstGeom prst="rect">
            <a:avLst/>
          </a:prstGeom>
        </p:spPr>
      </p:pic>
      <p:pic>
        <p:nvPicPr>
          <p:cNvPr id="8" name="図 7"/>
          <p:cNvPicPr>
            <a:picLocks noChangeAspect="1"/>
          </p:cNvPicPr>
          <p:nvPr/>
        </p:nvPicPr>
        <p:blipFill>
          <a:blip r:embed="rId4"/>
          <a:stretch>
            <a:fillRect/>
          </a:stretch>
        </p:blipFill>
        <p:spPr>
          <a:xfrm>
            <a:off x="892030" y="2584362"/>
            <a:ext cx="2068643" cy="3272175"/>
          </a:xfrm>
          <a:prstGeom prst="rect">
            <a:avLst/>
          </a:prstGeom>
        </p:spPr>
      </p:pic>
      <p:pic>
        <p:nvPicPr>
          <p:cNvPr id="9" name="図 8"/>
          <p:cNvPicPr>
            <a:picLocks noChangeAspect="1"/>
          </p:cNvPicPr>
          <p:nvPr/>
        </p:nvPicPr>
        <p:blipFill>
          <a:blip r:embed="rId5"/>
          <a:stretch>
            <a:fillRect/>
          </a:stretch>
        </p:blipFill>
        <p:spPr>
          <a:xfrm>
            <a:off x="6869161" y="2584362"/>
            <a:ext cx="2197918" cy="3268903"/>
          </a:xfrm>
          <a:prstGeom prst="rect">
            <a:avLst/>
          </a:prstGeom>
        </p:spPr>
      </p:pic>
    </p:spTree>
    <p:extLst>
      <p:ext uri="{BB962C8B-B14F-4D97-AF65-F5344CB8AC3E}">
        <p14:creationId xmlns:p14="http://schemas.microsoft.com/office/powerpoint/2010/main" val="561738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8" y="237105"/>
            <a:ext cx="5400000" cy="464620"/>
          </a:xfrm>
        </p:spPr>
        <p:txBody>
          <a:bodyPr/>
          <a:lstStyle/>
          <a:p>
            <a:r>
              <a:rPr lang="ja-JP" altLang="en-US" dirty="0"/>
              <a:t>ゲームのやり方　避難者カード</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16</a:t>
            </a:r>
          </a:p>
        </p:txBody>
      </p:sp>
      <p:sp>
        <p:nvSpPr>
          <p:cNvPr id="4" name="Rectangle 7"/>
          <p:cNvSpPr>
            <a:spLocks noChangeArrowheads="1"/>
          </p:cNvSpPr>
          <p:nvPr/>
        </p:nvSpPr>
        <p:spPr bwMode="auto">
          <a:xfrm>
            <a:off x="3797573" y="1809023"/>
            <a:ext cx="5525550" cy="4536504"/>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t>・</a:t>
            </a:r>
            <a:r>
              <a:rPr lang="ja-JP" altLang="en-US" sz="3200" dirty="0">
                <a:latin typeface="+mn-ea"/>
                <a:ea typeface="+mn-ea"/>
              </a:rPr>
              <a:t>１枚のカードが避難者１人を示します</a:t>
            </a:r>
            <a:endParaRPr lang="en-US" altLang="ja-JP" sz="3200" dirty="0">
              <a:latin typeface="+mn-ea"/>
              <a:ea typeface="+mn-ea"/>
            </a:endParaRPr>
          </a:p>
          <a:p>
            <a:pPr eaLnBrk="1" hangingPunct="1"/>
            <a:endParaRPr lang="en-US" altLang="ja-JP" sz="3200" dirty="0">
              <a:latin typeface="+mn-ea"/>
              <a:ea typeface="+mn-ea"/>
            </a:endParaRPr>
          </a:p>
          <a:p>
            <a:pPr eaLnBrk="1" hangingPunct="1"/>
            <a:r>
              <a:rPr lang="ja-JP" altLang="en-US" sz="3200" dirty="0">
                <a:latin typeface="+mn-ea"/>
                <a:ea typeface="+mn-ea"/>
              </a:rPr>
              <a:t>・カードには避難者個人や世帯の情報が記述されています</a:t>
            </a:r>
            <a:endParaRPr lang="en-US" altLang="ja-JP" sz="3200" dirty="0">
              <a:latin typeface="+mn-ea"/>
              <a:ea typeface="+mn-ea"/>
            </a:endParaRPr>
          </a:p>
          <a:p>
            <a:pPr algn="l" eaLnBrk="1" hangingPunct="1"/>
            <a:endParaRPr lang="en-US" altLang="ja-JP" sz="3200" dirty="0">
              <a:latin typeface="+mn-ea"/>
              <a:ea typeface="+mn-ea"/>
            </a:endParaRPr>
          </a:p>
          <a:p>
            <a:pPr algn="l" eaLnBrk="1" hangingPunct="1"/>
            <a:r>
              <a:rPr lang="ja-JP" altLang="en-US" sz="3200" dirty="0">
                <a:latin typeface="+mn-ea"/>
                <a:ea typeface="+mn-ea"/>
              </a:rPr>
              <a:t>・カードの大きさは、体育館の中で一人あたりが使用できるスペースです</a:t>
            </a:r>
            <a:endParaRPr lang="en-US" altLang="ja-JP" sz="3200" dirty="0">
              <a:latin typeface="+mn-ea"/>
              <a:ea typeface="+mn-ea"/>
            </a:endParaRPr>
          </a:p>
        </p:txBody>
      </p:sp>
      <p:pic>
        <p:nvPicPr>
          <p:cNvPr id="5" name="図 4"/>
          <p:cNvPicPr>
            <a:picLocks noChangeAspect="1"/>
          </p:cNvPicPr>
          <p:nvPr/>
        </p:nvPicPr>
        <p:blipFill>
          <a:blip r:embed="rId3"/>
          <a:stretch>
            <a:fillRect/>
          </a:stretch>
        </p:blipFill>
        <p:spPr>
          <a:xfrm>
            <a:off x="655872" y="1799456"/>
            <a:ext cx="2458236" cy="3888432"/>
          </a:xfrm>
          <a:prstGeom prst="rect">
            <a:avLst/>
          </a:prstGeom>
        </p:spPr>
      </p:pic>
    </p:spTree>
    <p:extLst>
      <p:ext uri="{BB962C8B-B14F-4D97-AF65-F5344CB8AC3E}">
        <p14:creationId xmlns:p14="http://schemas.microsoft.com/office/powerpoint/2010/main" val="950100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避難者カード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17</a:t>
            </a:r>
            <a:endParaRPr kumimoji="1" lang="ja-JP" altLang="en-US" dirty="0"/>
          </a:p>
        </p:txBody>
      </p:sp>
      <p:sp>
        <p:nvSpPr>
          <p:cNvPr id="4" name="Rectangle 7"/>
          <p:cNvSpPr>
            <a:spLocks noChangeArrowheads="1"/>
          </p:cNvSpPr>
          <p:nvPr/>
        </p:nvSpPr>
        <p:spPr bwMode="auto">
          <a:xfrm>
            <a:off x="3552671" y="1728499"/>
            <a:ext cx="5789519" cy="840018"/>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読み上げ役は世帯分のカードをまとめて「</a:t>
            </a:r>
            <a:r>
              <a:rPr lang="ja-JP" altLang="en-US" sz="2400" dirty="0">
                <a:solidFill>
                  <a:srgbClr val="FF0000"/>
                </a:solidFill>
                <a:latin typeface="+mn-ea"/>
                <a:ea typeface="+mn-ea"/>
              </a:rPr>
              <a:t>はっきりと</a:t>
            </a:r>
            <a:r>
              <a:rPr lang="ja-JP" altLang="en-US" sz="2400" dirty="0">
                <a:latin typeface="+mn-ea"/>
                <a:ea typeface="+mn-ea"/>
              </a:rPr>
              <a:t>」読み上げてください</a:t>
            </a:r>
            <a:endParaRPr lang="en-US" altLang="ja-JP" sz="2400" dirty="0">
              <a:latin typeface="+mn-ea"/>
              <a:ea typeface="+mn-ea"/>
            </a:endParaRPr>
          </a:p>
        </p:txBody>
      </p:sp>
      <p:sp>
        <p:nvSpPr>
          <p:cNvPr id="5" name="Rectangle 7"/>
          <p:cNvSpPr>
            <a:spLocks noChangeArrowheads="1"/>
          </p:cNvSpPr>
          <p:nvPr/>
        </p:nvSpPr>
        <p:spPr bwMode="auto">
          <a:xfrm>
            <a:off x="3552668" y="3313502"/>
            <a:ext cx="5789519" cy="860338"/>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名前・家族構成・住所・被害・年齢</a:t>
            </a:r>
            <a:endParaRPr lang="en-US" altLang="ja-JP" sz="2400" dirty="0">
              <a:latin typeface="+mn-ea"/>
              <a:ea typeface="+mn-ea"/>
            </a:endParaRPr>
          </a:p>
          <a:p>
            <a:pPr eaLnBrk="1" hangingPunct="1"/>
            <a:r>
              <a:rPr lang="ja-JP" altLang="en-US" sz="2400" dirty="0">
                <a:latin typeface="+mn-ea"/>
                <a:ea typeface="+mn-ea"/>
              </a:rPr>
              <a:t>そして避難者の特徴というように・・・</a:t>
            </a:r>
            <a:endParaRPr lang="en-US" altLang="ja-JP" sz="2400" dirty="0">
              <a:latin typeface="+mn-ea"/>
              <a:ea typeface="+mn-ea"/>
            </a:endParaRPr>
          </a:p>
        </p:txBody>
      </p:sp>
      <p:sp>
        <p:nvSpPr>
          <p:cNvPr id="6" name="Rectangle 7"/>
          <p:cNvSpPr>
            <a:spLocks noChangeArrowheads="1"/>
          </p:cNvSpPr>
          <p:nvPr/>
        </p:nvSpPr>
        <p:spPr bwMode="auto">
          <a:xfrm>
            <a:off x="3552671" y="4823792"/>
            <a:ext cx="5789517" cy="1243836"/>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latin typeface="+mn-ea"/>
                <a:ea typeface="+mn-ea"/>
              </a:rPr>
              <a:t>読み上げた後は、その避難者をどの場所に滞在してもらうかをグループ内で決めて、平面図に配置します</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687665" y="1799456"/>
            <a:ext cx="2190151" cy="3464376"/>
          </a:xfrm>
          <a:prstGeom prst="rect">
            <a:avLst/>
          </a:prstGeom>
        </p:spPr>
      </p:pic>
    </p:spTree>
    <p:extLst>
      <p:ext uri="{BB962C8B-B14F-4D97-AF65-F5344CB8AC3E}">
        <p14:creationId xmlns:p14="http://schemas.microsoft.com/office/powerpoint/2010/main" val="28226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避難者カードを配置する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18</a:t>
            </a:r>
            <a:endParaRPr kumimoji="1" lang="ja-JP" altLang="en-US" dirty="0"/>
          </a:p>
        </p:txBody>
      </p:sp>
      <p:sp>
        <p:nvSpPr>
          <p:cNvPr id="4" name="Rectangle 37"/>
          <p:cNvSpPr>
            <a:spLocks noChangeArrowheads="1"/>
          </p:cNvSpPr>
          <p:nvPr/>
        </p:nvSpPr>
        <p:spPr bwMode="auto">
          <a:xfrm>
            <a:off x="7056837" y="3561757"/>
            <a:ext cx="868695" cy="1208485"/>
          </a:xfrm>
          <a:prstGeom prst="rect">
            <a:avLst/>
          </a:pr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a:solidFill>
                  <a:prstClr val="black"/>
                </a:solidFill>
              </a:rPr>
              <a:t>教室</a:t>
            </a:r>
          </a:p>
        </p:txBody>
      </p:sp>
      <p:sp>
        <p:nvSpPr>
          <p:cNvPr id="5" name="Rectangle 36"/>
          <p:cNvSpPr>
            <a:spLocks noChangeArrowheads="1"/>
          </p:cNvSpPr>
          <p:nvPr/>
        </p:nvSpPr>
        <p:spPr bwMode="auto">
          <a:xfrm>
            <a:off x="7036596" y="2092525"/>
            <a:ext cx="868695" cy="1208485"/>
          </a:xfrm>
          <a:prstGeom prst="rect">
            <a:avLst/>
          </a:pr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800" b="1">
                <a:solidFill>
                  <a:prstClr val="black"/>
                </a:solidFill>
              </a:rPr>
              <a:t>教室</a:t>
            </a:r>
          </a:p>
        </p:txBody>
      </p:sp>
      <p:pic>
        <p:nvPicPr>
          <p:cNvPr id="6" name="Picture 3" descr="体育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297" y="1907979"/>
            <a:ext cx="5087541" cy="36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908703" y="2124670"/>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 name="Rectangle 6"/>
          <p:cNvSpPr>
            <a:spLocks noChangeArrowheads="1"/>
          </p:cNvSpPr>
          <p:nvPr/>
        </p:nvSpPr>
        <p:spPr bwMode="auto">
          <a:xfrm>
            <a:off x="5161365" y="500717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 name="Rectangle 7"/>
          <p:cNvSpPr>
            <a:spLocks noChangeArrowheads="1"/>
          </p:cNvSpPr>
          <p:nvPr/>
        </p:nvSpPr>
        <p:spPr bwMode="auto">
          <a:xfrm>
            <a:off x="2807496" y="4951214"/>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 name="Rectangle 8"/>
          <p:cNvSpPr>
            <a:spLocks noChangeArrowheads="1"/>
          </p:cNvSpPr>
          <p:nvPr/>
        </p:nvSpPr>
        <p:spPr bwMode="auto">
          <a:xfrm>
            <a:off x="7172328" y="3761779"/>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 name="Rectangle 9"/>
          <p:cNvSpPr>
            <a:spLocks noChangeArrowheads="1"/>
          </p:cNvSpPr>
          <p:nvPr/>
        </p:nvSpPr>
        <p:spPr bwMode="auto">
          <a:xfrm>
            <a:off x="3219453" y="4971454"/>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 name="Rectangle 10"/>
          <p:cNvSpPr>
            <a:spLocks noChangeArrowheads="1"/>
          </p:cNvSpPr>
          <p:nvPr/>
        </p:nvSpPr>
        <p:spPr bwMode="auto">
          <a:xfrm>
            <a:off x="2107409" y="1812726"/>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 name="Rectangle 11"/>
          <p:cNvSpPr>
            <a:spLocks noChangeArrowheads="1"/>
          </p:cNvSpPr>
          <p:nvPr/>
        </p:nvSpPr>
        <p:spPr bwMode="auto">
          <a:xfrm>
            <a:off x="3608790" y="4705945"/>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 name="Rectangle 12"/>
          <p:cNvSpPr>
            <a:spLocks noChangeArrowheads="1"/>
          </p:cNvSpPr>
          <p:nvPr/>
        </p:nvSpPr>
        <p:spPr bwMode="auto">
          <a:xfrm>
            <a:off x="7602146" y="4018954"/>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 name="Rectangle 15"/>
          <p:cNvSpPr>
            <a:spLocks noChangeArrowheads="1"/>
          </p:cNvSpPr>
          <p:nvPr/>
        </p:nvSpPr>
        <p:spPr bwMode="auto">
          <a:xfrm>
            <a:off x="4225534" y="2135385"/>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 name="Rectangle 16"/>
          <p:cNvSpPr>
            <a:spLocks noChangeArrowheads="1"/>
          </p:cNvSpPr>
          <p:nvPr/>
        </p:nvSpPr>
        <p:spPr bwMode="auto">
          <a:xfrm>
            <a:off x="3157540" y="2733079"/>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 name="Rectangle 18"/>
          <p:cNvSpPr>
            <a:spLocks noChangeArrowheads="1"/>
          </p:cNvSpPr>
          <p:nvPr/>
        </p:nvSpPr>
        <p:spPr bwMode="auto">
          <a:xfrm>
            <a:off x="7203284" y="4340423"/>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 name="Rectangle 19"/>
          <p:cNvSpPr>
            <a:spLocks noChangeArrowheads="1"/>
          </p:cNvSpPr>
          <p:nvPr/>
        </p:nvSpPr>
        <p:spPr bwMode="auto">
          <a:xfrm>
            <a:off x="7616434" y="289262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 name="Rectangle 20"/>
          <p:cNvSpPr>
            <a:spLocks noChangeArrowheads="1"/>
          </p:cNvSpPr>
          <p:nvPr/>
        </p:nvSpPr>
        <p:spPr bwMode="auto">
          <a:xfrm>
            <a:off x="4856565" y="2580679"/>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 name="Rectangle 25"/>
          <p:cNvSpPr>
            <a:spLocks noChangeArrowheads="1"/>
          </p:cNvSpPr>
          <p:nvPr/>
        </p:nvSpPr>
        <p:spPr bwMode="auto">
          <a:xfrm>
            <a:off x="3281365" y="3543895"/>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 name="Rectangle 26"/>
          <p:cNvSpPr>
            <a:spLocks noChangeArrowheads="1"/>
          </p:cNvSpPr>
          <p:nvPr/>
        </p:nvSpPr>
        <p:spPr bwMode="auto">
          <a:xfrm>
            <a:off x="2693196" y="3336726"/>
            <a:ext cx="146839"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 name="Rectangle 31"/>
          <p:cNvSpPr>
            <a:spLocks noChangeArrowheads="1"/>
          </p:cNvSpPr>
          <p:nvPr/>
        </p:nvSpPr>
        <p:spPr bwMode="auto">
          <a:xfrm>
            <a:off x="3540922" y="3147419"/>
            <a:ext cx="2798580" cy="632222"/>
          </a:xfrm>
          <a:prstGeom prst="rect">
            <a:avLst/>
          </a:prstGeom>
          <a:solidFill>
            <a:srgbClr val="FFFF99"/>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solidFill>
                  <a:srgbClr val="FF3300"/>
                </a:solidFill>
              </a:rPr>
              <a:t>通路の確保</a:t>
            </a:r>
          </a:p>
        </p:txBody>
      </p:sp>
      <p:sp>
        <p:nvSpPr>
          <p:cNvPr id="23" name="Rectangle 32"/>
          <p:cNvSpPr>
            <a:spLocks noChangeArrowheads="1"/>
          </p:cNvSpPr>
          <p:nvPr/>
        </p:nvSpPr>
        <p:spPr bwMode="auto">
          <a:xfrm>
            <a:off x="5249471" y="3909416"/>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 name="Rectangle 33"/>
          <p:cNvSpPr>
            <a:spLocks noChangeArrowheads="1"/>
          </p:cNvSpPr>
          <p:nvPr/>
        </p:nvSpPr>
        <p:spPr bwMode="auto">
          <a:xfrm>
            <a:off x="7273534" y="2254448"/>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5" name="Rectangle 34"/>
          <p:cNvSpPr>
            <a:spLocks noChangeArrowheads="1"/>
          </p:cNvSpPr>
          <p:nvPr/>
        </p:nvSpPr>
        <p:spPr bwMode="auto">
          <a:xfrm>
            <a:off x="5816209" y="2606873"/>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6" name="Rectangle 35"/>
          <p:cNvSpPr>
            <a:spLocks noChangeArrowheads="1"/>
          </p:cNvSpPr>
          <p:nvPr/>
        </p:nvSpPr>
        <p:spPr bwMode="auto">
          <a:xfrm>
            <a:off x="4496996" y="4140398"/>
            <a:ext cx="146840" cy="195263"/>
          </a:xfrm>
          <a:prstGeom prst="rect">
            <a:avLst/>
          </a:prstGeom>
          <a:solidFill>
            <a:srgbClr val="FFFF00"/>
          </a:solidFill>
          <a:ln w="9525"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Tree>
    <p:extLst>
      <p:ext uri="{BB962C8B-B14F-4D97-AF65-F5344CB8AC3E}">
        <p14:creationId xmlns:p14="http://schemas.microsoft.com/office/powerpoint/2010/main" val="80675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4.9711E-6 C 0.01181 0.04716 0.01823 0.24739 0.07292 0.28346 C 0.12761 0.31953 0.25 0.22358 0.32847 0.21595 C 0.4066 0.20832 0.50938 0.18312 0.54132 0.23699 C 0.57327 0.29086 0.5632 0.49225 0.52031 0.53919 C 0.47778 0.58612 0.33646 0.57942 0.28403 0.51815 C 0.2316 0.45687 0.2382 0.24069 0.20625 0.17156 C 0.17431 0.10242 0.13316 0.10312 0.09202 0.10381 " pathEditMode="relative" rAng="0" ptsTypes="aaaaaaaa">
                                      <p:cBhvr>
                                        <p:cTn id="6" dur="5000" fill="hold"/>
                                        <p:tgtEl>
                                          <p:spTgt spid="12"/>
                                        </p:tgtEl>
                                        <p:attrNameLst>
                                          <p:attrName>ppt_x</p:attrName>
                                          <p:attrName>ppt_y</p:attrName>
                                        </p:attrNameLst>
                                      </p:cBhvr>
                                      <p:rCtr x="28663" y="29295"/>
                                    </p:animMotion>
                                  </p:childTnLst>
                                </p:cTn>
                              </p:par>
                            </p:childTnLst>
                          </p:cTn>
                        </p:par>
                        <p:par>
                          <p:cTn id="7" fill="hold">
                            <p:stCondLst>
                              <p:cond delay="5000"/>
                            </p:stCondLst>
                            <p:childTnLst>
                              <p:par>
                                <p:cTn id="8" presetID="2" presetClass="entr" presetSubtype="8"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childTnLst>
                          </p:cTn>
                        </p:par>
                        <p:par>
                          <p:cTn id="12" fill="hold">
                            <p:stCondLst>
                              <p:cond delay="5500"/>
                            </p:stCondLst>
                            <p:childTnLst>
                              <p:par>
                                <p:cTn id="13" presetID="2" presetClass="entr" presetSubtype="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0-#ppt_h/2"/>
                                          </p:val>
                                        </p:tav>
                                        <p:tav tm="100000">
                                          <p:val>
                                            <p:strVal val="#ppt_y"/>
                                          </p:val>
                                        </p:tav>
                                      </p:tavLst>
                                    </p:anim>
                                  </p:childTnLst>
                                </p:cTn>
                              </p:par>
                            </p:childTnLst>
                          </p:cTn>
                        </p:par>
                        <p:par>
                          <p:cTn id="22" fill="hold">
                            <p:stCondLst>
                              <p:cond delay="6500"/>
                            </p:stCondLst>
                            <p:childTnLst>
                              <p:par>
                                <p:cTn id="23" presetID="2" presetClass="entr" presetSubtype="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70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7500"/>
                            </p:stCondLst>
                            <p:childTnLst>
                              <p:par>
                                <p:cTn id="33" presetID="2" presetClass="entr" presetSubtype="9"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8000"/>
                            </p:stCondLst>
                            <p:childTnLst>
                              <p:par>
                                <p:cTn id="38" presetID="2" presetClass="entr" presetSubtype="3"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par>
                          <p:cTn id="47" fill="hold">
                            <p:stCondLst>
                              <p:cond delay="900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9500"/>
                            </p:stCondLst>
                            <p:childTnLst>
                              <p:par>
                                <p:cTn id="53" presetID="2" presetClass="entr" presetSubtype="1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par>
                          <p:cTn id="57" fill="hold">
                            <p:stCondLst>
                              <p:cond delay="10000"/>
                            </p:stCondLst>
                            <p:childTnLst>
                              <p:par>
                                <p:cTn id="58" presetID="2" presetClass="entr" presetSubtype="4"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par>
                          <p:cTn id="62" fill="hold">
                            <p:stCondLst>
                              <p:cond delay="10500"/>
                            </p:stCondLst>
                            <p:childTnLst>
                              <p:par>
                                <p:cTn id="63" presetID="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11000"/>
                            </p:stCondLst>
                            <p:childTnLst>
                              <p:par>
                                <p:cTn id="68" presetID="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par>
                          <p:cTn id="72" fill="hold">
                            <p:stCondLst>
                              <p:cond delay="11500"/>
                            </p:stCondLst>
                            <p:childTnLst>
                              <p:par>
                                <p:cTn id="73" presetID="2" presetClass="entr" presetSubtype="4"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par>
                          <p:cTn id="77" fill="hold">
                            <p:stCondLst>
                              <p:cond delay="12000"/>
                            </p:stCondLst>
                            <p:childTnLst>
                              <p:par>
                                <p:cTn id="78" presetID="2" presetClass="entr" presetSubtype="4"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par>
                          <p:cTn id="82" fill="hold">
                            <p:stCondLst>
                              <p:cond delay="12500"/>
                            </p:stCondLst>
                            <p:childTnLst>
                              <p:par>
                                <p:cTn id="83" presetID="2" presetClass="entr" presetSubtype="4"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par>
                          <p:cTn id="87" fill="hold">
                            <p:stCondLst>
                              <p:cond delay="13000"/>
                            </p:stCondLst>
                            <p:childTnLst>
                              <p:par>
                                <p:cTn id="88" presetID="2" presetClass="entr" presetSubtype="6"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1+#ppt_w/2"/>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par>
                          <p:cTn id="92" fill="hold">
                            <p:stCondLst>
                              <p:cond delay="13500"/>
                            </p:stCondLst>
                            <p:childTnLst>
                              <p:par>
                                <p:cTn id="93" presetID="2" presetClass="entr" presetSubtype="6"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1+#ppt_w/2"/>
                                          </p:val>
                                        </p:tav>
                                        <p:tav tm="100000">
                                          <p:val>
                                            <p:strVal val="#ppt_x"/>
                                          </p:val>
                                        </p:tav>
                                      </p:tavLst>
                                    </p:anim>
                                    <p:anim calcmode="lin" valueType="num">
                                      <p:cBhvr additive="base">
                                        <p:cTn id="96" dur="500" fill="hold"/>
                                        <p:tgtEl>
                                          <p:spTgt spid="26"/>
                                        </p:tgtEl>
                                        <p:attrNameLst>
                                          <p:attrName>ppt_y</p:attrName>
                                        </p:attrNameLst>
                                      </p:cBhvr>
                                      <p:tavLst>
                                        <p:tav tm="0">
                                          <p:val>
                                            <p:strVal val="1+#ppt_h/2"/>
                                          </p:val>
                                        </p:tav>
                                        <p:tav tm="100000">
                                          <p:val>
                                            <p:strVal val="#ppt_y"/>
                                          </p:val>
                                        </p:tav>
                                      </p:tavLst>
                                    </p:anim>
                                  </p:childTnLst>
                                </p:cTn>
                              </p:par>
                            </p:childTnLst>
                          </p:cTn>
                        </p:par>
                        <p:par>
                          <p:cTn id="97" fill="hold">
                            <p:stCondLst>
                              <p:cond delay="14000"/>
                            </p:stCondLst>
                            <p:childTnLst>
                              <p:par>
                                <p:cTn id="98" presetID="3" presetClass="entr" presetSubtype="1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blinds(horizontal)">
                                      <p:cBhvr>
                                        <p:cTn id="10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E46E-C5E2-F3CC-224B-ABA60BD274F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1D5672C-B70F-2671-069E-24039C0796FC}"/>
              </a:ext>
            </a:extLst>
          </p:cNvPr>
          <p:cNvSpPr>
            <a:spLocks noGrp="1"/>
          </p:cNvSpPr>
          <p:nvPr>
            <p:ph type="body" sz="quarter" idx="10"/>
          </p:nvPr>
        </p:nvSpPr>
        <p:spPr/>
        <p:txBody>
          <a:bodyPr/>
          <a:lstStyle/>
          <a:p>
            <a:r>
              <a:rPr lang="ja-JP" altLang="en-US" dirty="0"/>
              <a:t>本日の予定</a:t>
            </a:r>
            <a:endParaRPr lang="en-US" altLang="ja-JP" dirty="0"/>
          </a:p>
        </p:txBody>
      </p:sp>
      <p:sp>
        <p:nvSpPr>
          <p:cNvPr id="4" name="テキスト プレースホルダー 3">
            <a:extLst>
              <a:ext uri="{FF2B5EF4-FFF2-40B4-BE49-F238E27FC236}">
                <a16:creationId xmlns:a16="http://schemas.microsoft.com/office/drawing/2014/main" id="{EBBFB2BB-C9AF-CE43-6E31-4BF7C49BAFBC}"/>
              </a:ext>
            </a:extLst>
          </p:cNvPr>
          <p:cNvSpPr>
            <a:spLocks noGrp="1"/>
          </p:cNvSpPr>
          <p:nvPr>
            <p:ph type="body" sz="quarter" idx="11"/>
          </p:nvPr>
        </p:nvSpPr>
        <p:spPr/>
        <p:txBody>
          <a:bodyPr/>
          <a:lstStyle/>
          <a:p>
            <a:r>
              <a:rPr lang="en-US" altLang="ja-JP" dirty="0"/>
              <a:t>01</a:t>
            </a:r>
            <a:endParaRPr lang="ja-JP" altLang="en-US" dirty="0"/>
          </a:p>
        </p:txBody>
      </p:sp>
      <p:sp>
        <p:nvSpPr>
          <p:cNvPr id="3" name="スライド番号プレースホルダー 2">
            <a:extLst>
              <a:ext uri="{FF2B5EF4-FFF2-40B4-BE49-F238E27FC236}">
                <a16:creationId xmlns:a16="http://schemas.microsoft.com/office/drawing/2014/main" id="{965AA67C-A2D7-4376-24DD-5F0ECBFDA1AE}"/>
              </a:ext>
            </a:extLst>
          </p:cNvPr>
          <p:cNvSpPr>
            <a:spLocks noGrp="1"/>
          </p:cNvSpPr>
          <p:nvPr>
            <p:ph type="sldNum" sz="quarter" idx="4"/>
          </p:nvPr>
        </p:nvSpPr>
        <p:spPr/>
        <p:txBody>
          <a:bodyPr/>
          <a:lstStyle/>
          <a:p>
            <a:fld id="{DAEAED28-8997-4FFA-811D-F6FE77C1DEDA}" type="slidenum">
              <a:rPr lang="ja-JP" altLang="en-US" smtClean="0"/>
              <a:pPr/>
              <a:t>2</a:t>
            </a:fld>
            <a:endParaRPr lang="ja-JP" altLang="en-US"/>
          </a:p>
        </p:txBody>
      </p:sp>
      <p:sp>
        <p:nvSpPr>
          <p:cNvPr id="18" name="テキスト ボックス 17">
            <a:extLst>
              <a:ext uri="{FF2B5EF4-FFF2-40B4-BE49-F238E27FC236}">
                <a16:creationId xmlns:a16="http://schemas.microsoft.com/office/drawing/2014/main" id="{242F0AB8-0AE6-5380-334E-0FF027BB6F1B}"/>
              </a:ext>
            </a:extLst>
          </p:cNvPr>
          <p:cNvSpPr txBox="1"/>
          <p:nvPr/>
        </p:nvSpPr>
        <p:spPr bwMode="auto">
          <a:xfrm>
            <a:off x="338062" y="989045"/>
            <a:ext cx="1459301"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｜Ｄｏはぐ</a:t>
            </a:r>
          </a:p>
        </p:txBody>
      </p:sp>
      <p:sp>
        <p:nvSpPr>
          <p:cNvPr id="74" name="正方形/長方形 73"/>
          <p:cNvSpPr/>
          <p:nvPr/>
        </p:nvSpPr>
        <p:spPr>
          <a:xfrm>
            <a:off x="2575487" y="1496760"/>
            <a:ext cx="6867437" cy="4765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ゲームの概要説明</a:t>
            </a:r>
          </a:p>
        </p:txBody>
      </p:sp>
      <p:sp>
        <p:nvSpPr>
          <p:cNvPr id="75" name="正方形/長方形 74"/>
          <p:cNvSpPr/>
          <p:nvPr/>
        </p:nvSpPr>
        <p:spPr>
          <a:xfrm>
            <a:off x="2575486" y="2120925"/>
            <a:ext cx="6845409"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簡単自己紹介・ゲーム設定説明</a:t>
            </a:r>
          </a:p>
        </p:txBody>
      </p:sp>
      <p:sp>
        <p:nvSpPr>
          <p:cNvPr id="76" name="正方形/長方形 75"/>
          <p:cNvSpPr/>
          <p:nvPr/>
        </p:nvSpPr>
        <p:spPr>
          <a:xfrm>
            <a:off x="2574792" y="2712693"/>
            <a:ext cx="6845407" cy="13386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ゲーム</a:t>
            </a:r>
            <a:endParaRPr lang="en-US" altLang="ja-JP" sz="2400" dirty="0">
              <a:solidFill>
                <a:schemeClr val="tx1"/>
              </a:solidFill>
            </a:endParaRPr>
          </a:p>
          <a:p>
            <a:pPr algn="ctr"/>
            <a:r>
              <a:rPr lang="ja-JP" altLang="en-US" sz="2400" dirty="0">
                <a:solidFill>
                  <a:schemeClr val="tx1"/>
                </a:solidFill>
              </a:rPr>
              <a:t>（途中小休憩あり）</a:t>
            </a:r>
          </a:p>
        </p:txBody>
      </p:sp>
      <p:sp>
        <p:nvSpPr>
          <p:cNvPr id="77" name="正方形/長方形 76"/>
          <p:cNvSpPr/>
          <p:nvPr/>
        </p:nvSpPr>
        <p:spPr>
          <a:xfrm>
            <a:off x="2574788" y="4827809"/>
            <a:ext cx="6845411"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意見交換・講評</a:t>
            </a:r>
          </a:p>
        </p:txBody>
      </p:sp>
      <p:sp>
        <p:nvSpPr>
          <p:cNvPr id="78" name="正方形/長方形 77"/>
          <p:cNvSpPr/>
          <p:nvPr/>
        </p:nvSpPr>
        <p:spPr>
          <a:xfrm>
            <a:off x="2574790" y="4212094"/>
            <a:ext cx="6845409"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要解説カードの解説（講師より）</a:t>
            </a:r>
          </a:p>
        </p:txBody>
      </p:sp>
      <p:sp>
        <p:nvSpPr>
          <p:cNvPr id="80" name="テキスト ボックス 79"/>
          <p:cNvSpPr txBox="1"/>
          <p:nvPr/>
        </p:nvSpPr>
        <p:spPr>
          <a:xfrm>
            <a:off x="1298027" y="2136498"/>
            <a:ext cx="998672" cy="461665"/>
          </a:xfrm>
          <a:prstGeom prst="rect">
            <a:avLst/>
          </a:prstGeom>
          <a:noFill/>
        </p:spPr>
        <p:txBody>
          <a:bodyPr wrap="square" rtlCol="0">
            <a:spAutoFit/>
          </a:bodyPr>
          <a:lstStyle/>
          <a:p>
            <a:pPr algn="ctr"/>
            <a:r>
              <a:rPr lang="en-US" altLang="ja-JP" sz="2400" dirty="0"/>
              <a:t>15</a:t>
            </a:r>
            <a:r>
              <a:rPr lang="ja-JP" altLang="en-US" sz="2400" dirty="0"/>
              <a:t>分</a:t>
            </a:r>
          </a:p>
        </p:txBody>
      </p:sp>
      <p:sp>
        <p:nvSpPr>
          <p:cNvPr id="81" name="テキスト ボックス 80"/>
          <p:cNvSpPr txBox="1"/>
          <p:nvPr/>
        </p:nvSpPr>
        <p:spPr>
          <a:xfrm>
            <a:off x="1298027" y="3190711"/>
            <a:ext cx="998672" cy="461665"/>
          </a:xfrm>
          <a:prstGeom prst="rect">
            <a:avLst/>
          </a:prstGeom>
          <a:noFill/>
        </p:spPr>
        <p:txBody>
          <a:bodyPr wrap="square" rtlCol="0">
            <a:spAutoFit/>
          </a:bodyPr>
          <a:lstStyle/>
          <a:p>
            <a:pPr algn="ctr"/>
            <a:r>
              <a:rPr lang="en-US" altLang="ja-JP" sz="2400" dirty="0"/>
              <a:t>120</a:t>
            </a:r>
            <a:r>
              <a:rPr lang="ja-JP" altLang="en-US" sz="2400" dirty="0"/>
              <a:t>分</a:t>
            </a:r>
          </a:p>
        </p:txBody>
      </p:sp>
      <p:sp>
        <p:nvSpPr>
          <p:cNvPr id="82" name="テキスト ボックス 81"/>
          <p:cNvSpPr txBox="1"/>
          <p:nvPr/>
        </p:nvSpPr>
        <p:spPr>
          <a:xfrm>
            <a:off x="1298027" y="4197268"/>
            <a:ext cx="998672" cy="461665"/>
          </a:xfrm>
          <a:prstGeom prst="rect">
            <a:avLst/>
          </a:prstGeom>
          <a:noFill/>
        </p:spPr>
        <p:txBody>
          <a:bodyPr wrap="square" rtlCol="0">
            <a:spAutoFit/>
          </a:bodyPr>
          <a:lstStyle/>
          <a:p>
            <a:pPr algn="ctr"/>
            <a:r>
              <a:rPr lang="en-US" altLang="ja-JP" sz="2400" dirty="0"/>
              <a:t>10</a:t>
            </a:r>
            <a:r>
              <a:rPr lang="ja-JP" altLang="en-US" sz="2400" dirty="0"/>
              <a:t>分</a:t>
            </a:r>
          </a:p>
        </p:txBody>
      </p:sp>
      <p:sp>
        <p:nvSpPr>
          <p:cNvPr id="83" name="テキスト ボックス 82"/>
          <p:cNvSpPr txBox="1"/>
          <p:nvPr/>
        </p:nvSpPr>
        <p:spPr>
          <a:xfrm>
            <a:off x="1351442" y="4860997"/>
            <a:ext cx="998672" cy="461665"/>
          </a:xfrm>
          <a:prstGeom prst="rect">
            <a:avLst/>
          </a:prstGeom>
          <a:noFill/>
        </p:spPr>
        <p:txBody>
          <a:bodyPr wrap="square" rtlCol="0">
            <a:spAutoFit/>
          </a:bodyPr>
          <a:lstStyle/>
          <a:p>
            <a:pPr algn="ctr"/>
            <a:r>
              <a:rPr lang="en-US" altLang="ja-JP" sz="2400" dirty="0"/>
              <a:t>50</a:t>
            </a:r>
            <a:r>
              <a:rPr lang="ja-JP" altLang="en-US" sz="2400" dirty="0"/>
              <a:t>分</a:t>
            </a:r>
          </a:p>
        </p:txBody>
      </p:sp>
      <p:sp>
        <p:nvSpPr>
          <p:cNvPr id="84" name="テキスト ボックス 83"/>
          <p:cNvSpPr txBox="1"/>
          <p:nvPr/>
        </p:nvSpPr>
        <p:spPr>
          <a:xfrm>
            <a:off x="1298027" y="1497120"/>
            <a:ext cx="998672" cy="461665"/>
          </a:xfrm>
          <a:prstGeom prst="rect">
            <a:avLst/>
          </a:prstGeom>
          <a:noFill/>
        </p:spPr>
        <p:txBody>
          <a:bodyPr wrap="square" rtlCol="0">
            <a:spAutoFit/>
          </a:bodyPr>
          <a:lstStyle/>
          <a:p>
            <a:pPr algn="ctr"/>
            <a:r>
              <a:rPr lang="en-US" altLang="ja-JP" sz="2400" dirty="0"/>
              <a:t>15</a:t>
            </a:r>
            <a:r>
              <a:rPr lang="ja-JP" altLang="en-US" sz="2400" dirty="0"/>
              <a:t>分</a:t>
            </a:r>
          </a:p>
        </p:txBody>
      </p:sp>
      <p:sp>
        <p:nvSpPr>
          <p:cNvPr id="86" name="正方形/長方形 85"/>
          <p:cNvSpPr/>
          <p:nvPr/>
        </p:nvSpPr>
        <p:spPr>
          <a:xfrm>
            <a:off x="2575488" y="5956669"/>
            <a:ext cx="6867437"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段ボールベッド導入説明</a:t>
            </a:r>
            <a:endParaRPr lang="ja-JP" altLang="en-US" sz="2400" dirty="0">
              <a:solidFill>
                <a:schemeClr val="tx1"/>
              </a:solidFill>
            </a:endParaRPr>
          </a:p>
        </p:txBody>
      </p:sp>
      <p:sp>
        <p:nvSpPr>
          <p:cNvPr id="87" name="正方形/長方形 86"/>
          <p:cNvSpPr/>
          <p:nvPr/>
        </p:nvSpPr>
        <p:spPr>
          <a:xfrm>
            <a:off x="2575486" y="6548880"/>
            <a:ext cx="6845410" cy="4320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ゾーニング演習</a:t>
            </a:r>
            <a:endParaRPr lang="ja-JP" altLang="en-US" sz="2400" dirty="0">
              <a:solidFill>
                <a:schemeClr val="tx1"/>
              </a:solidFill>
            </a:endParaRPr>
          </a:p>
        </p:txBody>
      </p:sp>
      <p:sp>
        <p:nvSpPr>
          <p:cNvPr id="88" name="テキスト ボックス 87"/>
          <p:cNvSpPr txBox="1"/>
          <p:nvPr/>
        </p:nvSpPr>
        <p:spPr>
          <a:xfrm>
            <a:off x="1298027" y="5956669"/>
            <a:ext cx="998672" cy="461665"/>
          </a:xfrm>
          <a:prstGeom prst="rect">
            <a:avLst/>
          </a:prstGeom>
          <a:noFill/>
        </p:spPr>
        <p:txBody>
          <a:bodyPr wrap="square" rtlCol="0">
            <a:spAutoFit/>
          </a:bodyPr>
          <a:lstStyle/>
          <a:p>
            <a:pPr algn="ctr"/>
            <a:r>
              <a:rPr lang="en-US" altLang="ja-JP" sz="2400" dirty="0"/>
              <a:t>10</a:t>
            </a:r>
            <a:r>
              <a:rPr lang="ja-JP" altLang="en-US" sz="2400" dirty="0"/>
              <a:t>分</a:t>
            </a:r>
          </a:p>
        </p:txBody>
      </p:sp>
      <p:sp>
        <p:nvSpPr>
          <p:cNvPr id="89" name="テキスト ボックス 88"/>
          <p:cNvSpPr txBox="1"/>
          <p:nvPr/>
        </p:nvSpPr>
        <p:spPr>
          <a:xfrm>
            <a:off x="1100424" y="6507335"/>
            <a:ext cx="1393878" cy="461665"/>
          </a:xfrm>
          <a:prstGeom prst="rect">
            <a:avLst/>
          </a:prstGeom>
          <a:noFill/>
        </p:spPr>
        <p:txBody>
          <a:bodyPr wrap="square" rtlCol="0">
            <a:spAutoFit/>
          </a:bodyPr>
          <a:lstStyle/>
          <a:p>
            <a:pPr algn="ctr"/>
            <a:r>
              <a:rPr lang="en-US" altLang="ja-JP" sz="2400" dirty="0" smtClean="0"/>
              <a:t>5</a:t>
            </a:r>
            <a:r>
              <a:rPr lang="ja-JP" altLang="en-US" sz="2400" dirty="0" smtClean="0"/>
              <a:t>～</a:t>
            </a:r>
            <a:r>
              <a:rPr lang="en-US" altLang="ja-JP" sz="2400" dirty="0" smtClean="0"/>
              <a:t>10</a:t>
            </a:r>
            <a:r>
              <a:rPr lang="ja-JP" altLang="en-US" sz="2400" dirty="0" smtClean="0"/>
              <a:t>分</a:t>
            </a:r>
            <a:endParaRPr lang="ja-JP" altLang="en-US" sz="2400" dirty="0"/>
          </a:p>
        </p:txBody>
      </p:sp>
      <p:sp>
        <p:nvSpPr>
          <p:cNvPr id="90" name="テキスト ボックス 89">
            <a:extLst>
              <a:ext uri="{FF2B5EF4-FFF2-40B4-BE49-F238E27FC236}">
                <a16:creationId xmlns:a16="http://schemas.microsoft.com/office/drawing/2014/main" id="{242F0AB8-0AE6-5380-334E-0FF027BB6F1B}"/>
              </a:ext>
            </a:extLst>
          </p:cNvPr>
          <p:cNvSpPr txBox="1"/>
          <p:nvPr/>
        </p:nvSpPr>
        <p:spPr bwMode="auto">
          <a:xfrm>
            <a:off x="347843" y="5385486"/>
            <a:ext cx="3025435"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｜段ボールベッド導入</a:t>
            </a:r>
          </a:p>
        </p:txBody>
      </p:sp>
    </p:spTree>
    <p:extLst>
      <p:ext uri="{BB962C8B-B14F-4D97-AF65-F5344CB8AC3E}">
        <p14:creationId xmlns:p14="http://schemas.microsoft.com/office/powerpoint/2010/main" val="696578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イベントカード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19</a:t>
            </a:r>
            <a:endParaRPr kumimoji="1" lang="ja-JP" altLang="en-US" dirty="0"/>
          </a:p>
        </p:txBody>
      </p:sp>
      <p:sp>
        <p:nvSpPr>
          <p:cNvPr id="4" name="Rectangle 7"/>
          <p:cNvSpPr>
            <a:spLocks noChangeArrowheads="1"/>
          </p:cNvSpPr>
          <p:nvPr/>
        </p:nvSpPr>
        <p:spPr bwMode="auto">
          <a:xfrm>
            <a:off x="3509541" y="2015480"/>
            <a:ext cx="6182577" cy="4037114"/>
          </a:xfrm>
          <a:prstGeom prst="rect">
            <a:avLst/>
          </a:prstGeom>
          <a:solidFill>
            <a:schemeClr val="accent6">
              <a:lumMod val="20000"/>
              <a:lumOff val="80000"/>
            </a:schemeClr>
          </a:solidFill>
          <a:ln w="12700" algn="ctr">
            <a:solidFill>
              <a:schemeClr val="tx1"/>
            </a:solidFill>
            <a:miter lim="800000"/>
            <a:headEnd/>
            <a:tailEnd/>
          </a:ln>
        </p:spPr>
        <p:txBody>
          <a:bodyPr anchor="t"/>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災害対策本部からの連絡事項、避難者からの質問や要望などが書かれています</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★グループの中で、どのように対応するかを決めて下さい</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★イベント処理シートに結論を記入しておくのもよいでしょう</a:t>
            </a:r>
            <a:endParaRPr lang="en-US" altLang="ja-JP" sz="2800" dirty="0">
              <a:latin typeface="+mn-ea"/>
              <a:ea typeface="+mn-ea"/>
            </a:endParaRPr>
          </a:p>
        </p:txBody>
      </p:sp>
      <p:pic>
        <p:nvPicPr>
          <p:cNvPr id="5" name="図 4"/>
          <p:cNvPicPr>
            <a:picLocks noChangeAspect="1"/>
          </p:cNvPicPr>
          <p:nvPr/>
        </p:nvPicPr>
        <p:blipFill>
          <a:blip r:embed="rId3"/>
          <a:stretch>
            <a:fillRect/>
          </a:stretch>
        </p:blipFill>
        <p:spPr>
          <a:xfrm>
            <a:off x="618351" y="2015480"/>
            <a:ext cx="2569820" cy="3838042"/>
          </a:xfrm>
          <a:prstGeom prst="rect">
            <a:avLst/>
          </a:prstGeom>
        </p:spPr>
      </p:pic>
    </p:spTree>
    <p:extLst>
      <p:ext uri="{BB962C8B-B14F-4D97-AF65-F5344CB8AC3E}">
        <p14:creationId xmlns:p14="http://schemas.microsoft.com/office/powerpoint/2010/main" val="2199118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情報提供カード</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20</a:t>
            </a:r>
            <a:endParaRPr kumimoji="1" lang="ja-JP" altLang="en-US" dirty="0"/>
          </a:p>
        </p:txBody>
      </p:sp>
      <p:sp>
        <p:nvSpPr>
          <p:cNvPr id="4" name="Rectangle 7"/>
          <p:cNvSpPr>
            <a:spLocks noChangeArrowheads="1"/>
          </p:cNvSpPr>
          <p:nvPr/>
        </p:nvSpPr>
        <p:spPr bwMode="auto">
          <a:xfrm>
            <a:off x="3653557" y="1943471"/>
            <a:ext cx="5777039" cy="3870229"/>
          </a:xfrm>
          <a:prstGeom prst="rect">
            <a:avLst/>
          </a:prstGeom>
          <a:solidFill>
            <a:schemeClr val="accent6">
              <a:lumMod val="20000"/>
              <a:lumOff val="80000"/>
            </a:schemeClr>
          </a:solidFill>
          <a:ln w="12700" algn="ctr">
            <a:solidFill>
              <a:schemeClr val="tx1"/>
            </a:solidFill>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避難所の時間経過や気象の状況、室温など、状況が変化したことを教えてくれるカードです</a:t>
            </a:r>
            <a:endParaRPr lang="en-US" altLang="ja-JP" sz="2800" dirty="0">
              <a:latin typeface="+mn-ea"/>
              <a:ea typeface="+mn-ea"/>
            </a:endParaRPr>
          </a:p>
          <a:p>
            <a:pPr algn="l" eaLnBrk="1" hangingPunct="1"/>
            <a:endParaRPr lang="en-US" altLang="ja-JP" sz="2800" dirty="0">
              <a:latin typeface="+mn-ea"/>
              <a:ea typeface="+mn-ea"/>
            </a:endParaRPr>
          </a:p>
          <a:p>
            <a:pPr algn="l" eaLnBrk="1" hangingPunct="1"/>
            <a:r>
              <a:rPr lang="ja-JP" altLang="en-US" sz="2800" dirty="0">
                <a:latin typeface="+mn-ea"/>
                <a:ea typeface="+mn-ea"/>
              </a:rPr>
              <a:t>★特に処理する必要はありませんが、ゲームの想定が変わったことを全員で確認しましょう！</a:t>
            </a:r>
            <a:endParaRPr lang="en-US" altLang="ja-JP" sz="2800" dirty="0">
              <a:latin typeface="+mn-ea"/>
              <a:ea typeface="+mn-ea"/>
            </a:endParaRPr>
          </a:p>
        </p:txBody>
      </p:sp>
      <p:pic>
        <p:nvPicPr>
          <p:cNvPr id="5" name="図 4"/>
          <p:cNvPicPr>
            <a:picLocks noChangeAspect="1"/>
          </p:cNvPicPr>
          <p:nvPr/>
        </p:nvPicPr>
        <p:blipFill>
          <a:blip r:embed="rId3"/>
          <a:stretch>
            <a:fillRect/>
          </a:stretch>
        </p:blipFill>
        <p:spPr>
          <a:xfrm>
            <a:off x="671529" y="1943471"/>
            <a:ext cx="2549980" cy="3792515"/>
          </a:xfrm>
          <a:prstGeom prst="rect">
            <a:avLst/>
          </a:prstGeom>
        </p:spPr>
      </p:pic>
    </p:spTree>
    <p:extLst>
      <p:ext uri="{BB962C8B-B14F-4D97-AF65-F5344CB8AC3E}">
        <p14:creationId xmlns:p14="http://schemas.microsoft.com/office/powerpoint/2010/main" val="152424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カードを扱う際の留意点①</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21</a:t>
            </a:r>
            <a:endParaRPr kumimoji="1" lang="ja-JP" altLang="en-US" dirty="0"/>
          </a:p>
        </p:txBody>
      </p:sp>
      <p:sp>
        <p:nvSpPr>
          <p:cNvPr id="6" name="テキスト ボックス 5"/>
          <p:cNvSpPr txBox="1"/>
          <p:nvPr/>
        </p:nvSpPr>
        <p:spPr>
          <a:xfrm>
            <a:off x="687665" y="1677244"/>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7" name="テキスト ボックス 6"/>
          <p:cNvSpPr txBox="1"/>
          <p:nvPr/>
        </p:nvSpPr>
        <p:spPr>
          <a:xfrm>
            <a:off x="3869468" y="1677244"/>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8" name="テキスト ボックス 7"/>
          <p:cNvSpPr txBox="1"/>
          <p:nvPr/>
        </p:nvSpPr>
        <p:spPr>
          <a:xfrm>
            <a:off x="6844287" y="1723411"/>
            <a:ext cx="2425893"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9" name="図 8"/>
          <p:cNvPicPr>
            <a:picLocks noChangeAspect="1"/>
          </p:cNvPicPr>
          <p:nvPr/>
        </p:nvPicPr>
        <p:blipFill>
          <a:blip r:embed="rId3"/>
          <a:stretch>
            <a:fillRect/>
          </a:stretch>
        </p:blipFill>
        <p:spPr>
          <a:xfrm>
            <a:off x="3869468" y="2356433"/>
            <a:ext cx="2068642" cy="3089528"/>
          </a:xfrm>
          <a:prstGeom prst="rect">
            <a:avLst/>
          </a:prstGeom>
        </p:spPr>
      </p:pic>
      <p:sp>
        <p:nvSpPr>
          <p:cNvPr id="10" name="テキスト ボックス 9"/>
          <p:cNvSpPr txBox="1"/>
          <p:nvPr/>
        </p:nvSpPr>
        <p:spPr>
          <a:xfrm>
            <a:off x="1015592" y="5915586"/>
            <a:ext cx="7927757"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読み手は大きな声で、はっきりと読み上げましょう！</a:t>
            </a:r>
          </a:p>
        </p:txBody>
      </p:sp>
      <p:pic>
        <p:nvPicPr>
          <p:cNvPr id="11" name="図 10"/>
          <p:cNvPicPr>
            <a:picLocks noChangeAspect="1"/>
          </p:cNvPicPr>
          <p:nvPr/>
        </p:nvPicPr>
        <p:blipFill>
          <a:blip r:embed="rId4"/>
          <a:stretch>
            <a:fillRect/>
          </a:stretch>
        </p:blipFill>
        <p:spPr>
          <a:xfrm>
            <a:off x="716252" y="2377702"/>
            <a:ext cx="2011467" cy="3068259"/>
          </a:xfrm>
          <a:prstGeom prst="rect">
            <a:avLst/>
          </a:prstGeom>
        </p:spPr>
      </p:pic>
      <p:pic>
        <p:nvPicPr>
          <p:cNvPr id="12" name="図 11"/>
          <p:cNvPicPr>
            <a:picLocks noChangeAspect="1"/>
          </p:cNvPicPr>
          <p:nvPr/>
        </p:nvPicPr>
        <p:blipFill>
          <a:blip r:embed="rId5"/>
          <a:stretch>
            <a:fillRect/>
          </a:stretch>
        </p:blipFill>
        <p:spPr>
          <a:xfrm>
            <a:off x="7053729" y="2377702"/>
            <a:ext cx="2077311" cy="3089528"/>
          </a:xfrm>
          <a:prstGeom prst="rect">
            <a:avLst/>
          </a:prstGeom>
        </p:spPr>
      </p:pic>
    </p:spTree>
    <p:extLst>
      <p:ext uri="{BB962C8B-B14F-4D97-AF65-F5344CB8AC3E}">
        <p14:creationId xmlns:p14="http://schemas.microsoft.com/office/powerpoint/2010/main" val="338509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カードを扱う際の留意点②</a:t>
            </a:r>
          </a:p>
        </p:txBody>
      </p:sp>
      <p:sp>
        <p:nvSpPr>
          <p:cNvPr id="3" name="テキスト プレースホルダー 2"/>
          <p:cNvSpPr>
            <a:spLocks noGrp="1"/>
          </p:cNvSpPr>
          <p:nvPr>
            <p:ph type="body" sz="quarter" idx="11"/>
          </p:nvPr>
        </p:nvSpPr>
        <p:spPr/>
        <p:txBody>
          <a:bodyPr/>
          <a:lstStyle/>
          <a:p>
            <a:r>
              <a:rPr kumimoji="1" lang="en-US" altLang="ja-JP" dirty="0" smtClean="0"/>
              <a:t>22</a:t>
            </a:r>
            <a:endParaRPr kumimoji="1" lang="ja-JP" altLang="en-US" dirty="0"/>
          </a:p>
        </p:txBody>
      </p:sp>
      <p:sp>
        <p:nvSpPr>
          <p:cNvPr id="4" name="ドーナツ 3"/>
          <p:cNvSpPr/>
          <p:nvPr/>
        </p:nvSpPr>
        <p:spPr>
          <a:xfrm>
            <a:off x="292309" y="4792168"/>
            <a:ext cx="5396459" cy="105680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sp>
        <p:nvSpPr>
          <p:cNvPr id="5" name="テキスト ボックス 4"/>
          <p:cNvSpPr txBox="1"/>
          <p:nvPr/>
        </p:nvSpPr>
        <p:spPr>
          <a:xfrm>
            <a:off x="866000" y="1708542"/>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6" name="テキスト ボックス 5"/>
          <p:cNvSpPr txBox="1"/>
          <p:nvPr/>
        </p:nvSpPr>
        <p:spPr>
          <a:xfrm>
            <a:off x="3271603" y="1596962"/>
            <a:ext cx="7059847" cy="830997"/>
          </a:xfrm>
          <a:prstGeom prst="rect">
            <a:avLst/>
          </a:prstGeom>
          <a:noFill/>
        </p:spPr>
        <p:txBody>
          <a:bodyPr wrap="square" rtlCol="0">
            <a:spAutoFit/>
          </a:bodyPr>
          <a:lstStyle/>
          <a:p>
            <a:r>
              <a:rPr lang="ja-JP" altLang="en-US" sz="2400" dirty="0">
                <a:latin typeface="+mn-ea"/>
                <a:ea typeface="+mn-ea"/>
              </a:rPr>
              <a:t>避難者カードは　読み上げたあとに世帯分すべてを</a:t>
            </a:r>
            <a:endParaRPr lang="en-US" altLang="ja-JP" sz="2400" dirty="0">
              <a:latin typeface="+mn-ea"/>
              <a:ea typeface="+mn-ea"/>
            </a:endParaRPr>
          </a:p>
          <a:p>
            <a:r>
              <a:rPr lang="ja-JP" altLang="en-US" sz="2400" dirty="0">
                <a:latin typeface="+mn-ea"/>
                <a:ea typeface="+mn-ea"/>
              </a:rPr>
              <a:t>グループの皆さんに渡します</a:t>
            </a:r>
          </a:p>
        </p:txBody>
      </p:sp>
      <p:sp>
        <p:nvSpPr>
          <p:cNvPr id="7" name="下矢印 6"/>
          <p:cNvSpPr/>
          <p:nvPr/>
        </p:nvSpPr>
        <p:spPr>
          <a:xfrm rot="16200000">
            <a:off x="5581964" y="4104204"/>
            <a:ext cx="730771" cy="51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テキスト ボックス 7"/>
          <p:cNvSpPr txBox="1"/>
          <p:nvPr/>
        </p:nvSpPr>
        <p:spPr>
          <a:xfrm>
            <a:off x="6430779" y="3393286"/>
            <a:ext cx="3415465" cy="1938992"/>
          </a:xfrm>
          <a:prstGeom prst="rect">
            <a:avLst/>
          </a:prstGeom>
          <a:solidFill>
            <a:srgbClr val="FFFF00"/>
          </a:solidFill>
        </p:spPr>
        <p:txBody>
          <a:bodyPr wrap="square" rtlCol="0" anchor="ctr">
            <a:spAutoFit/>
          </a:bodyPr>
          <a:lstStyle/>
          <a:p>
            <a:r>
              <a:rPr lang="ja-JP" altLang="en-US" sz="2400" dirty="0">
                <a:latin typeface="+mn-ea"/>
                <a:ea typeface="+mn-ea"/>
              </a:rPr>
              <a:t>１世帯ずつ</a:t>
            </a:r>
            <a:endParaRPr lang="en-US" altLang="ja-JP" sz="2400" dirty="0">
              <a:latin typeface="+mn-ea"/>
              <a:ea typeface="+mn-ea"/>
            </a:endParaRPr>
          </a:p>
          <a:p>
            <a:r>
              <a:rPr lang="ja-JP" altLang="en-US" sz="2400" dirty="0">
                <a:latin typeface="+mn-ea"/>
                <a:ea typeface="+mn-ea"/>
              </a:rPr>
              <a:t>まとめて処理する</a:t>
            </a:r>
            <a:endParaRPr lang="en-US" altLang="ja-JP" sz="2400" dirty="0">
              <a:latin typeface="+mn-ea"/>
              <a:ea typeface="+mn-ea"/>
            </a:endParaRPr>
          </a:p>
          <a:p>
            <a:endParaRPr lang="en-US" altLang="ja-JP" sz="2400" dirty="0">
              <a:latin typeface="+mn-ea"/>
              <a:ea typeface="+mn-ea"/>
            </a:endParaRPr>
          </a:p>
          <a:p>
            <a:r>
              <a:rPr lang="en-US" altLang="ja-JP" sz="2400" dirty="0">
                <a:latin typeface="+mn-ea"/>
                <a:ea typeface="+mn-ea"/>
              </a:rPr>
              <a:t>※</a:t>
            </a:r>
            <a:r>
              <a:rPr lang="ja-JP" altLang="en-US" sz="2400" dirty="0">
                <a:latin typeface="+mn-ea"/>
                <a:ea typeface="+mn-ea"/>
              </a:rPr>
              <a:t>全員同じ場所に</a:t>
            </a:r>
            <a:endParaRPr lang="en-US" altLang="ja-JP" sz="2400" dirty="0">
              <a:latin typeface="+mn-ea"/>
              <a:ea typeface="+mn-ea"/>
            </a:endParaRPr>
          </a:p>
          <a:p>
            <a:r>
              <a:rPr lang="ja-JP" altLang="en-US" sz="2400" dirty="0">
                <a:latin typeface="+mn-ea"/>
                <a:ea typeface="+mn-ea"/>
              </a:rPr>
              <a:t>配置しなくてもよい</a:t>
            </a:r>
            <a:endParaRPr lang="en-US" altLang="ja-JP" sz="2400" dirty="0">
              <a:latin typeface="+mn-ea"/>
              <a:ea typeface="+mn-ea"/>
            </a:endParaRPr>
          </a:p>
        </p:txBody>
      </p:sp>
      <p:pic>
        <p:nvPicPr>
          <p:cNvPr id="9" name="図 8"/>
          <p:cNvPicPr>
            <a:picLocks noChangeAspect="1"/>
          </p:cNvPicPr>
          <p:nvPr/>
        </p:nvPicPr>
        <p:blipFill>
          <a:blip r:embed="rId3"/>
          <a:stretch>
            <a:fillRect/>
          </a:stretch>
        </p:blipFill>
        <p:spPr>
          <a:xfrm>
            <a:off x="554464" y="2816650"/>
            <a:ext cx="1494143" cy="2503922"/>
          </a:xfrm>
          <a:prstGeom prst="rect">
            <a:avLst/>
          </a:prstGeom>
        </p:spPr>
      </p:pic>
      <p:pic>
        <p:nvPicPr>
          <p:cNvPr id="10" name="図 9"/>
          <p:cNvPicPr>
            <a:picLocks noChangeAspect="1"/>
          </p:cNvPicPr>
          <p:nvPr/>
        </p:nvPicPr>
        <p:blipFill>
          <a:blip r:embed="rId4"/>
          <a:stretch>
            <a:fillRect/>
          </a:stretch>
        </p:blipFill>
        <p:spPr>
          <a:xfrm>
            <a:off x="2176048" y="2914416"/>
            <a:ext cx="1522178" cy="2515257"/>
          </a:xfrm>
          <a:prstGeom prst="rect">
            <a:avLst/>
          </a:prstGeom>
        </p:spPr>
      </p:pic>
      <p:pic>
        <p:nvPicPr>
          <p:cNvPr id="11" name="図 10"/>
          <p:cNvPicPr>
            <a:picLocks noChangeAspect="1"/>
          </p:cNvPicPr>
          <p:nvPr/>
        </p:nvPicPr>
        <p:blipFill>
          <a:blip r:embed="rId5"/>
          <a:stretch>
            <a:fillRect/>
          </a:stretch>
        </p:blipFill>
        <p:spPr>
          <a:xfrm>
            <a:off x="3825665" y="3037617"/>
            <a:ext cx="1524976" cy="2503570"/>
          </a:xfrm>
          <a:prstGeom prst="rect">
            <a:avLst/>
          </a:prstGeom>
        </p:spPr>
      </p:pic>
    </p:spTree>
    <p:extLst>
      <p:ext uri="{BB962C8B-B14F-4D97-AF65-F5344CB8AC3E}">
        <p14:creationId xmlns:p14="http://schemas.microsoft.com/office/powerpoint/2010/main" val="835084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カードを扱う際の留意点③</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23</a:t>
            </a:r>
            <a:endParaRPr kumimoji="1" lang="ja-JP" altLang="en-US" dirty="0"/>
          </a:p>
        </p:txBody>
      </p:sp>
      <p:sp>
        <p:nvSpPr>
          <p:cNvPr id="4" name="テキスト ボックス 3"/>
          <p:cNvSpPr txBox="1"/>
          <p:nvPr/>
        </p:nvSpPr>
        <p:spPr>
          <a:xfrm>
            <a:off x="749394" y="1828398"/>
            <a:ext cx="2068642"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5" name="テキスト ボックス 4"/>
          <p:cNvSpPr txBox="1"/>
          <p:nvPr/>
        </p:nvSpPr>
        <p:spPr>
          <a:xfrm>
            <a:off x="3252867" y="1820184"/>
            <a:ext cx="2560930"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6" name="図 5"/>
          <p:cNvPicPr>
            <a:picLocks noChangeAspect="1"/>
          </p:cNvPicPr>
          <p:nvPr/>
        </p:nvPicPr>
        <p:blipFill>
          <a:blip r:embed="rId3"/>
          <a:stretch>
            <a:fillRect/>
          </a:stretch>
        </p:blipFill>
        <p:spPr>
          <a:xfrm>
            <a:off x="762674" y="2836666"/>
            <a:ext cx="2055361" cy="3069693"/>
          </a:xfrm>
          <a:prstGeom prst="rect">
            <a:avLst/>
          </a:prstGeom>
        </p:spPr>
      </p:pic>
      <p:sp>
        <p:nvSpPr>
          <p:cNvPr id="7" name="テキスト ボックス 6"/>
          <p:cNvSpPr txBox="1"/>
          <p:nvPr/>
        </p:nvSpPr>
        <p:spPr>
          <a:xfrm>
            <a:off x="6448688" y="3324624"/>
            <a:ext cx="3312368" cy="1569660"/>
          </a:xfrm>
          <a:prstGeom prst="rect">
            <a:avLst/>
          </a:prstGeom>
          <a:solidFill>
            <a:srgbClr val="FFFF00"/>
          </a:solidFill>
        </p:spPr>
        <p:txBody>
          <a:bodyPr wrap="square" rtlCol="0">
            <a:spAutoFit/>
          </a:bodyPr>
          <a:lstStyle/>
          <a:p>
            <a:r>
              <a:rPr lang="ja-JP" altLang="en-US" sz="2400" dirty="0">
                <a:latin typeface="+mn-ea"/>
                <a:ea typeface="+mn-ea"/>
              </a:rPr>
              <a:t>読み上げて内容を確認し、対応が決まったら</a:t>
            </a:r>
            <a:endParaRPr lang="en-US" altLang="ja-JP" sz="2400" dirty="0">
              <a:latin typeface="+mn-ea"/>
              <a:ea typeface="+mn-ea"/>
            </a:endParaRPr>
          </a:p>
          <a:p>
            <a:r>
              <a:rPr lang="ja-JP" altLang="en-US" sz="2400" dirty="0">
                <a:latin typeface="+mn-ea"/>
                <a:ea typeface="+mn-ea"/>
              </a:rPr>
              <a:t>読み手の手前に重ねて置いてください</a:t>
            </a:r>
          </a:p>
        </p:txBody>
      </p:sp>
      <p:pic>
        <p:nvPicPr>
          <p:cNvPr id="8" name="図 7"/>
          <p:cNvPicPr>
            <a:picLocks noChangeAspect="1"/>
          </p:cNvPicPr>
          <p:nvPr/>
        </p:nvPicPr>
        <p:blipFill>
          <a:blip r:embed="rId4"/>
          <a:stretch>
            <a:fillRect/>
          </a:stretch>
        </p:blipFill>
        <p:spPr>
          <a:xfrm>
            <a:off x="3581549" y="2847351"/>
            <a:ext cx="2103625" cy="3128663"/>
          </a:xfrm>
          <a:prstGeom prst="rect">
            <a:avLst/>
          </a:prstGeom>
        </p:spPr>
      </p:pic>
    </p:spTree>
    <p:extLst>
      <p:ext uri="{BB962C8B-B14F-4D97-AF65-F5344CB8AC3E}">
        <p14:creationId xmlns:p14="http://schemas.microsoft.com/office/powerpoint/2010/main" val="2195823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カードを扱う際の留意点④</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24</a:t>
            </a:r>
            <a:endParaRPr kumimoji="1" lang="ja-JP" altLang="en-US" dirty="0"/>
          </a:p>
        </p:txBody>
      </p:sp>
      <p:sp>
        <p:nvSpPr>
          <p:cNvPr id="4" name="テキスト ボックス 3"/>
          <p:cNvSpPr txBox="1"/>
          <p:nvPr/>
        </p:nvSpPr>
        <p:spPr>
          <a:xfrm>
            <a:off x="708284" y="1787856"/>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避難者カード</a:t>
            </a:r>
            <a:endParaRPr lang="en-US" altLang="ja-JP" sz="2400" dirty="0">
              <a:latin typeface="+mn-ea"/>
              <a:ea typeface="+mn-ea"/>
            </a:endParaRPr>
          </a:p>
        </p:txBody>
      </p:sp>
      <p:sp>
        <p:nvSpPr>
          <p:cNvPr id="5" name="テキスト ボックス 4"/>
          <p:cNvSpPr txBox="1"/>
          <p:nvPr/>
        </p:nvSpPr>
        <p:spPr>
          <a:xfrm>
            <a:off x="3896815" y="1787856"/>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イベントカード</a:t>
            </a:r>
            <a:endParaRPr lang="en-US" altLang="ja-JP" sz="2400" dirty="0">
              <a:latin typeface="+mn-ea"/>
              <a:ea typeface="+mn-ea"/>
            </a:endParaRPr>
          </a:p>
        </p:txBody>
      </p:sp>
      <p:sp>
        <p:nvSpPr>
          <p:cNvPr id="6" name="テキスト ボックス 5"/>
          <p:cNvSpPr txBox="1"/>
          <p:nvPr/>
        </p:nvSpPr>
        <p:spPr>
          <a:xfrm>
            <a:off x="7037933" y="1766367"/>
            <a:ext cx="2401189"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情報提供カード</a:t>
            </a:r>
            <a:endParaRPr lang="en-US" altLang="ja-JP" sz="2400" dirty="0">
              <a:latin typeface="+mn-ea"/>
              <a:ea typeface="+mn-ea"/>
            </a:endParaRPr>
          </a:p>
        </p:txBody>
      </p:sp>
      <p:pic>
        <p:nvPicPr>
          <p:cNvPr id="7" name="図 6"/>
          <p:cNvPicPr>
            <a:picLocks noChangeAspect="1"/>
          </p:cNvPicPr>
          <p:nvPr/>
        </p:nvPicPr>
        <p:blipFill>
          <a:blip r:embed="rId3"/>
          <a:stretch>
            <a:fillRect/>
          </a:stretch>
        </p:blipFill>
        <p:spPr>
          <a:xfrm>
            <a:off x="4150092" y="2519536"/>
            <a:ext cx="1957541" cy="2923598"/>
          </a:xfrm>
          <a:prstGeom prst="rect">
            <a:avLst/>
          </a:prstGeom>
        </p:spPr>
      </p:pic>
      <p:sp>
        <p:nvSpPr>
          <p:cNvPr id="8" name="テキスト ボックス 7"/>
          <p:cNvSpPr txBox="1"/>
          <p:nvPr/>
        </p:nvSpPr>
        <p:spPr>
          <a:xfrm>
            <a:off x="1908878" y="5894753"/>
            <a:ext cx="6621905" cy="461665"/>
          </a:xfrm>
          <a:prstGeom prst="rect">
            <a:avLst/>
          </a:prstGeom>
          <a:solidFill>
            <a:schemeClr val="accent6">
              <a:lumMod val="20000"/>
              <a:lumOff val="80000"/>
            </a:schemeClr>
          </a:solidFill>
        </p:spPr>
        <p:txBody>
          <a:bodyPr wrap="square" rtlCol="0">
            <a:spAutoFit/>
          </a:bodyPr>
          <a:lstStyle/>
          <a:p>
            <a:pPr algn="ctr"/>
            <a:r>
              <a:rPr lang="ja-JP" altLang="en-US" sz="2400" dirty="0">
                <a:latin typeface="+mn-ea"/>
                <a:ea typeface="+mn-ea"/>
              </a:rPr>
              <a:t>カードに直接書き込みをしてはいけません！</a:t>
            </a:r>
          </a:p>
        </p:txBody>
      </p:sp>
      <p:pic>
        <p:nvPicPr>
          <p:cNvPr id="9" name="図 8"/>
          <p:cNvPicPr>
            <a:picLocks noChangeAspect="1"/>
          </p:cNvPicPr>
          <p:nvPr/>
        </p:nvPicPr>
        <p:blipFill>
          <a:blip r:embed="rId4"/>
          <a:stretch>
            <a:fillRect/>
          </a:stretch>
        </p:blipFill>
        <p:spPr>
          <a:xfrm>
            <a:off x="7248740" y="2519536"/>
            <a:ext cx="1951651" cy="2926762"/>
          </a:xfrm>
          <a:prstGeom prst="rect">
            <a:avLst/>
          </a:prstGeom>
        </p:spPr>
      </p:pic>
      <p:pic>
        <p:nvPicPr>
          <p:cNvPr id="10" name="図 9"/>
          <p:cNvPicPr>
            <a:picLocks noChangeAspect="1"/>
          </p:cNvPicPr>
          <p:nvPr/>
        </p:nvPicPr>
        <p:blipFill>
          <a:blip r:embed="rId5"/>
          <a:stretch>
            <a:fillRect/>
          </a:stretch>
        </p:blipFill>
        <p:spPr>
          <a:xfrm>
            <a:off x="986337" y="2519536"/>
            <a:ext cx="2022648" cy="2926762"/>
          </a:xfrm>
          <a:prstGeom prst="rect">
            <a:avLst/>
          </a:prstGeom>
        </p:spPr>
      </p:pic>
    </p:spTree>
    <p:extLst>
      <p:ext uri="{BB962C8B-B14F-4D97-AF65-F5344CB8AC3E}">
        <p14:creationId xmlns:p14="http://schemas.microsoft.com/office/powerpoint/2010/main" val="289045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ゲームの体育館</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25</a:t>
            </a:r>
            <a:endParaRPr kumimoji="1" lang="ja-JP" altLang="en-US" dirty="0"/>
          </a:p>
        </p:txBody>
      </p:sp>
      <p:pic>
        <p:nvPicPr>
          <p:cNvPr id="4" name="Picture 3" descr="体育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288" y="1151384"/>
            <a:ext cx="7572500" cy="542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2151735" y="2375520"/>
            <a:ext cx="4993540" cy="3024336"/>
          </a:xfrm>
          <a:prstGeom prst="rect">
            <a:avLst/>
          </a:prstGeom>
          <a:solidFill>
            <a:srgbClr val="FFFF99"/>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3600" dirty="0">
                <a:solidFill>
                  <a:prstClr val="black"/>
                </a:solidFill>
                <a:latin typeface="+mn-ea"/>
                <a:ea typeface="+mn-ea"/>
              </a:rPr>
              <a:t>ゲームでは体育館を</a:t>
            </a:r>
            <a:endParaRPr lang="en-US" altLang="ja-JP" sz="3600" dirty="0">
              <a:solidFill>
                <a:prstClr val="black"/>
              </a:solidFill>
              <a:latin typeface="+mn-ea"/>
              <a:ea typeface="+mn-ea"/>
            </a:endParaRPr>
          </a:p>
          <a:p>
            <a:pPr algn="ctr" eaLnBrk="1" hangingPunct="1"/>
            <a:r>
              <a:rPr lang="ja-JP" altLang="en-US" sz="3600" dirty="0">
                <a:solidFill>
                  <a:prstClr val="black"/>
                </a:solidFill>
                <a:latin typeface="+mn-ea"/>
                <a:ea typeface="+mn-ea"/>
              </a:rPr>
              <a:t>小さく設定</a:t>
            </a:r>
          </a:p>
          <a:p>
            <a:pPr algn="ctr" eaLnBrk="1" hangingPunct="1"/>
            <a:endParaRPr lang="ja-JP" altLang="en-US" sz="3600" dirty="0">
              <a:solidFill>
                <a:prstClr val="black"/>
              </a:solidFill>
              <a:latin typeface="+mn-ea"/>
              <a:ea typeface="+mn-ea"/>
            </a:endParaRPr>
          </a:p>
          <a:p>
            <a:pPr algn="ctr" eaLnBrk="1" hangingPunct="1"/>
            <a:r>
              <a:rPr lang="ja-JP" altLang="en-US" sz="3600" dirty="0">
                <a:solidFill>
                  <a:prstClr val="black"/>
                </a:solidFill>
                <a:latin typeface="+mn-ea"/>
                <a:ea typeface="+mn-ea"/>
              </a:rPr>
              <a:t>通路なしで約１２０人</a:t>
            </a:r>
          </a:p>
          <a:p>
            <a:pPr algn="ctr" eaLnBrk="1" hangingPunct="1"/>
            <a:r>
              <a:rPr lang="ja-JP" altLang="en-US" sz="3600" dirty="0">
                <a:solidFill>
                  <a:prstClr val="black"/>
                </a:solidFill>
                <a:latin typeface="+mn-ea"/>
                <a:ea typeface="+mn-ea"/>
              </a:rPr>
              <a:t>収容</a:t>
            </a:r>
          </a:p>
        </p:txBody>
      </p:sp>
    </p:spTree>
    <p:extLst>
      <p:ext uri="{BB962C8B-B14F-4D97-AF65-F5344CB8AC3E}">
        <p14:creationId xmlns:p14="http://schemas.microsoft.com/office/powerpoint/2010/main" val="3622155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8" y="237105"/>
            <a:ext cx="5400000" cy="392620"/>
          </a:xfrm>
        </p:spPr>
        <p:txBody>
          <a:bodyPr/>
          <a:lstStyle/>
          <a:p>
            <a:r>
              <a:rPr lang="ja-JP" altLang="en-US" dirty="0"/>
              <a:t>ゲームのやり方　一般的な教室の広さ</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26</a:t>
            </a:r>
            <a:endParaRPr kumimoji="1" lang="ja-JP" altLang="en-US" dirty="0"/>
          </a:p>
        </p:txBody>
      </p:sp>
      <p:sp>
        <p:nvSpPr>
          <p:cNvPr id="4" name="Rectangle 13"/>
          <p:cNvSpPr>
            <a:spLocks noChangeArrowheads="1"/>
          </p:cNvSpPr>
          <p:nvPr/>
        </p:nvSpPr>
        <p:spPr bwMode="auto">
          <a:xfrm>
            <a:off x="2665367" y="2150939"/>
            <a:ext cx="5225450" cy="3880991"/>
          </a:xfrm>
          <a:prstGeom prst="rect">
            <a:avLst/>
          </a:prstGeom>
          <a:solidFill>
            <a:srgbClr val="FFFFFF"/>
          </a:solidFill>
          <a:ln w="381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 name="Line 14"/>
          <p:cNvSpPr>
            <a:spLocks noChangeShapeType="1"/>
          </p:cNvSpPr>
          <p:nvPr/>
        </p:nvSpPr>
        <p:spPr bwMode="auto">
          <a:xfrm flipV="1">
            <a:off x="2655777" y="1755113"/>
            <a:ext cx="0" cy="6352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6" name="Line 15"/>
          <p:cNvSpPr>
            <a:spLocks noChangeShapeType="1"/>
          </p:cNvSpPr>
          <p:nvPr/>
        </p:nvSpPr>
        <p:spPr bwMode="auto">
          <a:xfrm flipV="1">
            <a:off x="7890817" y="1724216"/>
            <a:ext cx="0" cy="453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7" name="Line 16"/>
          <p:cNvSpPr>
            <a:spLocks noChangeShapeType="1"/>
          </p:cNvSpPr>
          <p:nvPr/>
        </p:nvSpPr>
        <p:spPr bwMode="auto">
          <a:xfrm flipH="1">
            <a:off x="2243711" y="2136172"/>
            <a:ext cx="8261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8" name="Line 17"/>
          <p:cNvSpPr>
            <a:spLocks noChangeShapeType="1"/>
          </p:cNvSpPr>
          <p:nvPr/>
        </p:nvSpPr>
        <p:spPr bwMode="auto">
          <a:xfrm flipH="1">
            <a:off x="2206620" y="6027384"/>
            <a:ext cx="898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9" name="Rectangle 18"/>
          <p:cNvSpPr>
            <a:spLocks noChangeArrowheads="1"/>
          </p:cNvSpPr>
          <p:nvPr/>
        </p:nvSpPr>
        <p:spPr bwMode="auto">
          <a:xfrm>
            <a:off x="2566356" y="1463468"/>
            <a:ext cx="697796" cy="175707"/>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0" name="Rectangle 19"/>
          <p:cNvSpPr>
            <a:spLocks noChangeArrowheads="1"/>
          </p:cNvSpPr>
          <p:nvPr/>
        </p:nvSpPr>
        <p:spPr bwMode="auto">
          <a:xfrm>
            <a:off x="4829735" y="1461087"/>
            <a:ext cx="697796" cy="175707"/>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1" name="Rectangle 20"/>
          <p:cNvSpPr>
            <a:spLocks noChangeArrowheads="1"/>
          </p:cNvSpPr>
          <p:nvPr/>
        </p:nvSpPr>
        <p:spPr bwMode="auto">
          <a:xfrm>
            <a:off x="2979758" y="2664276"/>
            <a:ext cx="58292" cy="2788136"/>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2" name="Rectangle 21"/>
          <p:cNvSpPr>
            <a:spLocks noChangeArrowheads="1"/>
          </p:cNvSpPr>
          <p:nvPr/>
        </p:nvSpPr>
        <p:spPr bwMode="auto">
          <a:xfrm>
            <a:off x="3352441" y="3732032"/>
            <a:ext cx="312806" cy="65262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nvGrpSpPr>
          <p:cNvPr id="13" name="Group 30"/>
          <p:cNvGrpSpPr>
            <a:grpSpLocks/>
          </p:cNvGrpSpPr>
          <p:nvPr/>
        </p:nvGrpSpPr>
        <p:grpSpPr bwMode="auto">
          <a:xfrm>
            <a:off x="3946630" y="2519136"/>
            <a:ext cx="298769" cy="3029490"/>
            <a:chOff x="1505" y="1463"/>
            <a:chExt cx="149" cy="1569"/>
          </a:xfrm>
        </p:grpSpPr>
        <p:sp>
          <p:nvSpPr>
            <p:cNvPr id="14" name="Rectangle 22"/>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5" name="Rectangle 23"/>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6" name="Rectangle 26"/>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7" name="Rectangle 27"/>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8" name="Rectangle 28"/>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19" name="Rectangle 29"/>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20" name="Group 38"/>
          <p:cNvGrpSpPr>
            <a:grpSpLocks/>
          </p:cNvGrpSpPr>
          <p:nvPr/>
        </p:nvGrpSpPr>
        <p:grpSpPr bwMode="auto">
          <a:xfrm>
            <a:off x="4367133" y="2515746"/>
            <a:ext cx="298770" cy="3029491"/>
            <a:chOff x="1505" y="1463"/>
            <a:chExt cx="149" cy="1569"/>
          </a:xfrm>
        </p:grpSpPr>
        <p:sp>
          <p:nvSpPr>
            <p:cNvPr id="21" name="Rectangle 39"/>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2" name="Rectangle 40"/>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3" name="Rectangle 41"/>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4" name="Rectangle 42"/>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5" name="Rectangle 43"/>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6" name="Rectangle 44"/>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27" name="Group 45"/>
          <p:cNvGrpSpPr>
            <a:grpSpLocks/>
          </p:cNvGrpSpPr>
          <p:nvPr/>
        </p:nvGrpSpPr>
        <p:grpSpPr bwMode="auto">
          <a:xfrm>
            <a:off x="4797028" y="2515746"/>
            <a:ext cx="298769" cy="3029491"/>
            <a:chOff x="1505" y="1463"/>
            <a:chExt cx="149" cy="1569"/>
          </a:xfrm>
        </p:grpSpPr>
        <p:sp>
          <p:nvSpPr>
            <p:cNvPr id="28" name="Rectangle 46"/>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29" name="Rectangle 47"/>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0" name="Rectangle 48"/>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1" name="Rectangle 49"/>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2" name="Rectangle 50"/>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3" name="Rectangle 51"/>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34" name="Group 52"/>
          <p:cNvGrpSpPr>
            <a:grpSpLocks/>
          </p:cNvGrpSpPr>
          <p:nvPr/>
        </p:nvGrpSpPr>
        <p:grpSpPr bwMode="auto">
          <a:xfrm>
            <a:off x="5255747" y="2490658"/>
            <a:ext cx="298770" cy="3029491"/>
            <a:chOff x="1505" y="1463"/>
            <a:chExt cx="149" cy="1569"/>
          </a:xfrm>
        </p:grpSpPr>
        <p:sp>
          <p:nvSpPr>
            <p:cNvPr id="35" name="Rectangle 53"/>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6" name="Rectangle 54"/>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7" name="Rectangle 55"/>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8" name="Rectangle 56"/>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39" name="Rectangle 57"/>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0" name="Rectangle 58"/>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41" name="Group 59"/>
          <p:cNvGrpSpPr>
            <a:grpSpLocks/>
          </p:cNvGrpSpPr>
          <p:nvPr/>
        </p:nvGrpSpPr>
        <p:grpSpPr bwMode="auto">
          <a:xfrm>
            <a:off x="5764037" y="2515745"/>
            <a:ext cx="298769" cy="3029491"/>
            <a:chOff x="1505" y="1463"/>
            <a:chExt cx="149" cy="1569"/>
          </a:xfrm>
        </p:grpSpPr>
        <p:sp>
          <p:nvSpPr>
            <p:cNvPr id="42" name="Rectangle 60"/>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3" name="Rectangle 61"/>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4" name="Rectangle 62"/>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5" name="Rectangle 63"/>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6" name="Rectangle 64"/>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47" name="Rectangle 65"/>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grpSp>
        <p:nvGrpSpPr>
          <p:cNvPr id="48" name="Group 66"/>
          <p:cNvGrpSpPr>
            <a:grpSpLocks/>
          </p:cNvGrpSpPr>
          <p:nvPr/>
        </p:nvGrpSpPr>
        <p:grpSpPr bwMode="auto">
          <a:xfrm>
            <a:off x="6240803" y="2515746"/>
            <a:ext cx="298770" cy="3029490"/>
            <a:chOff x="1505" y="1463"/>
            <a:chExt cx="149" cy="1569"/>
          </a:xfrm>
        </p:grpSpPr>
        <p:sp>
          <p:nvSpPr>
            <p:cNvPr id="49" name="Rectangle 67"/>
            <p:cNvSpPr>
              <a:spLocks noChangeArrowheads="1"/>
            </p:cNvSpPr>
            <p:nvPr/>
          </p:nvSpPr>
          <p:spPr bwMode="auto">
            <a:xfrm>
              <a:off x="1509" y="146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0" name="Rectangle 68"/>
            <p:cNvSpPr>
              <a:spLocks noChangeArrowheads="1"/>
            </p:cNvSpPr>
            <p:nvPr/>
          </p:nvSpPr>
          <p:spPr bwMode="auto">
            <a:xfrm>
              <a:off x="1517" y="170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1" name="Rectangle 69"/>
            <p:cNvSpPr>
              <a:spLocks noChangeArrowheads="1"/>
            </p:cNvSpPr>
            <p:nvPr/>
          </p:nvSpPr>
          <p:spPr bwMode="auto">
            <a:xfrm>
              <a:off x="1507" y="2603"/>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2" name="Rectangle 70"/>
            <p:cNvSpPr>
              <a:spLocks noChangeArrowheads="1"/>
            </p:cNvSpPr>
            <p:nvPr/>
          </p:nvSpPr>
          <p:spPr bwMode="auto">
            <a:xfrm>
              <a:off x="1506" y="2840"/>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3" name="Rectangle 71"/>
            <p:cNvSpPr>
              <a:spLocks noChangeArrowheads="1"/>
            </p:cNvSpPr>
            <p:nvPr/>
          </p:nvSpPr>
          <p:spPr bwMode="auto">
            <a:xfrm>
              <a:off x="1506" y="2035"/>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4" name="Rectangle 72"/>
            <p:cNvSpPr>
              <a:spLocks noChangeArrowheads="1"/>
            </p:cNvSpPr>
            <p:nvPr/>
          </p:nvSpPr>
          <p:spPr bwMode="auto">
            <a:xfrm>
              <a:off x="1505" y="2272"/>
              <a:ext cx="137" cy="192"/>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grpSp>
      <p:sp>
        <p:nvSpPr>
          <p:cNvPr id="55" name="Rectangle 73"/>
          <p:cNvSpPr>
            <a:spLocks noChangeArrowheads="1"/>
          </p:cNvSpPr>
          <p:nvPr/>
        </p:nvSpPr>
        <p:spPr bwMode="auto">
          <a:xfrm>
            <a:off x="7071149" y="2522359"/>
            <a:ext cx="184476" cy="3071969"/>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latin typeface="+mn-ea"/>
              <a:ea typeface="+mn-ea"/>
            </a:endParaRPr>
          </a:p>
        </p:txBody>
      </p:sp>
      <p:sp>
        <p:nvSpPr>
          <p:cNvPr id="56" name="Line 74"/>
          <p:cNvSpPr>
            <a:spLocks noChangeShapeType="1"/>
          </p:cNvSpPr>
          <p:nvPr/>
        </p:nvSpPr>
        <p:spPr bwMode="auto">
          <a:xfrm>
            <a:off x="2680406" y="1933860"/>
            <a:ext cx="5243495" cy="0"/>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57" name="Line 75"/>
          <p:cNvSpPr>
            <a:spLocks noChangeShapeType="1"/>
          </p:cNvSpPr>
          <p:nvPr/>
        </p:nvSpPr>
        <p:spPr bwMode="auto">
          <a:xfrm>
            <a:off x="2357413" y="2136172"/>
            <a:ext cx="0" cy="3848168"/>
          </a:xfrm>
          <a:prstGeom prst="line">
            <a:avLst/>
          </a:prstGeom>
          <a:noFill/>
          <a:ln w="127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ja-JP" altLang="en-US" sz="3600">
              <a:solidFill>
                <a:prstClr val="black"/>
              </a:solidFill>
              <a:latin typeface="+mn-ea"/>
              <a:ea typeface="+mn-ea"/>
            </a:endParaRPr>
          </a:p>
        </p:txBody>
      </p:sp>
      <p:sp>
        <p:nvSpPr>
          <p:cNvPr id="58" name="Rectangle 76"/>
          <p:cNvSpPr>
            <a:spLocks noChangeArrowheads="1"/>
          </p:cNvSpPr>
          <p:nvPr/>
        </p:nvSpPr>
        <p:spPr bwMode="auto">
          <a:xfrm>
            <a:off x="4349010" y="1201539"/>
            <a:ext cx="1539963" cy="45954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８．５ｍ</a:t>
            </a:r>
          </a:p>
        </p:txBody>
      </p:sp>
      <p:sp>
        <p:nvSpPr>
          <p:cNvPr id="59" name="Rectangle 77"/>
          <p:cNvSpPr>
            <a:spLocks noChangeArrowheads="1"/>
          </p:cNvSpPr>
          <p:nvPr/>
        </p:nvSpPr>
        <p:spPr bwMode="auto">
          <a:xfrm>
            <a:off x="606192" y="3704193"/>
            <a:ext cx="1191065" cy="602422"/>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７．２ｍ</a:t>
            </a:r>
          </a:p>
        </p:txBody>
      </p:sp>
    </p:spTree>
    <p:extLst>
      <p:ext uri="{BB962C8B-B14F-4D97-AF65-F5344CB8AC3E}">
        <p14:creationId xmlns:p14="http://schemas.microsoft.com/office/powerpoint/2010/main" val="1044496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ゲームでの教室の広さ</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27</a:t>
            </a:r>
            <a:endParaRPr kumimoji="1" lang="ja-JP" altLang="en-US" dirty="0"/>
          </a:p>
        </p:txBody>
      </p:sp>
      <p:pic>
        <p:nvPicPr>
          <p:cNvPr id="62" name="図 61"/>
          <p:cNvPicPr>
            <a:picLocks noChangeAspect="1"/>
          </p:cNvPicPr>
          <p:nvPr/>
        </p:nvPicPr>
        <p:blipFill>
          <a:blip r:embed="rId3"/>
          <a:stretch>
            <a:fillRect/>
          </a:stretch>
        </p:blipFill>
        <p:spPr>
          <a:xfrm>
            <a:off x="989261" y="1439416"/>
            <a:ext cx="8970235" cy="4628708"/>
          </a:xfrm>
          <a:prstGeom prst="rect">
            <a:avLst/>
          </a:prstGeom>
        </p:spPr>
      </p:pic>
      <p:sp>
        <p:nvSpPr>
          <p:cNvPr id="5" name="Rectangle 60"/>
          <p:cNvSpPr>
            <a:spLocks noChangeArrowheads="1"/>
          </p:cNvSpPr>
          <p:nvPr/>
        </p:nvSpPr>
        <p:spPr bwMode="auto">
          <a:xfrm>
            <a:off x="3653557" y="2735560"/>
            <a:ext cx="2211711" cy="2880320"/>
          </a:xfrm>
          <a:prstGeom prst="rect">
            <a:avLst/>
          </a:prstGeom>
          <a:solidFill>
            <a:srgbClr val="FFFF99"/>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prstClr val="black"/>
                </a:solidFill>
                <a:latin typeface="+mn-ea"/>
                <a:ea typeface="+mn-ea"/>
              </a:rPr>
              <a:t>通路なしで</a:t>
            </a:r>
          </a:p>
          <a:p>
            <a:pPr eaLnBrk="1" hangingPunct="1"/>
            <a:r>
              <a:rPr lang="ja-JP" altLang="en-US" sz="2400" dirty="0">
                <a:solidFill>
                  <a:prstClr val="black"/>
                </a:solidFill>
                <a:latin typeface="+mn-ea"/>
                <a:ea typeface="+mn-ea"/>
              </a:rPr>
              <a:t>１２、１３人</a:t>
            </a:r>
          </a:p>
          <a:p>
            <a:pPr eaLnBrk="1" hangingPunct="1"/>
            <a:r>
              <a:rPr lang="ja-JP" altLang="en-US" sz="2400" dirty="0">
                <a:solidFill>
                  <a:prstClr val="black"/>
                </a:solidFill>
                <a:latin typeface="+mn-ea"/>
                <a:ea typeface="+mn-ea"/>
              </a:rPr>
              <a:t>収容</a:t>
            </a:r>
          </a:p>
        </p:txBody>
      </p:sp>
    </p:spTree>
    <p:extLst>
      <p:ext uri="{BB962C8B-B14F-4D97-AF65-F5344CB8AC3E}">
        <p14:creationId xmlns:p14="http://schemas.microsoft.com/office/powerpoint/2010/main" val="3658399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ゲームでの各階配置図</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28</a:t>
            </a:r>
            <a:endParaRPr kumimoji="1" lang="ja-JP" altLang="en-US" dirty="0"/>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l="31689" t="13086" r="32732" b="14084"/>
          <a:stretch>
            <a:fillRect/>
          </a:stretch>
        </p:blipFill>
        <p:spPr bwMode="auto">
          <a:xfrm>
            <a:off x="2573437" y="1079376"/>
            <a:ext cx="5188987" cy="541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25327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DC42-7E34-E2A8-1FDB-B3CDFD3956B7}"/>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C0C0F97-A282-424A-7E5B-A7D42F274C46}"/>
              </a:ext>
            </a:extLst>
          </p:cNvPr>
          <p:cNvSpPr>
            <a:spLocks noGrp="1"/>
          </p:cNvSpPr>
          <p:nvPr>
            <p:ph type="body" sz="quarter" idx="10"/>
          </p:nvPr>
        </p:nvSpPr>
        <p:spPr/>
        <p:txBody>
          <a:bodyPr/>
          <a:lstStyle/>
          <a:p>
            <a:pPr algn="ctr"/>
            <a:r>
              <a:rPr lang="ja-JP" altLang="en-US" dirty="0"/>
              <a:t>避難所運営ゲームＨＵＧ（ハグ）とは？</a:t>
            </a:r>
          </a:p>
        </p:txBody>
      </p:sp>
      <p:sp>
        <p:nvSpPr>
          <p:cNvPr id="7" name="テキスト プレースホルダー 6">
            <a:extLst>
              <a:ext uri="{FF2B5EF4-FFF2-40B4-BE49-F238E27FC236}">
                <a16:creationId xmlns:a16="http://schemas.microsoft.com/office/drawing/2014/main" id="{A34773FE-232E-F5D7-067B-C990597F3798}"/>
              </a:ext>
            </a:extLst>
          </p:cNvPr>
          <p:cNvSpPr>
            <a:spLocks noGrp="1"/>
          </p:cNvSpPr>
          <p:nvPr>
            <p:ph type="body" sz="quarter" idx="11"/>
          </p:nvPr>
        </p:nvSpPr>
        <p:spPr/>
        <p:txBody>
          <a:bodyPr/>
          <a:lstStyle/>
          <a:p>
            <a:r>
              <a:rPr lang="en-US" altLang="ja-JP" dirty="0"/>
              <a:t>02</a:t>
            </a:r>
            <a:endParaRPr lang="ja-JP" altLang="en-US" dirty="0"/>
          </a:p>
        </p:txBody>
      </p:sp>
      <p:sp>
        <p:nvSpPr>
          <p:cNvPr id="3" name="スライド番号プレースホルダー 2">
            <a:extLst>
              <a:ext uri="{FF2B5EF4-FFF2-40B4-BE49-F238E27FC236}">
                <a16:creationId xmlns:a16="http://schemas.microsoft.com/office/drawing/2014/main" id="{72583B7B-AD41-3496-655E-E67BF6F0EC9E}"/>
              </a:ext>
            </a:extLst>
          </p:cNvPr>
          <p:cNvSpPr>
            <a:spLocks noGrp="1"/>
          </p:cNvSpPr>
          <p:nvPr>
            <p:ph type="sldNum" sz="quarter" idx="4"/>
          </p:nvPr>
        </p:nvSpPr>
        <p:spPr/>
        <p:txBody>
          <a:bodyPr/>
          <a:lstStyle/>
          <a:p>
            <a:fld id="{DAEAED28-8997-4FFA-811D-F6FE77C1DEDA}" type="slidenum">
              <a:rPr lang="ja-JP" altLang="en-US" smtClean="0"/>
              <a:pPr/>
              <a:t>3</a:t>
            </a:fld>
            <a:endParaRPr lang="ja-JP" altLang="en-US"/>
          </a:p>
        </p:txBody>
      </p:sp>
      <p:sp>
        <p:nvSpPr>
          <p:cNvPr id="41" name="タイトル 4"/>
          <p:cNvSpPr>
            <a:spLocks/>
          </p:cNvSpPr>
          <p:nvPr/>
        </p:nvSpPr>
        <p:spPr bwMode="auto">
          <a:xfrm>
            <a:off x="687665" y="1295400"/>
            <a:ext cx="858251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700" dirty="0"/>
              <a:t>　</a:t>
            </a:r>
            <a:r>
              <a:rPr lang="ja-JP" altLang="en-US" sz="3200" dirty="0">
                <a:latin typeface="+mn-lt"/>
              </a:rPr>
              <a:t>避難者の年齢、性別、国籍やそれぞれが抱える事情が書かれた</a:t>
            </a:r>
            <a:r>
              <a:rPr lang="ja-JP" altLang="en-US" sz="3200" dirty="0">
                <a:solidFill>
                  <a:srgbClr val="FF0000"/>
                </a:solidFill>
                <a:latin typeface="+mn-lt"/>
              </a:rPr>
              <a:t>カード</a:t>
            </a:r>
            <a:r>
              <a:rPr lang="ja-JP" altLang="en-US" sz="3200" dirty="0">
                <a:latin typeface="+mn-lt"/>
              </a:rPr>
              <a:t>を、避難所に見立てた平面図にどれだけ</a:t>
            </a:r>
            <a:r>
              <a:rPr lang="ja-JP" altLang="en-US" sz="3200" dirty="0">
                <a:solidFill>
                  <a:srgbClr val="FF0000"/>
                </a:solidFill>
                <a:latin typeface="+mn-lt"/>
              </a:rPr>
              <a:t>適切に配置</a:t>
            </a:r>
            <a:r>
              <a:rPr lang="ja-JP" altLang="en-US" sz="3200" dirty="0">
                <a:latin typeface="+mn-lt"/>
              </a:rPr>
              <a:t>できるか、また避難所で起こる様々な</a:t>
            </a:r>
            <a:r>
              <a:rPr lang="ja-JP" altLang="en-US" sz="3200" dirty="0">
                <a:solidFill>
                  <a:srgbClr val="FF0000"/>
                </a:solidFill>
                <a:latin typeface="+mn-lt"/>
              </a:rPr>
              <a:t>出来事にどう対応</a:t>
            </a:r>
            <a:r>
              <a:rPr lang="ja-JP" altLang="en-US" sz="3200" dirty="0">
                <a:latin typeface="+mn-lt"/>
              </a:rPr>
              <a:t>していくかを模擬体験するゲームです。</a:t>
            </a:r>
          </a:p>
        </p:txBody>
      </p:sp>
      <p:sp>
        <p:nvSpPr>
          <p:cNvPr id="43" name="テキスト ボックス 42"/>
          <p:cNvSpPr txBox="1"/>
          <p:nvPr/>
        </p:nvSpPr>
        <p:spPr>
          <a:xfrm>
            <a:off x="687665" y="4877725"/>
            <a:ext cx="8666656" cy="1569660"/>
          </a:xfrm>
          <a:prstGeom prst="rect">
            <a:avLst/>
          </a:prstGeom>
          <a:solidFill>
            <a:schemeClr val="accent4">
              <a:lumMod val="20000"/>
              <a:lumOff val="80000"/>
            </a:schemeClr>
          </a:solidFill>
        </p:spPr>
        <p:txBody>
          <a:bodyPr wrap="square" rtlCol="0">
            <a:spAutoFit/>
          </a:bodyPr>
          <a:lstStyle/>
          <a:p>
            <a:r>
              <a:rPr lang="ja-JP" altLang="en-US" sz="3200" dirty="0">
                <a:latin typeface="+mn-lt"/>
              </a:rPr>
              <a:t>平成</a:t>
            </a:r>
            <a:r>
              <a:rPr lang="en-US" altLang="ja-JP" sz="3200" dirty="0">
                <a:latin typeface="+mn-lt"/>
              </a:rPr>
              <a:t>19</a:t>
            </a:r>
            <a:r>
              <a:rPr lang="ja-JP" altLang="en-US" sz="3200" dirty="0">
                <a:latin typeface="+mn-lt"/>
              </a:rPr>
              <a:t>年に</a:t>
            </a:r>
            <a:r>
              <a:rPr lang="ja-JP" altLang="en-US" sz="3200" dirty="0">
                <a:solidFill>
                  <a:srgbClr val="FF0000"/>
                </a:solidFill>
                <a:latin typeface="+mn-lt"/>
              </a:rPr>
              <a:t>静岡県</a:t>
            </a:r>
            <a:r>
              <a:rPr lang="ja-JP" altLang="en-US" sz="3200" dirty="0">
                <a:latin typeface="+mn-lt"/>
              </a:rPr>
              <a:t>で製作される</a:t>
            </a:r>
            <a:endParaRPr lang="en-US" altLang="ja-JP" sz="3200" dirty="0">
              <a:latin typeface="+mn-lt"/>
            </a:endParaRPr>
          </a:p>
          <a:p>
            <a:r>
              <a:rPr lang="ja-JP" altLang="en-US" sz="3200" dirty="0" smtClean="0">
                <a:latin typeface="+mn-lt"/>
              </a:rPr>
              <a:t>北海道２０２５は</a:t>
            </a:r>
            <a:r>
              <a:rPr lang="ja-JP" altLang="en-US" sz="3200" dirty="0">
                <a:latin typeface="+mn-lt"/>
              </a:rPr>
              <a:t>オリジナル版をベースに雪や</a:t>
            </a:r>
            <a:r>
              <a:rPr lang="ja-JP" altLang="en-US" sz="3200" dirty="0" smtClean="0">
                <a:latin typeface="+mn-lt"/>
              </a:rPr>
              <a:t>寒さ、女性や要配慮者の視点などの</a:t>
            </a:r>
            <a:r>
              <a:rPr lang="ja-JP" altLang="en-US" sz="3200" dirty="0">
                <a:latin typeface="+mn-lt"/>
              </a:rPr>
              <a:t>観点を加えた</a:t>
            </a:r>
          </a:p>
        </p:txBody>
      </p:sp>
    </p:spTree>
    <p:extLst>
      <p:ext uri="{BB962C8B-B14F-4D97-AF65-F5344CB8AC3E}">
        <p14:creationId xmlns:p14="http://schemas.microsoft.com/office/powerpoint/2010/main" val="1179937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lang="ja-JP" altLang="en-US" dirty="0"/>
              <a:t>ゲームのやり方　教室の種類</a:t>
            </a:r>
          </a:p>
        </p:txBody>
      </p:sp>
      <p:sp>
        <p:nvSpPr>
          <p:cNvPr id="3" name="テキスト プレースホルダー 2"/>
          <p:cNvSpPr>
            <a:spLocks noGrp="1"/>
          </p:cNvSpPr>
          <p:nvPr>
            <p:ph type="body" sz="quarter" idx="11"/>
          </p:nvPr>
        </p:nvSpPr>
        <p:spPr/>
        <p:txBody>
          <a:bodyPr/>
          <a:lstStyle/>
          <a:p>
            <a:r>
              <a:rPr kumimoji="1" lang="en-US" altLang="ja-JP" dirty="0" smtClean="0"/>
              <a:t>29</a:t>
            </a:r>
            <a:endParaRPr kumimoji="1" lang="ja-JP" altLang="en-US" dirty="0"/>
          </a:p>
        </p:txBody>
      </p:sp>
      <p:sp>
        <p:nvSpPr>
          <p:cNvPr id="18" name="Rectangle 12"/>
          <p:cNvSpPr>
            <a:spLocks noChangeArrowheads="1"/>
          </p:cNvSpPr>
          <p:nvPr/>
        </p:nvSpPr>
        <p:spPr bwMode="auto">
          <a:xfrm>
            <a:off x="3012281" y="2151462"/>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６年２組</a:t>
            </a:r>
          </a:p>
          <a:p>
            <a:pPr eaLnBrk="1" hangingPunct="1"/>
            <a:r>
              <a:rPr lang="ja-JP" altLang="en-US" sz="2400">
                <a:solidFill>
                  <a:prstClr val="black"/>
                </a:solidFill>
                <a:latin typeface="+mn-ea"/>
                <a:ea typeface="+mn-ea"/>
              </a:rPr>
              <a:t>（１階）</a:t>
            </a:r>
          </a:p>
        </p:txBody>
      </p:sp>
      <p:sp>
        <p:nvSpPr>
          <p:cNvPr id="19" name="Rectangle 20"/>
          <p:cNvSpPr>
            <a:spLocks noChangeArrowheads="1"/>
          </p:cNvSpPr>
          <p:nvPr/>
        </p:nvSpPr>
        <p:spPr bwMode="auto">
          <a:xfrm>
            <a:off x="2847975" y="2540794"/>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0" name="Rectangle 21"/>
          <p:cNvSpPr>
            <a:spLocks noChangeArrowheads="1"/>
          </p:cNvSpPr>
          <p:nvPr/>
        </p:nvSpPr>
        <p:spPr bwMode="auto">
          <a:xfrm>
            <a:off x="2737247" y="2649144"/>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1" name="Rectangle 22"/>
          <p:cNvSpPr>
            <a:spLocks noChangeArrowheads="1"/>
          </p:cNvSpPr>
          <p:nvPr/>
        </p:nvSpPr>
        <p:spPr bwMode="auto">
          <a:xfrm>
            <a:off x="2606279" y="2788444"/>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2" name="Rectangle 23"/>
          <p:cNvSpPr>
            <a:spLocks noChangeArrowheads="1"/>
          </p:cNvSpPr>
          <p:nvPr/>
        </p:nvSpPr>
        <p:spPr bwMode="auto">
          <a:xfrm>
            <a:off x="2506266" y="2907506"/>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3" name="Rectangle 11"/>
          <p:cNvSpPr>
            <a:spLocks noChangeArrowheads="1"/>
          </p:cNvSpPr>
          <p:nvPr/>
        </p:nvSpPr>
        <p:spPr bwMode="auto">
          <a:xfrm>
            <a:off x="2394347" y="3033712"/>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１年２組</a:t>
            </a:r>
          </a:p>
          <a:p>
            <a:pPr eaLnBrk="1" hangingPunct="1"/>
            <a:r>
              <a:rPr lang="ja-JP" altLang="en-US" sz="2400">
                <a:solidFill>
                  <a:prstClr val="black"/>
                </a:solidFill>
                <a:latin typeface="+mn-ea"/>
                <a:ea typeface="+mn-ea"/>
              </a:rPr>
              <a:t>（１階）</a:t>
            </a:r>
          </a:p>
        </p:txBody>
      </p:sp>
      <p:sp>
        <p:nvSpPr>
          <p:cNvPr id="24" name="Rectangle 10"/>
          <p:cNvSpPr>
            <a:spLocks noChangeArrowheads="1"/>
          </p:cNvSpPr>
          <p:nvPr/>
        </p:nvSpPr>
        <p:spPr bwMode="auto">
          <a:xfrm>
            <a:off x="2210991" y="340518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prstClr val="black"/>
                </a:solidFill>
                <a:latin typeface="+mn-ea"/>
                <a:ea typeface="+mn-ea"/>
              </a:rPr>
              <a:t>１年１組</a:t>
            </a:r>
          </a:p>
          <a:p>
            <a:pPr eaLnBrk="1" hangingPunct="1"/>
            <a:r>
              <a:rPr lang="ja-JP" altLang="en-US" sz="2400" dirty="0">
                <a:solidFill>
                  <a:prstClr val="black"/>
                </a:solidFill>
                <a:latin typeface="+mn-ea"/>
                <a:ea typeface="+mn-ea"/>
              </a:rPr>
              <a:t>（１階）</a:t>
            </a:r>
          </a:p>
        </p:txBody>
      </p:sp>
      <p:sp>
        <p:nvSpPr>
          <p:cNvPr id="25" name="Rectangle 24"/>
          <p:cNvSpPr>
            <a:spLocks noChangeArrowheads="1"/>
          </p:cNvSpPr>
          <p:nvPr/>
        </p:nvSpPr>
        <p:spPr bwMode="auto">
          <a:xfrm>
            <a:off x="5406629" y="205263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図書室</a:t>
            </a:r>
          </a:p>
        </p:txBody>
      </p:sp>
      <p:sp>
        <p:nvSpPr>
          <p:cNvPr id="26" name="Rectangle 25"/>
          <p:cNvSpPr>
            <a:spLocks noChangeArrowheads="1"/>
          </p:cNvSpPr>
          <p:nvPr/>
        </p:nvSpPr>
        <p:spPr bwMode="auto">
          <a:xfrm>
            <a:off x="5274469" y="2356250"/>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音楽室</a:t>
            </a:r>
          </a:p>
        </p:txBody>
      </p:sp>
      <p:sp>
        <p:nvSpPr>
          <p:cNvPr id="27" name="Rectangle 26"/>
          <p:cNvSpPr>
            <a:spLocks noChangeArrowheads="1"/>
          </p:cNvSpPr>
          <p:nvPr/>
        </p:nvSpPr>
        <p:spPr bwMode="auto">
          <a:xfrm>
            <a:off x="5123260" y="2647950"/>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8" name="Rectangle 27"/>
          <p:cNvSpPr>
            <a:spLocks noChangeArrowheads="1"/>
          </p:cNvSpPr>
          <p:nvPr/>
        </p:nvSpPr>
        <p:spPr bwMode="auto">
          <a:xfrm>
            <a:off x="5001816" y="2852737"/>
            <a:ext cx="1152525" cy="1501379"/>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solidFill>
                <a:prstClr val="black"/>
              </a:solidFill>
              <a:latin typeface="+mn-ea"/>
              <a:ea typeface="+mn-ea"/>
            </a:endParaRPr>
          </a:p>
        </p:txBody>
      </p:sp>
      <p:sp>
        <p:nvSpPr>
          <p:cNvPr id="29" name="Rectangle 28"/>
          <p:cNvSpPr>
            <a:spLocks noChangeArrowheads="1"/>
          </p:cNvSpPr>
          <p:nvPr/>
        </p:nvSpPr>
        <p:spPr bwMode="auto">
          <a:xfrm>
            <a:off x="4901804" y="3068244"/>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保健室</a:t>
            </a:r>
          </a:p>
        </p:txBody>
      </p:sp>
      <p:sp>
        <p:nvSpPr>
          <p:cNvPr id="30" name="Rectangle 29"/>
          <p:cNvSpPr>
            <a:spLocks noChangeArrowheads="1"/>
          </p:cNvSpPr>
          <p:nvPr/>
        </p:nvSpPr>
        <p:spPr bwMode="auto">
          <a:xfrm>
            <a:off x="4682729" y="3480200"/>
            <a:ext cx="1152525" cy="1501378"/>
          </a:xfrm>
          <a:prstGeom prst="rect">
            <a:avLst/>
          </a:prstGeom>
          <a:solidFill>
            <a:srgbClr val="FFFFFF"/>
          </a:solid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solidFill>
                  <a:prstClr val="black"/>
                </a:solidFill>
                <a:latin typeface="+mn-ea"/>
                <a:ea typeface="+mn-ea"/>
              </a:rPr>
              <a:t>校長室</a:t>
            </a:r>
          </a:p>
        </p:txBody>
      </p:sp>
    </p:spTree>
    <p:extLst>
      <p:ext uri="{BB962C8B-B14F-4D97-AF65-F5344CB8AC3E}">
        <p14:creationId xmlns:p14="http://schemas.microsoft.com/office/powerpoint/2010/main" val="478356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44287" y="237105"/>
            <a:ext cx="5593645" cy="464620"/>
          </a:xfrm>
        </p:spPr>
        <p:txBody>
          <a:bodyPr/>
          <a:lstStyle/>
          <a:p>
            <a:r>
              <a:rPr lang="ja-JP" altLang="en-US" dirty="0"/>
              <a:t>ゲームのやり方　教室の使用と授業再開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30</a:t>
            </a:r>
            <a:endParaRPr kumimoji="1" lang="ja-JP" altLang="en-US" dirty="0"/>
          </a:p>
        </p:txBody>
      </p:sp>
      <p:sp>
        <p:nvSpPr>
          <p:cNvPr id="4" name="Rectangle 17"/>
          <p:cNvSpPr>
            <a:spLocks noChangeArrowheads="1"/>
          </p:cNvSpPr>
          <p:nvPr/>
        </p:nvSpPr>
        <p:spPr bwMode="auto">
          <a:xfrm>
            <a:off x="1731171" y="1808620"/>
            <a:ext cx="653089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別室にする必要がある人は？</a:t>
            </a:r>
            <a:endParaRPr lang="en-US" altLang="ja-JP" sz="3600" dirty="0">
              <a:solidFill>
                <a:prstClr val="black"/>
              </a:solidFill>
              <a:latin typeface="+mn-ea"/>
              <a:ea typeface="+mn-ea"/>
            </a:endParaRPr>
          </a:p>
        </p:txBody>
      </p:sp>
      <p:sp>
        <p:nvSpPr>
          <p:cNvPr id="5" name="Rectangle 18"/>
          <p:cNvSpPr>
            <a:spLocks noChangeArrowheads="1"/>
          </p:cNvSpPr>
          <p:nvPr/>
        </p:nvSpPr>
        <p:spPr bwMode="auto">
          <a:xfrm>
            <a:off x="1731171" y="3119703"/>
            <a:ext cx="653089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足が弱い人は１階？</a:t>
            </a:r>
          </a:p>
        </p:txBody>
      </p:sp>
      <p:sp>
        <p:nvSpPr>
          <p:cNvPr id="6" name="Rectangle 19"/>
          <p:cNvSpPr>
            <a:spLocks noChangeArrowheads="1"/>
          </p:cNvSpPr>
          <p:nvPr/>
        </p:nvSpPr>
        <p:spPr bwMode="auto">
          <a:xfrm>
            <a:off x="1757127" y="4430786"/>
            <a:ext cx="6504942" cy="1325074"/>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後から車いすの避難者が来たら</a:t>
            </a:r>
            <a:endParaRPr lang="en-US" altLang="ja-JP" sz="3600" dirty="0">
              <a:solidFill>
                <a:prstClr val="black"/>
              </a:solidFill>
              <a:latin typeface="+mn-ea"/>
              <a:ea typeface="+mn-ea"/>
            </a:endParaRPr>
          </a:p>
          <a:p>
            <a:pPr eaLnBrk="1" hangingPunct="1"/>
            <a:r>
              <a:rPr lang="ja-JP" altLang="en-US" sz="3600" dirty="0">
                <a:solidFill>
                  <a:prstClr val="black"/>
                </a:solidFill>
                <a:latin typeface="+mn-ea"/>
                <a:ea typeface="+mn-ea"/>
              </a:rPr>
              <a:t>移動してもらえるか？</a:t>
            </a:r>
          </a:p>
        </p:txBody>
      </p:sp>
    </p:spTree>
    <p:extLst>
      <p:ext uri="{BB962C8B-B14F-4D97-AF65-F5344CB8AC3E}">
        <p14:creationId xmlns:p14="http://schemas.microsoft.com/office/powerpoint/2010/main" val="3639257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教室の使用と授業再開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31</a:t>
            </a:r>
            <a:endParaRPr kumimoji="1" lang="ja-JP" altLang="en-US" dirty="0"/>
          </a:p>
        </p:txBody>
      </p:sp>
      <p:sp>
        <p:nvSpPr>
          <p:cNvPr id="4" name="Rectangle 5"/>
          <p:cNvSpPr>
            <a:spLocks noChangeArrowheads="1"/>
          </p:cNvSpPr>
          <p:nvPr/>
        </p:nvSpPr>
        <p:spPr bwMode="auto">
          <a:xfrm>
            <a:off x="1739049" y="2420070"/>
            <a:ext cx="651184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solidFill>
                  <a:prstClr val="black"/>
                </a:solidFill>
                <a:latin typeface="+mn-ea"/>
                <a:ea typeface="+mn-ea"/>
              </a:rPr>
              <a:t>使えない教室がある</a:t>
            </a:r>
          </a:p>
        </p:txBody>
      </p:sp>
      <p:sp>
        <p:nvSpPr>
          <p:cNvPr id="5" name="Rectangle 6"/>
          <p:cNvSpPr>
            <a:spLocks noChangeArrowheads="1"/>
          </p:cNvSpPr>
          <p:nvPr/>
        </p:nvSpPr>
        <p:spPr bwMode="auto">
          <a:xfrm>
            <a:off x="1739049" y="4210415"/>
            <a:ext cx="6511848" cy="685800"/>
          </a:xfrm>
          <a:prstGeom prst="rect">
            <a:avLst/>
          </a:prstGeom>
          <a:solidFill>
            <a:schemeClr val="accent6">
              <a:lumMod val="20000"/>
              <a:lumOff val="80000"/>
            </a:schemeClr>
          </a:solidFill>
          <a:ln w="12700" algn="ctr">
            <a:solidFill>
              <a:schemeClr val="tx1"/>
            </a:solidFill>
            <a:miter lim="800000"/>
            <a:headEnd/>
            <a:tailEnd/>
          </a:ln>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prstClr val="black"/>
                </a:solidFill>
                <a:latin typeface="+mn-ea"/>
                <a:ea typeface="+mn-ea"/>
              </a:rPr>
              <a:t>授業の早期再開</a:t>
            </a:r>
          </a:p>
        </p:txBody>
      </p:sp>
    </p:spTree>
    <p:extLst>
      <p:ext uri="{BB962C8B-B14F-4D97-AF65-F5344CB8AC3E}">
        <p14:creationId xmlns:p14="http://schemas.microsoft.com/office/powerpoint/2010/main" val="1982027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ゲームのやり方　敷地配置図</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32</a:t>
            </a:r>
            <a:endParaRPr kumimoji="1" lang="ja-JP" altLang="en-US" dirty="0"/>
          </a:p>
        </p:txBody>
      </p:sp>
      <p:pic>
        <p:nvPicPr>
          <p:cNvPr id="4" name="図 3"/>
          <p:cNvPicPr>
            <a:picLocks noChangeAspect="1"/>
          </p:cNvPicPr>
          <p:nvPr/>
        </p:nvPicPr>
        <p:blipFill>
          <a:blip r:embed="rId3"/>
          <a:stretch>
            <a:fillRect/>
          </a:stretch>
        </p:blipFill>
        <p:spPr>
          <a:xfrm>
            <a:off x="1640270" y="1329387"/>
            <a:ext cx="6624736" cy="5047418"/>
          </a:xfrm>
          <a:prstGeom prst="rect">
            <a:avLst/>
          </a:prstGeom>
        </p:spPr>
      </p:pic>
    </p:spTree>
    <p:extLst>
      <p:ext uri="{BB962C8B-B14F-4D97-AF65-F5344CB8AC3E}">
        <p14:creationId xmlns:p14="http://schemas.microsoft.com/office/powerpoint/2010/main" val="2043412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a:t>
            </a:r>
            <a:r>
              <a:rPr lang="ja-JP" altLang="en-US" dirty="0" smtClean="0"/>
              <a:t>やり方</a:t>
            </a:r>
            <a:r>
              <a:rPr lang="ja-JP" altLang="en-US" dirty="0"/>
              <a:t>　</a:t>
            </a:r>
            <a:r>
              <a:rPr lang="ja-JP" altLang="en-US" dirty="0" smtClean="0"/>
              <a:t>敷地</a:t>
            </a:r>
            <a:r>
              <a:rPr lang="ja-JP" altLang="en-US" dirty="0"/>
              <a:t>配置図への記入</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33</a:t>
            </a:r>
            <a:endParaRPr kumimoji="1" lang="ja-JP" altLang="en-US" dirty="0"/>
          </a:p>
        </p:txBody>
      </p:sp>
      <p:grpSp>
        <p:nvGrpSpPr>
          <p:cNvPr id="4" name="グループ化 3"/>
          <p:cNvGrpSpPr/>
          <p:nvPr/>
        </p:nvGrpSpPr>
        <p:grpSpPr>
          <a:xfrm>
            <a:off x="1291808" y="1632308"/>
            <a:ext cx="7541363" cy="4467773"/>
            <a:chOff x="2122886" y="2141935"/>
            <a:chExt cx="4388644" cy="2699147"/>
          </a:xfrm>
        </p:grpSpPr>
        <p:grpSp>
          <p:nvGrpSpPr>
            <p:cNvPr id="5" name="Group 18"/>
            <p:cNvGrpSpPr>
              <a:grpSpLocks/>
            </p:cNvGrpSpPr>
            <p:nvPr/>
          </p:nvGrpSpPr>
          <p:grpSpPr bwMode="auto">
            <a:xfrm>
              <a:off x="2122886" y="2141935"/>
              <a:ext cx="4388644" cy="2699147"/>
              <a:chOff x="750" y="978"/>
              <a:chExt cx="3686" cy="2267"/>
            </a:xfrm>
          </p:grpSpPr>
          <p:sp>
            <p:nvSpPr>
              <p:cNvPr id="13" name="Rectangle 3"/>
              <p:cNvSpPr>
                <a:spLocks noChangeAspect="1" noChangeArrowheads="1"/>
              </p:cNvSpPr>
              <p:nvPr/>
            </p:nvSpPr>
            <p:spPr bwMode="auto">
              <a:xfrm>
                <a:off x="750" y="978"/>
                <a:ext cx="1230" cy="1134"/>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4" name="Rectangle 12"/>
              <p:cNvSpPr>
                <a:spLocks noChangeAspect="1" noChangeArrowheads="1"/>
              </p:cNvSpPr>
              <p:nvPr/>
            </p:nvSpPr>
            <p:spPr bwMode="auto">
              <a:xfrm>
                <a:off x="758" y="2111"/>
                <a:ext cx="1230" cy="1134"/>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5" name="Rectangle 14"/>
              <p:cNvSpPr>
                <a:spLocks noChangeAspect="1" noChangeArrowheads="1"/>
              </p:cNvSpPr>
              <p:nvPr/>
            </p:nvSpPr>
            <p:spPr bwMode="auto">
              <a:xfrm>
                <a:off x="1982" y="2110"/>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6" name="Rectangle 15"/>
              <p:cNvSpPr>
                <a:spLocks noChangeAspect="1" noChangeArrowheads="1"/>
              </p:cNvSpPr>
              <p:nvPr/>
            </p:nvSpPr>
            <p:spPr bwMode="auto">
              <a:xfrm>
                <a:off x="1971" y="984"/>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7" name="Rectangle 16"/>
              <p:cNvSpPr>
                <a:spLocks noChangeAspect="1" noChangeArrowheads="1"/>
              </p:cNvSpPr>
              <p:nvPr/>
            </p:nvSpPr>
            <p:spPr bwMode="auto">
              <a:xfrm>
                <a:off x="3206" y="2109"/>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sp>
            <p:nvSpPr>
              <p:cNvPr id="18" name="Rectangle 17"/>
              <p:cNvSpPr>
                <a:spLocks noChangeAspect="1" noChangeArrowheads="1"/>
              </p:cNvSpPr>
              <p:nvPr/>
            </p:nvSpPr>
            <p:spPr bwMode="auto">
              <a:xfrm>
                <a:off x="3204" y="983"/>
                <a:ext cx="1230" cy="1125"/>
              </a:xfrm>
              <a:prstGeom prst="rect">
                <a:avLst/>
              </a:prstGeom>
              <a:solidFill>
                <a:schemeClr val="bg1"/>
              </a:solidFill>
              <a:ln w="12700" algn="ctr">
                <a:solidFill>
                  <a:schemeClr val="tx1"/>
                </a:solidFill>
                <a:prstDash val="dash"/>
                <a:miter lim="800000"/>
                <a:headEnd/>
                <a:tailEnd/>
              </a:ln>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700"/>
              </a:p>
            </p:txBody>
          </p:sp>
        </p:grpSp>
        <p:sp>
          <p:nvSpPr>
            <p:cNvPr id="6" name="Oval 19"/>
            <p:cNvSpPr>
              <a:spLocks noChangeArrowheads="1"/>
            </p:cNvSpPr>
            <p:nvPr/>
          </p:nvSpPr>
          <p:spPr bwMode="auto">
            <a:xfrm>
              <a:off x="2351486" y="2216945"/>
              <a:ext cx="620315" cy="598885"/>
            </a:xfrm>
            <a:prstGeom prst="ellipse">
              <a:avLst/>
            </a:prstGeom>
            <a:solidFill>
              <a:srgbClr val="FFFFFF"/>
            </a:solidFill>
            <a:ln w="12700" algn="ctr">
              <a:solidFill>
                <a:schemeClr val="tx1"/>
              </a:solidFill>
              <a:round/>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a:t>犬</a:t>
              </a:r>
            </a:p>
          </p:txBody>
        </p:sp>
        <p:sp>
          <p:nvSpPr>
            <p:cNvPr id="7" name="Rectangle 20"/>
            <p:cNvSpPr>
              <a:spLocks noChangeArrowheads="1"/>
            </p:cNvSpPr>
            <p:nvPr/>
          </p:nvSpPr>
          <p:spPr bwMode="auto">
            <a:xfrm>
              <a:off x="3003947" y="2272905"/>
              <a:ext cx="1143000" cy="40243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700" dirty="0"/>
                <a:t>○○</a:t>
              </a:r>
              <a:r>
                <a:rPr lang="ja-JP" altLang="en-US" sz="2700" dirty="0"/>
                <a:t>さん</a:t>
              </a:r>
            </a:p>
          </p:txBody>
        </p:sp>
        <p:sp>
          <p:nvSpPr>
            <p:cNvPr id="8" name="Oval 21"/>
            <p:cNvSpPr>
              <a:spLocks noChangeArrowheads="1"/>
            </p:cNvSpPr>
            <p:nvPr/>
          </p:nvSpPr>
          <p:spPr bwMode="auto">
            <a:xfrm>
              <a:off x="2449116" y="3045620"/>
              <a:ext cx="304800" cy="294085"/>
            </a:xfrm>
            <a:prstGeom prst="ellipse">
              <a:avLst/>
            </a:prstGeom>
            <a:solidFill>
              <a:srgbClr val="FFFFFF"/>
            </a:solidFill>
            <a:ln w="12700" algn="ctr">
              <a:solidFill>
                <a:schemeClr val="tx1"/>
              </a:solidFill>
              <a:round/>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2700"/>
            </a:p>
          </p:txBody>
        </p:sp>
        <p:sp>
          <p:nvSpPr>
            <p:cNvPr id="9" name="Rectangle 22"/>
            <p:cNvSpPr>
              <a:spLocks noChangeArrowheads="1"/>
            </p:cNvSpPr>
            <p:nvPr/>
          </p:nvSpPr>
          <p:spPr bwMode="auto">
            <a:xfrm>
              <a:off x="3068241" y="2936083"/>
              <a:ext cx="1947863" cy="40243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dirty="0"/>
                <a:t>小鳥　　○○さん</a:t>
              </a:r>
            </a:p>
          </p:txBody>
        </p:sp>
        <p:sp>
          <p:nvSpPr>
            <p:cNvPr id="10" name="Rectangle 23"/>
            <p:cNvSpPr>
              <a:spLocks noChangeArrowheads="1"/>
            </p:cNvSpPr>
            <p:nvPr/>
          </p:nvSpPr>
          <p:spPr bwMode="auto">
            <a:xfrm>
              <a:off x="2144317" y="3524251"/>
              <a:ext cx="1273969" cy="511969"/>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700"/>
                <a:t>○○</a:t>
              </a:r>
              <a:r>
                <a:rPr lang="ja-JP" altLang="en-US" sz="2700"/>
                <a:t>さん</a:t>
              </a:r>
            </a:p>
          </p:txBody>
        </p:sp>
        <p:sp>
          <p:nvSpPr>
            <p:cNvPr id="11" name="Rectangle 24"/>
            <p:cNvSpPr>
              <a:spLocks noChangeArrowheads="1"/>
            </p:cNvSpPr>
            <p:nvPr/>
          </p:nvSpPr>
          <p:spPr bwMode="auto">
            <a:xfrm>
              <a:off x="2163366" y="4198144"/>
              <a:ext cx="1360884" cy="57745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a:t>給水車</a:t>
              </a:r>
            </a:p>
          </p:txBody>
        </p:sp>
        <p:sp>
          <p:nvSpPr>
            <p:cNvPr id="12" name="Rectangle 25"/>
            <p:cNvSpPr>
              <a:spLocks noChangeArrowheads="1"/>
            </p:cNvSpPr>
            <p:nvPr/>
          </p:nvSpPr>
          <p:spPr bwMode="auto">
            <a:xfrm>
              <a:off x="3592116" y="3502819"/>
              <a:ext cx="2884884" cy="653654"/>
            </a:xfrm>
            <a:prstGeom prst="rect">
              <a:avLst/>
            </a:prstGeom>
            <a:solidFill>
              <a:srgbClr val="FFFFFF"/>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a:t>大型トラック</a:t>
              </a:r>
            </a:p>
          </p:txBody>
        </p:sp>
      </p:grpSp>
    </p:spTree>
    <p:extLst>
      <p:ext uri="{BB962C8B-B14F-4D97-AF65-F5344CB8AC3E}">
        <p14:creationId xmlns:p14="http://schemas.microsoft.com/office/powerpoint/2010/main" val="3838554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ゲームの前に・・・</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34</a:t>
            </a:r>
            <a:endParaRPr kumimoji="1" lang="ja-JP" altLang="en-US" dirty="0"/>
          </a:p>
        </p:txBody>
      </p:sp>
      <p:sp>
        <p:nvSpPr>
          <p:cNvPr id="4" name="テキスト ボックス 3"/>
          <p:cNvSpPr txBox="1"/>
          <p:nvPr/>
        </p:nvSpPr>
        <p:spPr>
          <a:xfrm>
            <a:off x="1444288" y="2879576"/>
            <a:ext cx="7249829" cy="1754326"/>
          </a:xfrm>
          <a:prstGeom prst="rect">
            <a:avLst/>
          </a:prstGeom>
          <a:solidFill>
            <a:schemeClr val="accent6">
              <a:lumMod val="20000"/>
              <a:lumOff val="80000"/>
            </a:schemeClr>
          </a:solidFill>
        </p:spPr>
        <p:txBody>
          <a:bodyPr wrap="square" rtlCol="0">
            <a:spAutoFit/>
          </a:bodyPr>
          <a:lstStyle/>
          <a:p>
            <a:r>
              <a:rPr lang="ja-JP" altLang="en-US" sz="3600" dirty="0" smtClean="0">
                <a:latin typeface="+mn-ea"/>
                <a:ea typeface="+mn-ea"/>
              </a:rPr>
              <a:t>①グループ内</a:t>
            </a:r>
            <a:r>
              <a:rPr lang="ja-JP" altLang="en-US" sz="3600" dirty="0">
                <a:latin typeface="+mn-ea"/>
                <a:ea typeface="+mn-ea"/>
              </a:rPr>
              <a:t>の役割を決めます</a:t>
            </a:r>
            <a:endParaRPr lang="en-US" altLang="ja-JP" sz="3600" dirty="0">
              <a:latin typeface="+mn-ea"/>
              <a:ea typeface="+mn-ea"/>
            </a:endParaRPr>
          </a:p>
          <a:p>
            <a:endParaRPr lang="en-US" altLang="ja-JP" sz="3600" dirty="0">
              <a:latin typeface="+mn-ea"/>
              <a:ea typeface="+mn-ea"/>
            </a:endParaRPr>
          </a:p>
          <a:p>
            <a:r>
              <a:rPr lang="ja-JP" altLang="en-US" sz="3600" dirty="0" smtClean="0">
                <a:latin typeface="+mn-ea"/>
                <a:ea typeface="+mn-ea"/>
              </a:rPr>
              <a:t>②ゲーム</a:t>
            </a:r>
            <a:r>
              <a:rPr lang="ja-JP" altLang="en-US" sz="3600" dirty="0">
                <a:latin typeface="+mn-ea"/>
                <a:ea typeface="+mn-ea"/>
              </a:rPr>
              <a:t>の設定条件を確認します</a:t>
            </a:r>
            <a:endParaRPr lang="en-US" altLang="ja-JP" sz="3600" dirty="0">
              <a:latin typeface="+mn-ea"/>
              <a:ea typeface="+mn-ea"/>
            </a:endParaRPr>
          </a:p>
        </p:txBody>
      </p:sp>
    </p:spTree>
    <p:extLst>
      <p:ext uri="{BB962C8B-B14F-4D97-AF65-F5344CB8AC3E}">
        <p14:creationId xmlns:p14="http://schemas.microsoft.com/office/powerpoint/2010/main" val="2255624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グループ内の役割を決めます</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35</a:t>
            </a:r>
            <a:endParaRPr kumimoji="1" lang="ja-JP" altLang="en-US" dirty="0"/>
          </a:p>
        </p:txBody>
      </p:sp>
      <p:sp>
        <p:nvSpPr>
          <p:cNvPr id="4" name="Rectangle 4"/>
          <p:cNvSpPr>
            <a:spLocks noChangeArrowheads="1"/>
          </p:cNvSpPr>
          <p:nvPr/>
        </p:nvSpPr>
        <p:spPr bwMode="auto">
          <a:xfrm>
            <a:off x="1441178" y="2591544"/>
            <a:ext cx="7361146" cy="2592288"/>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800" dirty="0">
                <a:latin typeface="+mn-ea"/>
                <a:ea typeface="+mn-ea"/>
              </a:rPr>
              <a:t>★グループの中で、カードの読み上げ役の人を</a:t>
            </a:r>
            <a:endParaRPr lang="en-US" altLang="ja-JP" sz="2800" dirty="0">
              <a:latin typeface="+mn-ea"/>
              <a:ea typeface="+mn-ea"/>
            </a:endParaRPr>
          </a:p>
          <a:p>
            <a:pPr algn="l" eaLnBrk="1" hangingPunct="1"/>
            <a:r>
              <a:rPr lang="ja-JP" altLang="en-US" sz="2800" dirty="0">
                <a:latin typeface="+mn-ea"/>
                <a:ea typeface="+mn-ea"/>
              </a:rPr>
              <a:t>　ひとり決めてください</a:t>
            </a:r>
            <a:endParaRPr lang="en-US" altLang="ja-JP" sz="2800" dirty="0">
              <a:latin typeface="+mn-ea"/>
              <a:ea typeface="+mn-ea"/>
            </a:endParaRPr>
          </a:p>
          <a:p>
            <a:pPr eaLnBrk="1" hangingPunct="1"/>
            <a:r>
              <a:rPr lang="en-US" altLang="ja-JP" sz="2800" dirty="0">
                <a:latin typeface="+mn-ea"/>
                <a:ea typeface="+mn-ea"/>
              </a:rPr>
              <a:t>※</a:t>
            </a:r>
            <a:r>
              <a:rPr lang="ja-JP" altLang="en-US" sz="2800" dirty="0">
                <a:latin typeface="+mn-ea"/>
                <a:ea typeface="+mn-ea"/>
              </a:rPr>
              <a:t>読み上げ係はゲームの進行や助言役にも</a:t>
            </a:r>
            <a:endParaRPr lang="en-US" altLang="ja-JP" sz="2800" dirty="0">
              <a:latin typeface="+mn-ea"/>
              <a:ea typeface="+mn-ea"/>
            </a:endParaRPr>
          </a:p>
          <a:p>
            <a:pPr eaLnBrk="1" hangingPunct="1"/>
            <a:r>
              <a:rPr lang="ja-JP" altLang="en-US" sz="2800" dirty="0">
                <a:latin typeface="+mn-ea"/>
                <a:ea typeface="+mn-ea"/>
              </a:rPr>
              <a:t>　なりますので、この</a:t>
            </a:r>
            <a:r>
              <a:rPr lang="ja-JP" altLang="en-US" sz="2800" dirty="0">
                <a:solidFill>
                  <a:srgbClr val="FF0000"/>
                </a:solidFill>
                <a:latin typeface="+mn-ea"/>
                <a:ea typeface="+mn-ea"/>
              </a:rPr>
              <a:t>ゲームを過去に経験したこと</a:t>
            </a:r>
            <a:r>
              <a:rPr lang="ja-JP" altLang="en-US" sz="2800" dirty="0" smtClean="0">
                <a:solidFill>
                  <a:srgbClr val="FF0000"/>
                </a:solidFill>
                <a:latin typeface="+mn-ea"/>
                <a:ea typeface="+mn-ea"/>
              </a:rPr>
              <a:t>がある</a:t>
            </a:r>
            <a:r>
              <a:rPr lang="ja-JP" altLang="en-US" sz="2800" dirty="0">
                <a:solidFill>
                  <a:srgbClr val="FF0000"/>
                </a:solidFill>
                <a:latin typeface="+mn-ea"/>
                <a:ea typeface="+mn-ea"/>
              </a:rPr>
              <a:t>方</a:t>
            </a:r>
            <a:r>
              <a:rPr lang="ja-JP" altLang="en-US" sz="2800" dirty="0">
                <a:latin typeface="+mn-ea"/>
                <a:ea typeface="+mn-ea"/>
              </a:rPr>
              <a:t>にするとよい</a:t>
            </a:r>
            <a:r>
              <a:rPr lang="ja-JP" altLang="en-US" sz="2800" dirty="0" smtClean="0">
                <a:latin typeface="+mn-ea"/>
                <a:ea typeface="+mn-ea"/>
              </a:rPr>
              <a:t>でしょう</a:t>
            </a:r>
            <a:endParaRPr lang="en-US" altLang="ja-JP" sz="2800" dirty="0" smtClean="0">
              <a:latin typeface="+mn-ea"/>
              <a:ea typeface="+mn-ea"/>
            </a:endParaRPr>
          </a:p>
          <a:p>
            <a:pPr eaLnBrk="1" hangingPunct="1"/>
            <a:endParaRPr lang="en-US" altLang="ja-JP" sz="2800" dirty="0">
              <a:latin typeface="+mn-ea"/>
              <a:ea typeface="+mn-ea"/>
            </a:endParaRPr>
          </a:p>
        </p:txBody>
      </p:sp>
    </p:spTree>
    <p:extLst>
      <p:ext uri="{BB962C8B-B14F-4D97-AF65-F5344CB8AC3E}">
        <p14:creationId xmlns:p14="http://schemas.microsoft.com/office/powerpoint/2010/main" val="1443031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グループ内の役割を決めます</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36</a:t>
            </a:r>
            <a:endParaRPr kumimoji="1" lang="ja-JP" altLang="en-US" dirty="0"/>
          </a:p>
        </p:txBody>
      </p:sp>
      <p:sp>
        <p:nvSpPr>
          <p:cNvPr id="4" name="Rectangle 4"/>
          <p:cNvSpPr>
            <a:spLocks noChangeArrowheads="1"/>
          </p:cNvSpPr>
          <p:nvPr/>
        </p:nvSpPr>
        <p:spPr bwMode="auto">
          <a:xfrm>
            <a:off x="1425287" y="1439416"/>
            <a:ext cx="7416824" cy="4896544"/>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latin typeface="+mn-ea"/>
                <a:ea typeface="+mn-ea"/>
              </a:rPr>
              <a:t>★</a:t>
            </a:r>
            <a:r>
              <a:rPr lang="ja-JP" altLang="en-US" sz="2800" dirty="0">
                <a:latin typeface="+mn-ea"/>
                <a:ea typeface="+mn-ea"/>
              </a:rPr>
              <a:t>グループの中で</a:t>
            </a:r>
            <a:r>
              <a:rPr lang="ja-JP" altLang="en-US" sz="2800" dirty="0" smtClean="0">
                <a:latin typeface="+mn-ea"/>
                <a:ea typeface="+mn-ea"/>
              </a:rPr>
              <a:t>、イベントカードなどの</a:t>
            </a:r>
            <a:r>
              <a:rPr lang="ja-JP" altLang="en-US" sz="2800" dirty="0" smtClean="0">
                <a:latin typeface="+mn-ea"/>
                <a:ea typeface="+mn-ea"/>
              </a:rPr>
              <a:t>処理　</a:t>
            </a:r>
            <a:endParaRPr lang="en-US" altLang="ja-JP" sz="2800" dirty="0" smtClean="0">
              <a:latin typeface="+mn-ea"/>
              <a:ea typeface="+mn-ea"/>
            </a:endParaRPr>
          </a:p>
          <a:p>
            <a:pPr eaLnBrk="1" hangingPunct="1"/>
            <a:r>
              <a:rPr lang="ja-JP" altLang="en-US" sz="2800" dirty="0" smtClean="0">
                <a:latin typeface="+mn-ea"/>
                <a:ea typeface="+mn-ea"/>
              </a:rPr>
              <a:t>　内容</a:t>
            </a:r>
            <a:r>
              <a:rPr lang="ja-JP" altLang="en-US" sz="2800" dirty="0" smtClean="0">
                <a:latin typeface="+mn-ea"/>
                <a:ea typeface="+mn-ea"/>
              </a:rPr>
              <a:t>を</a:t>
            </a:r>
            <a:r>
              <a:rPr lang="ja-JP" altLang="en-US" sz="2800" dirty="0" smtClean="0">
                <a:latin typeface="+mn-ea"/>
                <a:ea typeface="+mn-ea"/>
              </a:rPr>
              <a:t>記録</a:t>
            </a:r>
            <a:r>
              <a:rPr lang="ja-JP" altLang="en-US" sz="2800" dirty="0" smtClean="0">
                <a:latin typeface="+mn-ea"/>
                <a:ea typeface="+mn-ea"/>
              </a:rPr>
              <a:t>する人を決めてください</a:t>
            </a:r>
            <a:endParaRPr lang="en-US" altLang="ja-JP" sz="2800" dirty="0" smtClean="0">
              <a:latin typeface="+mn-ea"/>
              <a:ea typeface="+mn-ea"/>
            </a:endParaRPr>
          </a:p>
          <a:p>
            <a:pPr eaLnBrk="1" hangingPunct="1"/>
            <a:r>
              <a:rPr lang="en-US" altLang="ja-JP" sz="2800" dirty="0" smtClean="0">
                <a:latin typeface="+mn-ea"/>
                <a:ea typeface="+mn-ea"/>
              </a:rPr>
              <a:t>※</a:t>
            </a:r>
            <a:r>
              <a:rPr lang="ja-JP" altLang="en-US" sz="2800" dirty="0">
                <a:latin typeface="+mn-ea"/>
                <a:ea typeface="+mn-ea"/>
              </a:rPr>
              <a:t>避難者台帳のほかや要配慮者台帳のほか</a:t>
            </a:r>
            <a:r>
              <a:rPr lang="ja-JP" altLang="en-US" sz="2800" dirty="0" smtClean="0">
                <a:latin typeface="+mn-ea"/>
                <a:ea typeface="+mn-ea"/>
              </a:rPr>
              <a:t>、</a:t>
            </a:r>
            <a:endParaRPr lang="en-US" altLang="ja-JP" sz="2800" dirty="0" smtClean="0">
              <a:latin typeface="+mn-ea"/>
              <a:ea typeface="+mn-ea"/>
            </a:endParaRPr>
          </a:p>
          <a:p>
            <a:pPr eaLnBrk="1" hangingPunct="1"/>
            <a:r>
              <a:rPr lang="ja-JP" altLang="en-US" sz="2800" dirty="0" smtClean="0">
                <a:latin typeface="+mn-ea"/>
                <a:ea typeface="+mn-ea"/>
              </a:rPr>
              <a:t>　イベント処理</a:t>
            </a:r>
            <a:r>
              <a:rPr lang="ja-JP" altLang="en-US" sz="2800" dirty="0">
                <a:latin typeface="+mn-ea"/>
                <a:ea typeface="+mn-ea"/>
              </a:rPr>
              <a:t>シートや保健師</a:t>
            </a:r>
            <a:r>
              <a:rPr lang="ja-JP" altLang="en-US" sz="2800" dirty="0" smtClean="0">
                <a:latin typeface="+mn-ea"/>
                <a:ea typeface="+mn-ea"/>
              </a:rPr>
              <a:t>アセスメント</a:t>
            </a:r>
            <a:endParaRPr lang="en-US" altLang="ja-JP" sz="2800" dirty="0" smtClean="0">
              <a:latin typeface="+mn-ea"/>
              <a:ea typeface="+mn-ea"/>
            </a:endParaRPr>
          </a:p>
          <a:p>
            <a:pPr eaLnBrk="1" hangingPunct="1"/>
            <a:r>
              <a:rPr lang="ja-JP" altLang="en-US" sz="2800" dirty="0" smtClean="0">
                <a:latin typeface="+mn-ea"/>
                <a:ea typeface="+mn-ea"/>
              </a:rPr>
              <a:t>　シート</a:t>
            </a:r>
            <a:r>
              <a:rPr lang="ja-JP" altLang="en-US" sz="2800" dirty="0">
                <a:latin typeface="+mn-ea"/>
                <a:ea typeface="+mn-ea"/>
              </a:rPr>
              <a:t>などに、</a:t>
            </a:r>
            <a:r>
              <a:rPr lang="ja-JP" altLang="en-US" sz="2800" dirty="0">
                <a:solidFill>
                  <a:srgbClr val="FF0000"/>
                </a:solidFill>
                <a:latin typeface="+mn-ea"/>
                <a:ea typeface="+mn-ea"/>
              </a:rPr>
              <a:t>様々</a:t>
            </a:r>
            <a:r>
              <a:rPr lang="ja-JP" altLang="en-US" sz="2800" dirty="0" smtClean="0">
                <a:solidFill>
                  <a:srgbClr val="FF0000"/>
                </a:solidFill>
                <a:latin typeface="+mn-ea"/>
                <a:ea typeface="+mn-ea"/>
              </a:rPr>
              <a:t>な情報</a:t>
            </a:r>
            <a:r>
              <a:rPr lang="ja-JP" altLang="en-US" sz="2800" dirty="0">
                <a:solidFill>
                  <a:srgbClr val="FF0000"/>
                </a:solidFill>
                <a:latin typeface="+mn-ea"/>
                <a:ea typeface="+mn-ea"/>
              </a:rPr>
              <a:t>を記載する役割</a:t>
            </a:r>
            <a:r>
              <a:rPr lang="ja-JP" altLang="en-US" sz="2800" dirty="0" smtClean="0">
                <a:latin typeface="+mn-ea"/>
                <a:ea typeface="+mn-ea"/>
              </a:rPr>
              <a:t>を</a:t>
            </a:r>
            <a:endParaRPr lang="en-US" altLang="ja-JP" sz="2800" dirty="0" smtClean="0">
              <a:latin typeface="+mn-ea"/>
              <a:ea typeface="+mn-ea"/>
            </a:endParaRPr>
          </a:p>
          <a:p>
            <a:pPr eaLnBrk="1" hangingPunct="1"/>
            <a:r>
              <a:rPr lang="ja-JP" altLang="en-US" sz="2800" dirty="0" smtClean="0">
                <a:latin typeface="+mn-ea"/>
                <a:ea typeface="+mn-ea"/>
              </a:rPr>
              <a:t>　担います</a:t>
            </a:r>
            <a:r>
              <a:rPr lang="ja-JP" altLang="en-US" sz="2800" dirty="0">
                <a:latin typeface="+mn-ea"/>
                <a:ea typeface="+mn-ea"/>
              </a:rPr>
              <a:t>。参加者の意見が</a:t>
            </a:r>
            <a:r>
              <a:rPr lang="ja-JP" altLang="en-US" sz="2800" dirty="0" smtClean="0">
                <a:latin typeface="+mn-ea"/>
                <a:ea typeface="+mn-ea"/>
              </a:rPr>
              <a:t>活発</a:t>
            </a:r>
            <a:r>
              <a:rPr lang="ja-JP" altLang="en-US" sz="2800" dirty="0">
                <a:latin typeface="+mn-ea"/>
                <a:ea typeface="+mn-ea"/>
              </a:rPr>
              <a:t>なほど</a:t>
            </a:r>
            <a:r>
              <a:rPr lang="ja-JP" altLang="en-US" sz="2800" dirty="0" smtClean="0">
                <a:latin typeface="+mn-ea"/>
                <a:ea typeface="+mn-ea"/>
              </a:rPr>
              <a:t>メモ　</a:t>
            </a:r>
            <a:endParaRPr lang="en-US" altLang="ja-JP" sz="2800" dirty="0" smtClean="0">
              <a:latin typeface="+mn-ea"/>
              <a:ea typeface="+mn-ea"/>
            </a:endParaRPr>
          </a:p>
          <a:p>
            <a:pPr eaLnBrk="1" hangingPunct="1"/>
            <a:r>
              <a:rPr lang="ja-JP" altLang="en-US" sz="2800" dirty="0" smtClean="0">
                <a:latin typeface="+mn-ea"/>
                <a:ea typeface="+mn-ea"/>
              </a:rPr>
              <a:t>　も</a:t>
            </a:r>
            <a:r>
              <a:rPr lang="ja-JP" altLang="en-US" sz="2800" dirty="0">
                <a:latin typeface="+mn-ea"/>
                <a:ea typeface="+mn-ea"/>
              </a:rPr>
              <a:t>多くなるため、</a:t>
            </a:r>
            <a:r>
              <a:rPr lang="ja-JP" altLang="en-US" sz="2800" dirty="0">
                <a:solidFill>
                  <a:srgbClr val="FF0000"/>
                </a:solidFill>
                <a:latin typeface="+mn-ea"/>
                <a:ea typeface="+mn-ea"/>
              </a:rPr>
              <a:t>予め複数人を記録係と</a:t>
            </a:r>
            <a:r>
              <a:rPr lang="ja-JP" altLang="en-US" sz="2800" dirty="0" err="1" smtClean="0">
                <a:solidFill>
                  <a:srgbClr val="FF0000"/>
                </a:solidFill>
                <a:latin typeface="+mn-ea"/>
                <a:ea typeface="+mn-ea"/>
              </a:rPr>
              <a:t>す</a:t>
            </a:r>
            <a:endParaRPr lang="en-US" altLang="ja-JP" sz="2800" dirty="0" smtClean="0">
              <a:solidFill>
                <a:srgbClr val="FF0000"/>
              </a:solidFill>
              <a:latin typeface="+mn-ea"/>
              <a:ea typeface="+mn-ea"/>
            </a:endParaRPr>
          </a:p>
          <a:p>
            <a:pPr eaLnBrk="1" hangingPunct="1"/>
            <a:r>
              <a:rPr lang="ja-JP" altLang="en-US" sz="2800" dirty="0" smtClean="0">
                <a:solidFill>
                  <a:srgbClr val="FF0000"/>
                </a:solidFill>
                <a:latin typeface="+mn-ea"/>
                <a:ea typeface="+mn-ea"/>
              </a:rPr>
              <a:t>　</a:t>
            </a:r>
            <a:r>
              <a:rPr lang="ja-JP" altLang="en-US" sz="2800" dirty="0" err="1" smtClean="0">
                <a:solidFill>
                  <a:srgbClr val="FF0000"/>
                </a:solidFill>
                <a:latin typeface="+mn-ea"/>
                <a:ea typeface="+mn-ea"/>
              </a:rPr>
              <a:t>る</a:t>
            </a:r>
            <a:r>
              <a:rPr lang="ja-JP" altLang="en-US" sz="2800" dirty="0">
                <a:solidFill>
                  <a:srgbClr val="FF0000"/>
                </a:solidFill>
                <a:latin typeface="+mn-ea"/>
                <a:ea typeface="+mn-ea"/>
              </a:rPr>
              <a:t>など柔軟に対応</a:t>
            </a:r>
            <a:r>
              <a:rPr lang="ja-JP" altLang="en-US" sz="2800" dirty="0">
                <a:latin typeface="+mn-ea"/>
                <a:ea typeface="+mn-ea"/>
              </a:rPr>
              <a:t>しましょう</a:t>
            </a:r>
            <a:r>
              <a:rPr lang="ja-JP" altLang="en-US" sz="2800" dirty="0" smtClean="0">
                <a:latin typeface="+mn-ea"/>
                <a:ea typeface="+mn-ea"/>
              </a:rPr>
              <a:t>。</a:t>
            </a:r>
            <a:endParaRPr lang="en-US" altLang="ja-JP" sz="2800" dirty="0" smtClean="0">
              <a:latin typeface="+mn-ea"/>
              <a:ea typeface="+mn-ea"/>
            </a:endParaRPr>
          </a:p>
          <a:p>
            <a:pPr eaLnBrk="1" hangingPunct="1"/>
            <a:endParaRPr lang="en-US" altLang="ja-JP" sz="2800" dirty="0">
              <a:latin typeface="+mn-ea"/>
              <a:ea typeface="+mn-ea"/>
            </a:endParaRPr>
          </a:p>
          <a:p>
            <a:pPr eaLnBrk="1" hangingPunct="1"/>
            <a:r>
              <a:rPr lang="ja-JP" altLang="en-US" sz="2800" dirty="0">
                <a:latin typeface="+mn-ea"/>
                <a:ea typeface="+mn-ea"/>
              </a:rPr>
              <a:t>★その他、リーダーや</a:t>
            </a:r>
            <a:r>
              <a:rPr lang="ja-JP" altLang="en-US" sz="2800" dirty="0" smtClean="0">
                <a:latin typeface="+mn-ea"/>
                <a:ea typeface="+mn-ea"/>
              </a:rPr>
              <a:t>発表係など</a:t>
            </a:r>
            <a:r>
              <a:rPr lang="ja-JP" altLang="en-US" sz="2800" dirty="0">
                <a:latin typeface="+mn-ea"/>
                <a:ea typeface="+mn-ea"/>
              </a:rPr>
              <a:t>講師の指示</a:t>
            </a:r>
            <a:r>
              <a:rPr lang="ja-JP" altLang="en-US" sz="2800" dirty="0" smtClean="0">
                <a:latin typeface="+mn-ea"/>
                <a:ea typeface="+mn-ea"/>
              </a:rPr>
              <a:t>に</a:t>
            </a:r>
            <a:endParaRPr lang="en-US" altLang="ja-JP" sz="2800" dirty="0" smtClean="0">
              <a:latin typeface="+mn-ea"/>
              <a:ea typeface="+mn-ea"/>
            </a:endParaRPr>
          </a:p>
          <a:p>
            <a:pPr eaLnBrk="1" hangingPunct="1"/>
            <a:r>
              <a:rPr lang="ja-JP" altLang="en-US" sz="2800" dirty="0" smtClean="0">
                <a:latin typeface="+mn-ea"/>
                <a:ea typeface="+mn-ea"/>
              </a:rPr>
              <a:t>　あわせて</a:t>
            </a:r>
            <a:r>
              <a:rPr lang="ja-JP" altLang="en-US" sz="2800" dirty="0">
                <a:latin typeface="+mn-ea"/>
                <a:ea typeface="+mn-ea"/>
              </a:rPr>
              <a:t>役割を決めます</a:t>
            </a:r>
          </a:p>
        </p:txBody>
      </p:sp>
    </p:spTree>
    <p:extLst>
      <p:ext uri="{BB962C8B-B14F-4D97-AF65-F5344CB8AC3E}">
        <p14:creationId xmlns:p14="http://schemas.microsoft.com/office/powerpoint/2010/main" val="3331366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本日のゲームの条件を確認します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37</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latin typeface="+mn-ea"/>
                <a:ea typeface="+mn-ea"/>
              </a:rPr>
              <a:t>地震発生</a:t>
            </a:r>
            <a:endParaRPr lang="ja-JP" altLang="en-US" sz="3200" dirty="0">
              <a:latin typeface="+mn-ea"/>
              <a:ea typeface="+mn-ea"/>
            </a:endParaRPr>
          </a:p>
        </p:txBody>
      </p:sp>
      <p:sp>
        <p:nvSpPr>
          <p:cNvPr id="5" name="Rectangle 3"/>
          <p:cNvSpPr>
            <a:spLocks noChangeArrowheads="1"/>
          </p:cNvSpPr>
          <p:nvPr/>
        </p:nvSpPr>
        <p:spPr bwMode="auto">
          <a:xfrm>
            <a:off x="1133277" y="1913511"/>
            <a:ext cx="7987728" cy="4305061"/>
          </a:xfrm>
          <a:prstGeom prst="rect">
            <a:avLst/>
          </a:prstGeom>
          <a:no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・きょうは、冬の日曜日の日中</a:t>
            </a:r>
          </a:p>
          <a:p>
            <a:pPr algn="l" eaLnBrk="1" hangingPunct="1"/>
            <a:r>
              <a:rPr lang="ja-JP" altLang="en-US" sz="3200" dirty="0">
                <a:latin typeface="+mn-ea"/>
                <a:ea typeface="+mn-ea"/>
              </a:rPr>
              <a:t>・ここは小学校の（避難所）</a:t>
            </a:r>
          </a:p>
          <a:p>
            <a:pPr algn="l" eaLnBrk="1" hangingPunct="1"/>
            <a:r>
              <a:rPr lang="ja-JP" altLang="en-US" sz="3200" dirty="0">
                <a:latin typeface="+mn-ea"/>
                <a:ea typeface="+mn-ea"/>
              </a:rPr>
              <a:t>・北海道で内陸直下型の巨大地震発生</a:t>
            </a:r>
          </a:p>
          <a:p>
            <a:pPr eaLnBrk="1" hangingPunct="1"/>
            <a:r>
              <a:rPr lang="ja-JP" altLang="en-US" sz="3200" dirty="0">
                <a:latin typeface="+mn-ea"/>
                <a:ea typeface="+mn-ea"/>
              </a:rPr>
              <a:t>・現在は地震発生から数時間後</a:t>
            </a:r>
            <a:endParaRPr lang="en-US" altLang="ja-JP" sz="3200" dirty="0">
              <a:latin typeface="+mn-ea"/>
              <a:ea typeface="+mn-ea"/>
            </a:endParaRPr>
          </a:p>
          <a:p>
            <a:pPr eaLnBrk="1" hangingPunct="1"/>
            <a:r>
              <a:rPr lang="ja-JP" altLang="en-US" sz="3200" dirty="0">
                <a:latin typeface="+mn-ea"/>
                <a:ea typeface="+mn-ea"/>
              </a:rPr>
              <a:t>・雪が降っている</a:t>
            </a:r>
            <a:endParaRPr lang="en-US" altLang="ja-JP" sz="3200" dirty="0">
              <a:latin typeface="+mn-ea"/>
              <a:ea typeface="+mn-ea"/>
            </a:endParaRPr>
          </a:p>
          <a:p>
            <a:pPr eaLnBrk="1" hangingPunct="1"/>
            <a:r>
              <a:rPr lang="ja-JP" altLang="en-US" sz="3200" dirty="0">
                <a:latin typeface="+mn-ea"/>
                <a:ea typeface="+mn-ea"/>
              </a:rPr>
              <a:t>・気温は氷点下２度、明日朝は</a:t>
            </a:r>
            <a:endParaRPr lang="en-US" altLang="ja-JP" sz="3200" dirty="0">
              <a:latin typeface="+mn-ea"/>
              <a:ea typeface="+mn-ea"/>
            </a:endParaRPr>
          </a:p>
          <a:p>
            <a:pPr eaLnBrk="1" hangingPunct="1"/>
            <a:r>
              <a:rPr lang="ja-JP" altLang="en-US" sz="3200" dirty="0">
                <a:latin typeface="+mn-ea"/>
                <a:ea typeface="+mn-ea"/>
              </a:rPr>
              <a:t>　氷点下１２度まで下がる予想</a:t>
            </a:r>
            <a:endParaRPr lang="en-US" altLang="ja-JP" sz="3200" dirty="0">
              <a:latin typeface="+mn-ea"/>
              <a:ea typeface="+mn-ea"/>
            </a:endParaRPr>
          </a:p>
          <a:p>
            <a:pPr eaLnBrk="1" hangingPunct="1"/>
            <a:r>
              <a:rPr lang="ja-JP" altLang="en-US" sz="3200" dirty="0">
                <a:latin typeface="+mn-ea"/>
                <a:ea typeface="+mn-ea"/>
              </a:rPr>
              <a:t>・</a:t>
            </a:r>
            <a:r>
              <a:rPr lang="ja-JP" altLang="en-US" sz="3200" dirty="0" smtClean="0">
                <a:solidFill>
                  <a:srgbClr val="C00000"/>
                </a:solidFill>
                <a:latin typeface="+mn-ea"/>
                <a:ea typeface="+mn-ea"/>
              </a:rPr>
              <a:t>５</a:t>
            </a:r>
            <a:r>
              <a:rPr lang="ja-JP" altLang="en-US" sz="3200" dirty="0" smtClean="0">
                <a:latin typeface="+mn-ea"/>
                <a:ea typeface="+mn-ea"/>
              </a:rPr>
              <a:t>センチ</a:t>
            </a:r>
            <a:r>
              <a:rPr lang="ja-JP" altLang="en-US" sz="3200" dirty="0">
                <a:latin typeface="+mn-ea"/>
                <a:ea typeface="+mn-ea"/>
              </a:rPr>
              <a:t>前後の積雪がある</a:t>
            </a:r>
            <a:endParaRPr lang="en-US" altLang="ja-JP" sz="3200" dirty="0">
              <a:latin typeface="+mn-ea"/>
              <a:ea typeface="+mn-ea"/>
            </a:endParaRPr>
          </a:p>
        </p:txBody>
      </p:sp>
    </p:spTree>
    <p:extLst>
      <p:ext uri="{BB962C8B-B14F-4D97-AF65-F5344CB8AC3E}">
        <p14:creationId xmlns:p14="http://schemas.microsoft.com/office/powerpoint/2010/main" val="50912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38</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507665"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ライフライン</a:t>
            </a:r>
            <a:endParaRPr lang="ja-JP" altLang="en-US" sz="3200" dirty="0"/>
          </a:p>
        </p:txBody>
      </p:sp>
      <p:sp>
        <p:nvSpPr>
          <p:cNvPr id="5" name="Rectangle 4"/>
          <p:cNvSpPr>
            <a:spLocks noChangeArrowheads="1"/>
          </p:cNvSpPr>
          <p:nvPr/>
        </p:nvSpPr>
        <p:spPr bwMode="auto">
          <a:xfrm>
            <a:off x="1362482" y="2175400"/>
            <a:ext cx="7324799" cy="4016544"/>
          </a:xfrm>
          <a:prstGeom prst="rect">
            <a:avLst/>
          </a:prstGeom>
          <a:noFill/>
          <a:ln w="12700" algn="ctr">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・電気　　停電している</a:t>
            </a:r>
          </a:p>
          <a:p>
            <a:pPr algn="l" eaLnBrk="1" hangingPunct="1"/>
            <a:r>
              <a:rPr lang="ja-JP" altLang="en-US" sz="3200" dirty="0">
                <a:latin typeface="+mn-ea"/>
                <a:ea typeface="+mn-ea"/>
              </a:rPr>
              <a:t>・ガス　 　遮断している</a:t>
            </a:r>
          </a:p>
          <a:p>
            <a:pPr algn="l" eaLnBrk="1" hangingPunct="1"/>
            <a:r>
              <a:rPr lang="ja-JP" altLang="en-US" sz="3200" dirty="0">
                <a:latin typeface="+mn-ea"/>
                <a:ea typeface="+mn-ea"/>
              </a:rPr>
              <a:t>・水道　　断水している</a:t>
            </a:r>
          </a:p>
          <a:p>
            <a:pPr algn="l" eaLnBrk="1" hangingPunct="1"/>
            <a:r>
              <a:rPr lang="ja-JP" altLang="en-US" sz="3200" dirty="0">
                <a:latin typeface="+mn-ea"/>
                <a:ea typeface="+mn-ea"/>
              </a:rPr>
              <a:t>・固定電話　　ときどき通じる</a:t>
            </a:r>
            <a:endParaRPr lang="en-US" altLang="ja-JP" sz="3200" dirty="0">
              <a:latin typeface="+mn-ea"/>
              <a:ea typeface="+mn-ea"/>
            </a:endParaRPr>
          </a:p>
          <a:p>
            <a:pPr algn="l" eaLnBrk="1" hangingPunct="1"/>
            <a:r>
              <a:rPr lang="ja-JP" altLang="en-US" sz="3200" dirty="0">
                <a:latin typeface="+mn-ea"/>
                <a:ea typeface="+mn-ea"/>
              </a:rPr>
              <a:t>・携帯電話　　つながりにくい</a:t>
            </a:r>
          </a:p>
          <a:p>
            <a:pPr algn="l" eaLnBrk="1" hangingPunct="1"/>
            <a:r>
              <a:rPr lang="ja-JP" altLang="en-US" sz="3200" dirty="0">
                <a:latin typeface="+mn-ea"/>
                <a:ea typeface="+mn-ea"/>
              </a:rPr>
              <a:t>・メール　遅れて届く</a:t>
            </a:r>
          </a:p>
          <a:p>
            <a:pPr algn="l" eaLnBrk="1" hangingPunct="1"/>
            <a:r>
              <a:rPr lang="ja-JP" altLang="en-US" sz="3200" dirty="0">
                <a:latin typeface="+mn-ea"/>
                <a:ea typeface="+mn-ea"/>
              </a:rPr>
              <a:t>・下水道　使用不能</a:t>
            </a:r>
            <a:endParaRPr lang="en-US" altLang="ja-JP" sz="3200" dirty="0">
              <a:latin typeface="+mn-ea"/>
              <a:ea typeface="+mn-ea"/>
            </a:endParaRPr>
          </a:p>
          <a:p>
            <a:pPr algn="l" eaLnBrk="1" hangingPunct="1"/>
            <a:r>
              <a:rPr lang="ja-JP" altLang="en-US" sz="3200" dirty="0">
                <a:latin typeface="+mn-ea"/>
                <a:ea typeface="+mn-ea"/>
              </a:rPr>
              <a:t>　　校舎内の普通のトイレは使えない</a:t>
            </a:r>
          </a:p>
        </p:txBody>
      </p:sp>
    </p:spTree>
    <p:extLst>
      <p:ext uri="{BB962C8B-B14F-4D97-AF65-F5344CB8AC3E}">
        <p14:creationId xmlns:p14="http://schemas.microsoft.com/office/powerpoint/2010/main" val="292360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ED7A-1803-4256-847D-B297DA26D93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96E2F17-6CB1-8954-2310-200784B0DEE6}"/>
              </a:ext>
            </a:extLst>
          </p:cNvPr>
          <p:cNvSpPr>
            <a:spLocks noGrp="1"/>
          </p:cNvSpPr>
          <p:nvPr>
            <p:ph type="body" sz="quarter" idx="10"/>
          </p:nvPr>
        </p:nvSpPr>
        <p:spPr>
          <a:xfrm>
            <a:off x="1255865" y="237105"/>
            <a:ext cx="5400000" cy="392620"/>
          </a:xfrm>
        </p:spPr>
        <p:txBody>
          <a:bodyPr/>
          <a:lstStyle/>
          <a:p>
            <a:pPr algn="ctr"/>
            <a:r>
              <a:rPr lang="ja-JP" altLang="en-US" dirty="0"/>
              <a:t>ちなみにＨＵＧ（ハグ）とは・・・？</a:t>
            </a:r>
          </a:p>
        </p:txBody>
      </p:sp>
      <p:sp>
        <p:nvSpPr>
          <p:cNvPr id="5" name="テキスト プレースホルダー 4">
            <a:extLst>
              <a:ext uri="{FF2B5EF4-FFF2-40B4-BE49-F238E27FC236}">
                <a16:creationId xmlns:a16="http://schemas.microsoft.com/office/drawing/2014/main" id="{A7A1DCA5-8880-CA1C-C5B4-D398A3A9484A}"/>
              </a:ext>
            </a:extLst>
          </p:cNvPr>
          <p:cNvSpPr>
            <a:spLocks noGrp="1"/>
          </p:cNvSpPr>
          <p:nvPr>
            <p:ph type="body" sz="quarter" idx="11"/>
          </p:nvPr>
        </p:nvSpPr>
        <p:spPr/>
        <p:txBody>
          <a:bodyPr/>
          <a:lstStyle/>
          <a:p>
            <a:r>
              <a:rPr lang="en-US" altLang="ja-JP" dirty="0"/>
              <a:t>03</a:t>
            </a:r>
            <a:endParaRPr lang="ja-JP" altLang="en-US" dirty="0"/>
          </a:p>
        </p:txBody>
      </p:sp>
      <p:sp>
        <p:nvSpPr>
          <p:cNvPr id="3" name="スライド番号プレースホルダー 2">
            <a:extLst>
              <a:ext uri="{FF2B5EF4-FFF2-40B4-BE49-F238E27FC236}">
                <a16:creationId xmlns:a16="http://schemas.microsoft.com/office/drawing/2014/main" id="{480C3D79-2E71-806A-3756-66BD403DB1F4}"/>
              </a:ext>
            </a:extLst>
          </p:cNvPr>
          <p:cNvSpPr>
            <a:spLocks noGrp="1"/>
          </p:cNvSpPr>
          <p:nvPr>
            <p:ph type="sldNum" sz="quarter" idx="4"/>
          </p:nvPr>
        </p:nvSpPr>
        <p:spPr/>
        <p:txBody>
          <a:bodyPr/>
          <a:lstStyle/>
          <a:p>
            <a:fld id="{DAEAED28-8997-4FFA-811D-F6FE77C1DEDA}" type="slidenum">
              <a:rPr lang="ja-JP" altLang="en-US" smtClean="0"/>
              <a:pPr/>
              <a:t>4</a:t>
            </a:fld>
            <a:endParaRPr lang="ja-JP" altLang="en-US"/>
          </a:p>
        </p:txBody>
      </p:sp>
      <p:sp>
        <p:nvSpPr>
          <p:cNvPr id="49" name="Rectangle 3"/>
          <p:cNvSpPr>
            <a:spLocks noChangeArrowheads="1"/>
          </p:cNvSpPr>
          <p:nvPr/>
        </p:nvSpPr>
        <p:spPr bwMode="auto">
          <a:xfrm>
            <a:off x="654530" y="1799456"/>
            <a:ext cx="8859216" cy="4392488"/>
          </a:xfrm>
          <a:prstGeom prst="rect">
            <a:avLst/>
          </a:prstGeom>
          <a:solidFill>
            <a:schemeClr val="accent2">
              <a:lumMod val="20000"/>
              <a:lumOff val="80000"/>
            </a:schemeClr>
          </a:solidFill>
          <a:ln w="9525">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4050" dirty="0" smtClean="0"/>
              <a:t> </a:t>
            </a:r>
            <a:r>
              <a:rPr lang="ja-JP" altLang="en-US" sz="4050" dirty="0"/>
              <a:t>　</a:t>
            </a:r>
            <a:r>
              <a:rPr lang="ja-JP" altLang="en-US" sz="5400" dirty="0">
                <a:latin typeface="+mn-lt"/>
              </a:rPr>
              <a:t>Ｈ：ｈｉｎａｎｚｙｏ　　避難所</a:t>
            </a:r>
          </a:p>
          <a:p>
            <a:pPr algn="l" eaLnBrk="1" hangingPunct="1"/>
            <a:r>
              <a:rPr lang="ja-JP" altLang="en-US" sz="5400" dirty="0">
                <a:latin typeface="+mn-lt"/>
              </a:rPr>
              <a:t>　Ｕ：ｕｎｅｉ        　　運営</a:t>
            </a:r>
          </a:p>
          <a:p>
            <a:pPr algn="l" eaLnBrk="1" hangingPunct="1"/>
            <a:r>
              <a:rPr lang="ja-JP" altLang="en-US" sz="5400" dirty="0">
                <a:latin typeface="+mn-lt"/>
              </a:rPr>
              <a:t>　Ｇ：ｇａｍｅ　　 　　ゲーム</a:t>
            </a:r>
            <a:endParaRPr lang="en-US" altLang="ja-JP" sz="5400" dirty="0">
              <a:latin typeface="+mn-lt"/>
            </a:endParaRPr>
          </a:p>
          <a:p>
            <a:pPr algn="l" eaLnBrk="1" hangingPunct="1"/>
            <a:endParaRPr lang="ja-JP" altLang="en-US" sz="5400" dirty="0">
              <a:latin typeface="+mn-lt"/>
            </a:endParaRPr>
          </a:p>
          <a:p>
            <a:pPr algn="l" eaLnBrk="1" hangingPunct="1"/>
            <a:r>
              <a:rPr lang="ja-JP" altLang="en-US" sz="5400" dirty="0">
                <a:latin typeface="+mn-lt"/>
              </a:rPr>
              <a:t>　意味は「抱きしめる」</a:t>
            </a:r>
          </a:p>
        </p:txBody>
      </p:sp>
    </p:spTree>
    <p:extLst>
      <p:ext uri="{BB962C8B-B14F-4D97-AF65-F5344CB8AC3E}">
        <p14:creationId xmlns:p14="http://schemas.microsoft.com/office/powerpoint/2010/main" val="2666466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39</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4804768"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避難所となる学校の被害</a:t>
            </a:r>
            <a:endParaRPr lang="ja-JP" altLang="en-US" sz="3200" dirty="0"/>
          </a:p>
        </p:txBody>
      </p:sp>
      <p:sp>
        <p:nvSpPr>
          <p:cNvPr id="5" name="Rectangle 4"/>
          <p:cNvSpPr>
            <a:spLocks noChangeArrowheads="1"/>
          </p:cNvSpPr>
          <p:nvPr/>
        </p:nvSpPr>
        <p:spPr bwMode="auto">
          <a:xfrm>
            <a:off x="1687115" y="2163369"/>
            <a:ext cx="6862985" cy="4172591"/>
          </a:xfrm>
          <a:prstGeom prst="rect">
            <a:avLst/>
          </a:prstGeom>
          <a:no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marL="207169" indent="-207169" eaLnBrk="1" hangingPunct="1"/>
            <a:r>
              <a:rPr lang="ja-JP" altLang="en-US" sz="3200" dirty="0">
                <a:latin typeface="+mn-ea"/>
                <a:ea typeface="+mn-ea"/>
              </a:rPr>
              <a:t>・耐震化してあるため校舎、体育館に大きな被害はなく、応急危険度判定の結果利用できる。</a:t>
            </a:r>
          </a:p>
          <a:p>
            <a:pPr marL="207169" indent="-207169" eaLnBrk="1" hangingPunct="1"/>
            <a:r>
              <a:rPr lang="ja-JP" altLang="en-US" sz="3200" dirty="0">
                <a:latin typeface="+mn-ea"/>
                <a:ea typeface="+mn-ea"/>
              </a:rPr>
              <a:t>・日曜日だが、一部の教員、事務職員が登校しているため、校舎と体育館の鍵は開いている。</a:t>
            </a:r>
          </a:p>
          <a:p>
            <a:pPr marL="207169" indent="-207169" eaLnBrk="1" hangingPunct="1"/>
            <a:r>
              <a:rPr lang="ja-JP" altLang="en-US" sz="3200" dirty="0">
                <a:latin typeface="+mn-ea"/>
                <a:ea typeface="+mn-ea"/>
              </a:rPr>
              <a:t>・避難所は高台にあるため、津波の来ることはない</a:t>
            </a:r>
            <a:endParaRPr lang="en-US" altLang="ja-JP" sz="3200" dirty="0">
              <a:latin typeface="+mn-ea"/>
              <a:ea typeface="+mn-ea"/>
            </a:endParaRPr>
          </a:p>
        </p:txBody>
      </p:sp>
    </p:spTree>
    <p:extLst>
      <p:ext uri="{BB962C8B-B14F-4D97-AF65-F5344CB8AC3E}">
        <p14:creationId xmlns:p14="http://schemas.microsoft.com/office/powerpoint/2010/main" val="3418918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40</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46946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備蓄してあるもの</a:t>
            </a:r>
            <a:endParaRPr lang="ja-JP" altLang="en-US" sz="3200" dirty="0"/>
          </a:p>
        </p:txBody>
      </p:sp>
      <p:sp>
        <p:nvSpPr>
          <p:cNvPr id="5" name="Rectangle 4"/>
          <p:cNvSpPr>
            <a:spLocks noChangeArrowheads="1"/>
          </p:cNvSpPr>
          <p:nvPr/>
        </p:nvSpPr>
        <p:spPr bwMode="auto">
          <a:xfrm>
            <a:off x="687037" y="2087488"/>
            <a:ext cx="8943184" cy="4390296"/>
          </a:xfrm>
          <a:prstGeom prst="rect">
            <a:avLst/>
          </a:prstGeom>
          <a:no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latin typeface="+mn-ea"/>
                <a:ea typeface="+mn-ea"/>
              </a:rPr>
              <a:t>・非常用発電</a:t>
            </a:r>
            <a:r>
              <a:rPr lang="ja-JP" altLang="en-US" sz="3200" dirty="0" smtClean="0">
                <a:latin typeface="+mn-ea"/>
                <a:ea typeface="+mn-ea"/>
              </a:rPr>
              <a:t>設備はない</a:t>
            </a:r>
            <a:endParaRPr lang="ja-JP" altLang="en-US" sz="3200" dirty="0">
              <a:latin typeface="+mn-ea"/>
              <a:ea typeface="+mn-ea"/>
            </a:endParaRPr>
          </a:p>
          <a:p>
            <a:pPr eaLnBrk="1" hangingPunct="1"/>
            <a:r>
              <a:rPr lang="ja-JP" altLang="en-US" sz="3200" dirty="0">
                <a:latin typeface="+mn-ea"/>
                <a:ea typeface="+mn-ea"/>
              </a:rPr>
              <a:t>・</a:t>
            </a:r>
            <a:r>
              <a:rPr lang="ja-JP" altLang="en-US" sz="3200" dirty="0" smtClean="0">
                <a:latin typeface="+mn-ea"/>
                <a:ea typeface="+mn-ea"/>
              </a:rPr>
              <a:t>マスクが</a:t>
            </a:r>
            <a:r>
              <a:rPr lang="en-US" altLang="ja-JP" sz="3200" dirty="0" smtClean="0">
                <a:latin typeface="+mn-ea"/>
                <a:ea typeface="+mn-ea"/>
              </a:rPr>
              <a:t>30</a:t>
            </a:r>
            <a:r>
              <a:rPr lang="ja-JP" altLang="en-US" sz="3200" dirty="0" smtClean="0">
                <a:latin typeface="+mn-ea"/>
                <a:ea typeface="+mn-ea"/>
              </a:rPr>
              <a:t>枚ある</a:t>
            </a:r>
            <a:endParaRPr lang="ja-JP" altLang="en-US" sz="3200" dirty="0">
              <a:latin typeface="+mn-ea"/>
              <a:ea typeface="+mn-ea"/>
            </a:endParaRPr>
          </a:p>
          <a:p>
            <a:pPr eaLnBrk="1" hangingPunct="1"/>
            <a:r>
              <a:rPr lang="ja-JP" altLang="en-US" sz="3200" dirty="0">
                <a:latin typeface="+mn-ea"/>
                <a:ea typeface="+mn-ea"/>
              </a:rPr>
              <a:t>・ポータブル石油</a:t>
            </a:r>
            <a:r>
              <a:rPr lang="ja-JP" altLang="en-US" sz="3200" dirty="0" smtClean="0">
                <a:latin typeface="+mn-ea"/>
                <a:ea typeface="+mn-ea"/>
              </a:rPr>
              <a:t>ストーブが３台ある</a:t>
            </a:r>
            <a:endParaRPr lang="ja-JP" altLang="en-US" sz="3200" dirty="0">
              <a:latin typeface="+mn-ea"/>
              <a:ea typeface="+mn-ea"/>
            </a:endParaRPr>
          </a:p>
          <a:p>
            <a:pPr eaLnBrk="1" hangingPunct="1"/>
            <a:r>
              <a:rPr lang="ja-JP" altLang="en-US" sz="3200" dirty="0">
                <a:latin typeface="+mn-ea"/>
                <a:ea typeface="+mn-ea"/>
              </a:rPr>
              <a:t>・携帯</a:t>
            </a:r>
            <a:r>
              <a:rPr lang="ja-JP" altLang="en-US" sz="3200" dirty="0" smtClean="0">
                <a:latin typeface="+mn-ea"/>
                <a:ea typeface="+mn-ea"/>
              </a:rPr>
              <a:t>トイレは</a:t>
            </a:r>
            <a:r>
              <a:rPr lang="en-US" altLang="ja-JP" sz="3200" dirty="0" smtClean="0">
                <a:latin typeface="+mn-ea"/>
                <a:ea typeface="+mn-ea"/>
              </a:rPr>
              <a:t>300</a:t>
            </a:r>
            <a:r>
              <a:rPr lang="ja-JP" altLang="en-US" sz="3200" dirty="0" smtClean="0">
                <a:latin typeface="+mn-ea"/>
                <a:ea typeface="+mn-ea"/>
              </a:rPr>
              <a:t>回分ある</a:t>
            </a:r>
            <a:endParaRPr lang="ja-JP" altLang="en-US" sz="3200" dirty="0">
              <a:latin typeface="+mn-ea"/>
              <a:ea typeface="+mn-ea"/>
            </a:endParaRPr>
          </a:p>
          <a:p>
            <a:pPr eaLnBrk="1" hangingPunct="1"/>
            <a:r>
              <a:rPr lang="ja-JP" altLang="en-US" sz="3200" dirty="0">
                <a:latin typeface="+mn-ea"/>
                <a:ea typeface="+mn-ea"/>
              </a:rPr>
              <a:t>・備蓄</a:t>
            </a:r>
            <a:r>
              <a:rPr lang="ja-JP" altLang="en-US" sz="3200" dirty="0" smtClean="0">
                <a:latin typeface="+mn-ea"/>
                <a:ea typeface="+mn-ea"/>
              </a:rPr>
              <a:t>食料なし</a:t>
            </a:r>
            <a:endParaRPr lang="en-US" altLang="ja-JP" sz="3200" dirty="0" smtClean="0">
              <a:latin typeface="+mn-ea"/>
              <a:ea typeface="+mn-ea"/>
            </a:endParaRPr>
          </a:p>
          <a:p>
            <a:pPr eaLnBrk="1" hangingPunct="1"/>
            <a:r>
              <a:rPr lang="ja-JP" altLang="en-US" sz="3200" dirty="0">
                <a:latin typeface="+mn-ea"/>
                <a:ea typeface="+mn-ea"/>
              </a:rPr>
              <a:t>・剣先スコップ数本とスノーダンプ数台</a:t>
            </a:r>
          </a:p>
          <a:p>
            <a:pPr eaLnBrk="1" hangingPunct="1"/>
            <a:r>
              <a:rPr lang="ja-JP" altLang="en-US" sz="3200" dirty="0">
                <a:latin typeface="+mn-ea"/>
                <a:ea typeface="+mn-ea"/>
              </a:rPr>
              <a:t>　が</a:t>
            </a:r>
            <a:r>
              <a:rPr lang="ja-JP" altLang="en-US" sz="3200" dirty="0" smtClean="0">
                <a:latin typeface="+mn-ea"/>
                <a:ea typeface="+mn-ea"/>
              </a:rPr>
              <a:t>ある</a:t>
            </a:r>
          </a:p>
          <a:p>
            <a:pPr eaLnBrk="1" hangingPunct="1"/>
            <a:r>
              <a:rPr lang="ja-JP" altLang="en-US" sz="3200" dirty="0" smtClean="0">
                <a:latin typeface="+mn-ea"/>
                <a:ea typeface="+mn-ea"/>
              </a:rPr>
              <a:t>・救護所は設置</a:t>
            </a:r>
            <a:r>
              <a:rPr lang="ja-JP" altLang="en-US" sz="3200" dirty="0">
                <a:latin typeface="+mn-ea"/>
                <a:ea typeface="+mn-ea"/>
              </a:rPr>
              <a:t>されない</a:t>
            </a:r>
          </a:p>
          <a:p>
            <a:pPr algn="l" eaLnBrk="1" hangingPunct="1"/>
            <a:endParaRPr lang="en-US" altLang="ja-JP" sz="3200" dirty="0">
              <a:latin typeface="+mn-ea"/>
              <a:ea typeface="+mn-ea"/>
            </a:endParaRPr>
          </a:p>
        </p:txBody>
      </p:sp>
      <p:pic>
        <p:nvPicPr>
          <p:cNvPr id="6" name="図 5"/>
          <p:cNvPicPr>
            <a:picLocks noChangeAspect="1"/>
          </p:cNvPicPr>
          <p:nvPr/>
        </p:nvPicPr>
        <p:blipFill>
          <a:blip r:embed="rId3"/>
          <a:stretch>
            <a:fillRect/>
          </a:stretch>
        </p:blipFill>
        <p:spPr>
          <a:xfrm>
            <a:off x="7830021" y="3238777"/>
            <a:ext cx="1440160" cy="1620178"/>
          </a:xfrm>
          <a:prstGeom prst="rect">
            <a:avLst/>
          </a:prstGeom>
        </p:spPr>
      </p:pic>
    </p:spTree>
    <p:extLst>
      <p:ext uri="{BB962C8B-B14F-4D97-AF65-F5344CB8AC3E}">
        <p14:creationId xmlns:p14="http://schemas.microsoft.com/office/powerpoint/2010/main" val="2231412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41</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住民組織</a:t>
            </a:r>
            <a:endParaRPr lang="ja-JP" altLang="en-US" sz="3200" dirty="0"/>
          </a:p>
        </p:txBody>
      </p:sp>
      <p:sp>
        <p:nvSpPr>
          <p:cNvPr id="5" name="Rectangle 4"/>
          <p:cNvSpPr>
            <a:spLocks noChangeArrowheads="1"/>
          </p:cNvSpPr>
          <p:nvPr/>
        </p:nvSpPr>
        <p:spPr bwMode="auto">
          <a:xfrm>
            <a:off x="1480088" y="2230540"/>
            <a:ext cx="7180783" cy="3601364"/>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marL="207169" indent="-207169" eaLnBrk="1" hangingPunct="1"/>
            <a:r>
              <a:rPr lang="ja-JP" altLang="en-US" sz="3200" dirty="0">
                <a:latin typeface="+mn-ea"/>
                <a:ea typeface="+mn-ea"/>
              </a:rPr>
              <a:t>・東池、西浦、南田、北山の４地区</a:t>
            </a:r>
          </a:p>
          <a:p>
            <a:pPr marL="207169" indent="-207169" eaLnBrk="1" hangingPunct="1"/>
            <a:r>
              <a:rPr lang="ja-JP" altLang="en-US" sz="3200" dirty="0">
                <a:latin typeface="+mn-ea"/>
                <a:ea typeface="+mn-ea"/>
              </a:rPr>
              <a:t>・各地区に１０戸から２０戸の班が１２班ある</a:t>
            </a:r>
          </a:p>
          <a:p>
            <a:pPr marL="207169" indent="-207169" eaLnBrk="1" hangingPunct="1"/>
            <a:r>
              <a:rPr lang="ja-JP" altLang="en-US" sz="3200" dirty="0">
                <a:latin typeface="+mn-ea"/>
                <a:ea typeface="+mn-ea"/>
              </a:rPr>
              <a:t>・被害は、地盤が悪い東池、西浦、南田の１～６班に集中している</a:t>
            </a:r>
          </a:p>
          <a:p>
            <a:pPr marL="207169" indent="-207169" eaLnBrk="1" hangingPunct="1"/>
            <a:r>
              <a:rPr lang="ja-JP" altLang="en-US" sz="3200" dirty="0">
                <a:latin typeface="+mn-ea"/>
                <a:ea typeface="+mn-ea"/>
              </a:rPr>
              <a:t>・農村と住宅団地、マンション、アパートが混在している</a:t>
            </a:r>
          </a:p>
          <a:p>
            <a:pPr algn="l" eaLnBrk="1" hangingPunct="1"/>
            <a:endParaRPr lang="en-US" altLang="ja-JP" sz="2700" dirty="0"/>
          </a:p>
        </p:txBody>
      </p:sp>
    </p:spTree>
    <p:extLst>
      <p:ext uri="{BB962C8B-B14F-4D97-AF65-F5344CB8AC3E}">
        <p14:creationId xmlns:p14="http://schemas.microsoft.com/office/powerpoint/2010/main" val="1239328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42</a:t>
            </a:r>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住民組織</a:t>
            </a:r>
            <a:endParaRPr lang="ja-JP" altLang="en-US" sz="3200" dirty="0"/>
          </a:p>
        </p:txBody>
      </p:sp>
      <p:sp>
        <p:nvSpPr>
          <p:cNvPr id="5" name="Rectangle 6"/>
          <p:cNvSpPr>
            <a:spLocks noChangeArrowheads="1"/>
          </p:cNvSpPr>
          <p:nvPr/>
        </p:nvSpPr>
        <p:spPr bwMode="auto">
          <a:xfrm>
            <a:off x="3939779" y="3731419"/>
            <a:ext cx="6096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6" name="Oval 7"/>
          <p:cNvSpPr>
            <a:spLocks noChangeArrowheads="1"/>
          </p:cNvSpPr>
          <p:nvPr/>
        </p:nvSpPr>
        <p:spPr bwMode="auto">
          <a:xfrm>
            <a:off x="6119813" y="2947990"/>
            <a:ext cx="1448991" cy="16978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東池</a:t>
            </a:r>
          </a:p>
        </p:txBody>
      </p:sp>
      <p:sp>
        <p:nvSpPr>
          <p:cNvPr id="7" name="Oval 8"/>
          <p:cNvSpPr>
            <a:spLocks noChangeArrowheads="1"/>
          </p:cNvSpPr>
          <p:nvPr/>
        </p:nvSpPr>
        <p:spPr bwMode="auto">
          <a:xfrm>
            <a:off x="3636171" y="3489722"/>
            <a:ext cx="1731169" cy="6429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solidFill>
                  <a:srgbClr val="FF3300"/>
                </a:solidFill>
              </a:rPr>
              <a:t>避難所</a:t>
            </a:r>
          </a:p>
        </p:txBody>
      </p:sp>
      <p:sp>
        <p:nvSpPr>
          <p:cNvPr id="8" name="Oval 10"/>
          <p:cNvSpPr>
            <a:spLocks noChangeArrowheads="1"/>
          </p:cNvSpPr>
          <p:nvPr/>
        </p:nvSpPr>
        <p:spPr bwMode="auto">
          <a:xfrm>
            <a:off x="3799288" y="2041922"/>
            <a:ext cx="144899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北山</a:t>
            </a:r>
          </a:p>
        </p:txBody>
      </p:sp>
      <p:sp>
        <p:nvSpPr>
          <p:cNvPr id="9" name="Oval 11"/>
          <p:cNvSpPr>
            <a:spLocks noChangeArrowheads="1"/>
          </p:cNvSpPr>
          <p:nvPr/>
        </p:nvSpPr>
        <p:spPr bwMode="auto">
          <a:xfrm>
            <a:off x="1633538" y="2978947"/>
            <a:ext cx="1448991" cy="169783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a:t>西浦</a:t>
            </a:r>
          </a:p>
        </p:txBody>
      </p:sp>
      <p:sp>
        <p:nvSpPr>
          <p:cNvPr id="10" name="Oval 12"/>
          <p:cNvSpPr>
            <a:spLocks noChangeArrowheads="1"/>
          </p:cNvSpPr>
          <p:nvPr/>
        </p:nvSpPr>
        <p:spPr bwMode="auto">
          <a:xfrm>
            <a:off x="3743325" y="4785122"/>
            <a:ext cx="1448991"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dirty="0"/>
              <a:t>南田</a:t>
            </a:r>
          </a:p>
        </p:txBody>
      </p:sp>
      <p:sp>
        <p:nvSpPr>
          <p:cNvPr id="11" name="AutoShape 13"/>
          <p:cNvSpPr>
            <a:spLocks noChangeArrowheads="1"/>
          </p:cNvSpPr>
          <p:nvPr/>
        </p:nvSpPr>
        <p:spPr bwMode="auto">
          <a:xfrm>
            <a:off x="4158856" y="4232672"/>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2" name="AutoShape 14"/>
          <p:cNvSpPr>
            <a:spLocks noChangeArrowheads="1"/>
          </p:cNvSpPr>
          <p:nvPr/>
        </p:nvSpPr>
        <p:spPr bwMode="auto">
          <a:xfrm rot="5400000">
            <a:off x="3056932" y="3589140"/>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3" name="AutoShape 15"/>
          <p:cNvSpPr>
            <a:spLocks noChangeArrowheads="1"/>
          </p:cNvSpPr>
          <p:nvPr/>
        </p:nvSpPr>
        <p:spPr bwMode="auto">
          <a:xfrm rot="10800000">
            <a:off x="4123138" y="2869409"/>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4" name="AutoShape 16"/>
          <p:cNvSpPr>
            <a:spLocks noChangeArrowheads="1"/>
          </p:cNvSpPr>
          <p:nvPr/>
        </p:nvSpPr>
        <p:spPr bwMode="auto">
          <a:xfrm rot="-5400000">
            <a:off x="5481045" y="3565327"/>
            <a:ext cx="631031" cy="565547"/>
          </a:xfrm>
          <a:prstGeom prst="upArrow">
            <a:avLst>
              <a:gd name="adj1" fmla="val 50000"/>
              <a:gd name="adj2" fmla="val 25000"/>
            </a:avLst>
          </a:prstGeom>
          <a:solidFill>
            <a:schemeClr val="accent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5" name="Freeform 17"/>
          <p:cNvSpPr>
            <a:spLocks/>
          </p:cNvSpPr>
          <p:nvPr/>
        </p:nvSpPr>
        <p:spPr bwMode="auto">
          <a:xfrm>
            <a:off x="2558656" y="3568303"/>
            <a:ext cx="1096565" cy="2328863"/>
          </a:xfrm>
          <a:custGeom>
            <a:avLst/>
            <a:gdLst>
              <a:gd name="T0" fmla="*/ 2147483647 w 921"/>
              <a:gd name="T1" fmla="*/ 2147483647 h 1956"/>
              <a:gd name="T2" fmla="*/ 2147483647 w 921"/>
              <a:gd name="T3" fmla="*/ 2147483647 h 1956"/>
              <a:gd name="T4" fmla="*/ 2147483647 w 921"/>
              <a:gd name="T5" fmla="*/ 2147483647 h 1956"/>
              <a:gd name="T6" fmla="*/ 2147483647 w 921"/>
              <a:gd name="T7" fmla="*/ 2147483647 h 1956"/>
              <a:gd name="T8" fmla="*/ 2147483647 w 921"/>
              <a:gd name="T9" fmla="*/ 2147483647 h 1956"/>
              <a:gd name="T10" fmla="*/ 2147483647 w 921"/>
              <a:gd name="T11" fmla="*/ 2147483647 h 1956"/>
              <a:gd name="T12" fmla="*/ 2147483647 w 921"/>
              <a:gd name="T13" fmla="*/ 2147483647 h 1956"/>
              <a:gd name="T14" fmla="*/ 2147483647 w 921"/>
              <a:gd name="T15" fmla="*/ 2147483647 h 1956"/>
              <a:gd name="T16" fmla="*/ 2147483647 w 921"/>
              <a:gd name="T17" fmla="*/ 2147483647 h 1956"/>
              <a:gd name="T18" fmla="*/ 2147483647 w 921"/>
              <a:gd name="T19" fmla="*/ 2147483647 h 1956"/>
              <a:gd name="T20" fmla="*/ 2147483647 w 921"/>
              <a:gd name="T21" fmla="*/ 2147483647 h 1956"/>
              <a:gd name="T22" fmla="*/ 2147483647 w 921"/>
              <a:gd name="T23" fmla="*/ 2147483647 h 1956"/>
              <a:gd name="T24" fmla="*/ 2147483647 w 921"/>
              <a:gd name="T25" fmla="*/ 2147483647 h 1956"/>
              <a:gd name="T26" fmla="*/ 2147483647 w 921"/>
              <a:gd name="T27" fmla="*/ 2147483647 h 1956"/>
              <a:gd name="T28" fmla="*/ 2147483647 w 921"/>
              <a:gd name="T29" fmla="*/ 2147483647 h 1956"/>
              <a:gd name="T30" fmla="*/ 2147483647 w 921"/>
              <a:gd name="T31" fmla="*/ 2147483647 h 1956"/>
              <a:gd name="T32" fmla="*/ 0 w 921"/>
              <a:gd name="T33" fmla="*/ 0 h 19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1956"/>
              <a:gd name="T53" fmla="*/ 921 w 921"/>
              <a:gd name="T54" fmla="*/ 1956 h 19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1956">
                <a:moveTo>
                  <a:pt x="758" y="1956"/>
                </a:moveTo>
                <a:lnTo>
                  <a:pt x="886" y="1718"/>
                </a:lnTo>
                <a:cubicBezTo>
                  <a:pt x="887" y="1707"/>
                  <a:pt x="921" y="1556"/>
                  <a:pt x="896" y="1508"/>
                </a:cubicBezTo>
                <a:cubicBezTo>
                  <a:pt x="883" y="1482"/>
                  <a:pt x="827" y="1475"/>
                  <a:pt x="804" y="1462"/>
                </a:cubicBezTo>
                <a:cubicBezTo>
                  <a:pt x="748" y="1431"/>
                  <a:pt x="729" y="1395"/>
                  <a:pt x="685" y="1353"/>
                </a:cubicBezTo>
                <a:cubicBezTo>
                  <a:pt x="696" y="1320"/>
                  <a:pt x="702" y="1285"/>
                  <a:pt x="713" y="1252"/>
                </a:cubicBezTo>
                <a:cubicBezTo>
                  <a:pt x="706" y="1100"/>
                  <a:pt x="729" y="1031"/>
                  <a:pt x="630" y="932"/>
                </a:cubicBezTo>
                <a:cubicBezTo>
                  <a:pt x="602" y="904"/>
                  <a:pt x="593" y="889"/>
                  <a:pt x="557" y="877"/>
                </a:cubicBezTo>
                <a:cubicBezTo>
                  <a:pt x="510" y="846"/>
                  <a:pt x="456" y="837"/>
                  <a:pt x="402" y="822"/>
                </a:cubicBezTo>
                <a:cubicBezTo>
                  <a:pt x="341" y="783"/>
                  <a:pt x="370" y="742"/>
                  <a:pt x="338" y="694"/>
                </a:cubicBezTo>
                <a:cubicBezTo>
                  <a:pt x="331" y="683"/>
                  <a:pt x="319" y="676"/>
                  <a:pt x="310" y="667"/>
                </a:cubicBezTo>
                <a:cubicBezTo>
                  <a:pt x="304" y="649"/>
                  <a:pt x="298" y="630"/>
                  <a:pt x="292" y="612"/>
                </a:cubicBezTo>
                <a:cubicBezTo>
                  <a:pt x="220" y="393"/>
                  <a:pt x="340" y="488"/>
                  <a:pt x="256" y="429"/>
                </a:cubicBezTo>
                <a:cubicBezTo>
                  <a:pt x="214" y="367"/>
                  <a:pt x="217" y="356"/>
                  <a:pt x="201" y="283"/>
                </a:cubicBezTo>
                <a:cubicBezTo>
                  <a:pt x="194" y="252"/>
                  <a:pt x="155" y="201"/>
                  <a:pt x="155" y="201"/>
                </a:cubicBezTo>
                <a:cubicBezTo>
                  <a:pt x="140" y="154"/>
                  <a:pt x="142" y="126"/>
                  <a:pt x="91" y="109"/>
                </a:cubicBezTo>
                <a:cubicBezTo>
                  <a:pt x="66" y="71"/>
                  <a:pt x="32" y="32"/>
                  <a:pt x="0" y="0"/>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6" name="Freeform 18"/>
          <p:cNvSpPr>
            <a:spLocks/>
          </p:cNvSpPr>
          <p:nvPr/>
        </p:nvSpPr>
        <p:spPr bwMode="auto">
          <a:xfrm>
            <a:off x="3483769" y="3339706"/>
            <a:ext cx="2144316" cy="2536031"/>
          </a:xfrm>
          <a:custGeom>
            <a:avLst/>
            <a:gdLst>
              <a:gd name="T0" fmla="*/ 0 w 1801"/>
              <a:gd name="T1" fmla="*/ 2147483647 h 2130"/>
              <a:gd name="T2" fmla="*/ 2147483647 w 1801"/>
              <a:gd name="T3" fmla="*/ 2147483647 h 2130"/>
              <a:gd name="T4" fmla="*/ 2147483647 w 1801"/>
              <a:gd name="T5" fmla="*/ 2147483647 h 2130"/>
              <a:gd name="T6" fmla="*/ 2147483647 w 1801"/>
              <a:gd name="T7" fmla="*/ 2147483647 h 2130"/>
              <a:gd name="T8" fmla="*/ 2147483647 w 1801"/>
              <a:gd name="T9" fmla="*/ 2147483647 h 2130"/>
              <a:gd name="T10" fmla="*/ 2147483647 w 1801"/>
              <a:gd name="T11" fmla="*/ 2147483647 h 2130"/>
              <a:gd name="T12" fmla="*/ 2147483647 w 1801"/>
              <a:gd name="T13" fmla="*/ 2147483647 h 2130"/>
              <a:gd name="T14" fmla="*/ 2147483647 w 1801"/>
              <a:gd name="T15" fmla="*/ 2147483647 h 2130"/>
              <a:gd name="T16" fmla="*/ 2147483647 w 1801"/>
              <a:gd name="T17" fmla="*/ 2147483647 h 2130"/>
              <a:gd name="T18" fmla="*/ 2147483647 w 1801"/>
              <a:gd name="T19" fmla="*/ 2147483647 h 2130"/>
              <a:gd name="T20" fmla="*/ 2147483647 w 1801"/>
              <a:gd name="T21" fmla="*/ 2147483647 h 2130"/>
              <a:gd name="T22" fmla="*/ 2147483647 w 1801"/>
              <a:gd name="T23" fmla="*/ 2147483647 h 2130"/>
              <a:gd name="T24" fmla="*/ 2147483647 w 1801"/>
              <a:gd name="T25" fmla="*/ 2147483647 h 2130"/>
              <a:gd name="T26" fmla="*/ 2147483647 w 1801"/>
              <a:gd name="T27" fmla="*/ 2147483647 h 2130"/>
              <a:gd name="T28" fmla="*/ 2147483647 w 1801"/>
              <a:gd name="T29" fmla="*/ 2147483647 h 2130"/>
              <a:gd name="T30" fmla="*/ 2147483647 w 1801"/>
              <a:gd name="T31" fmla="*/ 2147483647 h 2130"/>
              <a:gd name="T32" fmla="*/ 2147483647 w 1801"/>
              <a:gd name="T33" fmla="*/ 2147483647 h 2130"/>
              <a:gd name="T34" fmla="*/ 2147483647 w 1801"/>
              <a:gd name="T35" fmla="*/ 2147483647 h 2130"/>
              <a:gd name="T36" fmla="*/ 2147483647 w 1801"/>
              <a:gd name="T37" fmla="*/ 2147483647 h 2130"/>
              <a:gd name="T38" fmla="*/ 2147483647 w 1801"/>
              <a:gd name="T39" fmla="*/ 2147483647 h 2130"/>
              <a:gd name="T40" fmla="*/ 2147483647 w 1801"/>
              <a:gd name="T41" fmla="*/ 2147483647 h 2130"/>
              <a:gd name="T42" fmla="*/ 2147483647 w 1801"/>
              <a:gd name="T43" fmla="*/ 2147483647 h 2130"/>
              <a:gd name="T44" fmla="*/ 2147483647 w 1801"/>
              <a:gd name="T45" fmla="*/ 2147483647 h 2130"/>
              <a:gd name="T46" fmla="*/ 2147483647 w 1801"/>
              <a:gd name="T47" fmla="*/ 2147483647 h 2130"/>
              <a:gd name="T48" fmla="*/ 2147483647 w 1801"/>
              <a:gd name="T49" fmla="*/ 2147483647 h 2130"/>
              <a:gd name="T50" fmla="*/ 2147483647 w 1801"/>
              <a:gd name="T51" fmla="*/ 2147483647 h 2130"/>
              <a:gd name="T52" fmla="*/ 2147483647 w 1801"/>
              <a:gd name="T53" fmla="*/ 2147483647 h 2130"/>
              <a:gd name="T54" fmla="*/ 2147483647 w 1801"/>
              <a:gd name="T55" fmla="*/ 2147483647 h 2130"/>
              <a:gd name="T56" fmla="*/ 2147483647 w 1801"/>
              <a:gd name="T57" fmla="*/ 2147483647 h 2130"/>
              <a:gd name="T58" fmla="*/ 2147483647 w 1801"/>
              <a:gd name="T59" fmla="*/ 2147483647 h 2130"/>
              <a:gd name="T60" fmla="*/ 2147483647 w 1801"/>
              <a:gd name="T61" fmla="*/ 2147483647 h 2130"/>
              <a:gd name="T62" fmla="*/ 2147483647 w 1801"/>
              <a:gd name="T63" fmla="*/ 0 h 2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1"/>
              <a:gd name="T97" fmla="*/ 0 h 2130"/>
              <a:gd name="T98" fmla="*/ 1801 w 1801"/>
              <a:gd name="T99" fmla="*/ 2130 h 2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1" h="2130">
                <a:moveTo>
                  <a:pt x="0" y="2130"/>
                </a:moveTo>
                <a:cubicBezTo>
                  <a:pt x="3" y="2121"/>
                  <a:pt x="2" y="2109"/>
                  <a:pt x="9" y="2102"/>
                </a:cubicBezTo>
                <a:cubicBezTo>
                  <a:pt x="24" y="2087"/>
                  <a:pt x="64" y="2066"/>
                  <a:pt x="64" y="2066"/>
                </a:cubicBezTo>
                <a:cubicBezTo>
                  <a:pt x="73" y="1927"/>
                  <a:pt x="66" y="1928"/>
                  <a:pt x="128" y="1837"/>
                </a:cubicBezTo>
                <a:cubicBezTo>
                  <a:pt x="131" y="1828"/>
                  <a:pt x="132" y="1818"/>
                  <a:pt x="137" y="1810"/>
                </a:cubicBezTo>
                <a:cubicBezTo>
                  <a:pt x="148" y="1791"/>
                  <a:pt x="165" y="1776"/>
                  <a:pt x="173" y="1755"/>
                </a:cubicBezTo>
                <a:cubicBezTo>
                  <a:pt x="176" y="1746"/>
                  <a:pt x="175" y="1734"/>
                  <a:pt x="183" y="1728"/>
                </a:cubicBezTo>
                <a:cubicBezTo>
                  <a:pt x="205" y="1711"/>
                  <a:pt x="235" y="1708"/>
                  <a:pt x="256" y="1691"/>
                </a:cubicBezTo>
                <a:cubicBezTo>
                  <a:pt x="271" y="1679"/>
                  <a:pt x="286" y="1667"/>
                  <a:pt x="301" y="1654"/>
                </a:cubicBezTo>
                <a:cubicBezTo>
                  <a:pt x="362" y="1602"/>
                  <a:pt x="418" y="1554"/>
                  <a:pt x="493" y="1526"/>
                </a:cubicBezTo>
                <a:cubicBezTo>
                  <a:pt x="525" y="1496"/>
                  <a:pt x="530" y="1479"/>
                  <a:pt x="539" y="1435"/>
                </a:cubicBezTo>
                <a:cubicBezTo>
                  <a:pt x="542" y="1386"/>
                  <a:pt x="544" y="1338"/>
                  <a:pt x="548" y="1289"/>
                </a:cubicBezTo>
                <a:cubicBezTo>
                  <a:pt x="550" y="1268"/>
                  <a:pt x="548" y="1245"/>
                  <a:pt x="557" y="1225"/>
                </a:cubicBezTo>
                <a:cubicBezTo>
                  <a:pt x="562" y="1215"/>
                  <a:pt x="576" y="1213"/>
                  <a:pt x="585" y="1206"/>
                </a:cubicBezTo>
                <a:cubicBezTo>
                  <a:pt x="634" y="1169"/>
                  <a:pt x="680" y="1131"/>
                  <a:pt x="731" y="1097"/>
                </a:cubicBezTo>
                <a:cubicBezTo>
                  <a:pt x="738" y="1092"/>
                  <a:pt x="741" y="1082"/>
                  <a:pt x="749" y="1078"/>
                </a:cubicBezTo>
                <a:cubicBezTo>
                  <a:pt x="766" y="1069"/>
                  <a:pt x="804" y="1060"/>
                  <a:pt x="804" y="1060"/>
                </a:cubicBezTo>
                <a:cubicBezTo>
                  <a:pt x="864" y="1002"/>
                  <a:pt x="936" y="1003"/>
                  <a:pt x="1015" y="996"/>
                </a:cubicBezTo>
                <a:cubicBezTo>
                  <a:pt x="1053" y="983"/>
                  <a:pt x="1086" y="964"/>
                  <a:pt x="1124" y="950"/>
                </a:cubicBezTo>
                <a:cubicBezTo>
                  <a:pt x="1161" y="914"/>
                  <a:pt x="1193" y="906"/>
                  <a:pt x="1243" y="896"/>
                </a:cubicBezTo>
                <a:cubicBezTo>
                  <a:pt x="1277" y="882"/>
                  <a:pt x="1308" y="875"/>
                  <a:pt x="1335" y="850"/>
                </a:cubicBezTo>
                <a:cubicBezTo>
                  <a:pt x="1338" y="819"/>
                  <a:pt x="1334" y="787"/>
                  <a:pt x="1344" y="758"/>
                </a:cubicBezTo>
                <a:cubicBezTo>
                  <a:pt x="1347" y="749"/>
                  <a:pt x="1425" y="699"/>
                  <a:pt x="1435" y="694"/>
                </a:cubicBezTo>
                <a:cubicBezTo>
                  <a:pt x="1438" y="651"/>
                  <a:pt x="1436" y="608"/>
                  <a:pt x="1444" y="566"/>
                </a:cubicBezTo>
                <a:cubicBezTo>
                  <a:pt x="1446" y="557"/>
                  <a:pt x="1458" y="555"/>
                  <a:pt x="1463" y="548"/>
                </a:cubicBezTo>
                <a:cubicBezTo>
                  <a:pt x="1468" y="540"/>
                  <a:pt x="1466" y="528"/>
                  <a:pt x="1472" y="521"/>
                </a:cubicBezTo>
                <a:cubicBezTo>
                  <a:pt x="1490" y="498"/>
                  <a:pt x="1532" y="492"/>
                  <a:pt x="1554" y="484"/>
                </a:cubicBezTo>
                <a:cubicBezTo>
                  <a:pt x="1587" y="471"/>
                  <a:pt x="1612" y="450"/>
                  <a:pt x="1645" y="438"/>
                </a:cubicBezTo>
                <a:cubicBezTo>
                  <a:pt x="1669" y="415"/>
                  <a:pt x="1686" y="389"/>
                  <a:pt x="1709" y="365"/>
                </a:cubicBezTo>
                <a:cubicBezTo>
                  <a:pt x="1719" y="338"/>
                  <a:pt x="1737" y="283"/>
                  <a:pt x="1737" y="283"/>
                </a:cubicBezTo>
                <a:cubicBezTo>
                  <a:pt x="1740" y="222"/>
                  <a:pt x="1738" y="161"/>
                  <a:pt x="1746" y="100"/>
                </a:cubicBezTo>
                <a:cubicBezTo>
                  <a:pt x="1751" y="60"/>
                  <a:pt x="1801" y="58"/>
                  <a:pt x="1801" y="0"/>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7" name="Freeform 19"/>
          <p:cNvSpPr>
            <a:spLocks/>
          </p:cNvSpPr>
          <p:nvPr/>
        </p:nvSpPr>
        <p:spPr bwMode="auto">
          <a:xfrm>
            <a:off x="3494488" y="3637360"/>
            <a:ext cx="4020740" cy="2162175"/>
          </a:xfrm>
          <a:custGeom>
            <a:avLst/>
            <a:gdLst>
              <a:gd name="T0" fmla="*/ 0 w 3377"/>
              <a:gd name="T1" fmla="*/ 2147483647 h 1816"/>
              <a:gd name="T2" fmla="*/ 2147483647 w 3377"/>
              <a:gd name="T3" fmla="*/ 2147483647 h 1816"/>
              <a:gd name="T4" fmla="*/ 2147483647 w 3377"/>
              <a:gd name="T5" fmla="*/ 2147483647 h 1816"/>
              <a:gd name="T6" fmla="*/ 2147483647 w 3377"/>
              <a:gd name="T7" fmla="*/ 2147483647 h 1816"/>
              <a:gd name="T8" fmla="*/ 2147483647 w 3377"/>
              <a:gd name="T9" fmla="*/ 2147483647 h 1816"/>
              <a:gd name="T10" fmla="*/ 2147483647 w 3377"/>
              <a:gd name="T11" fmla="*/ 2147483647 h 1816"/>
              <a:gd name="T12" fmla="*/ 2147483647 w 3377"/>
              <a:gd name="T13" fmla="*/ 2147483647 h 1816"/>
              <a:gd name="T14" fmla="*/ 2147483647 w 3377"/>
              <a:gd name="T15" fmla="*/ 2147483647 h 1816"/>
              <a:gd name="T16" fmla="*/ 2147483647 w 3377"/>
              <a:gd name="T17" fmla="*/ 2147483647 h 1816"/>
              <a:gd name="T18" fmla="*/ 2147483647 w 3377"/>
              <a:gd name="T19" fmla="*/ 2147483647 h 1816"/>
              <a:gd name="T20" fmla="*/ 2147483647 w 3377"/>
              <a:gd name="T21" fmla="*/ 2147483647 h 1816"/>
              <a:gd name="T22" fmla="*/ 2147483647 w 3377"/>
              <a:gd name="T23" fmla="*/ 2147483647 h 1816"/>
              <a:gd name="T24" fmla="*/ 2147483647 w 3377"/>
              <a:gd name="T25" fmla="*/ 2147483647 h 1816"/>
              <a:gd name="T26" fmla="*/ 2147483647 w 3377"/>
              <a:gd name="T27" fmla="*/ 2147483647 h 1816"/>
              <a:gd name="T28" fmla="*/ 2147483647 w 3377"/>
              <a:gd name="T29" fmla="*/ 2147483647 h 1816"/>
              <a:gd name="T30" fmla="*/ 2147483647 w 3377"/>
              <a:gd name="T31" fmla="*/ 2147483647 h 1816"/>
              <a:gd name="T32" fmla="*/ 2147483647 w 3377"/>
              <a:gd name="T33" fmla="*/ 2147483647 h 1816"/>
              <a:gd name="T34" fmla="*/ 2147483647 w 3377"/>
              <a:gd name="T35" fmla="*/ 2147483647 h 1816"/>
              <a:gd name="T36" fmla="*/ 2147483647 w 3377"/>
              <a:gd name="T37" fmla="*/ 2147483647 h 1816"/>
              <a:gd name="T38" fmla="*/ 2147483647 w 3377"/>
              <a:gd name="T39" fmla="*/ 2147483647 h 1816"/>
              <a:gd name="T40" fmla="*/ 2147483647 w 3377"/>
              <a:gd name="T41" fmla="*/ 2147483647 h 1816"/>
              <a:gd name="T42" fmla="*/ 2147483647 w 3377"/>
              <a:gd name="T43" fmla="*/ 2147483647 h 1816"/>
              <a:gd name="T44" fmla="*/ 2147483647 w 3377"/>
              <a:gd name="T45" fmla="*/ 2147483647 h 1816"/>
              <a:gd name="T46" fmla="*/ 2147483647 w 3377"/>
              <a:gd name="T47" fmla="*/ 2147483647 h 1816"/>
              <a:gd name="T48" fmla="*/ 2147483647 w 3377"/>
              <a:gd name="T49" fmla="*/ 2147483647 h 1816"/>
              <a:gd name="T50" fmla="*/ 2147483647 w 3377"/>
              <a:gd name="T51" fmla="*/ 2147483647 h 1816"/>
              <a:gd name="T52" fmla="*/ 2147483647 w 3377"/>
              <a:gd name="T53" fmla="*/ 2147483647 h 1816"/>
              <a:gd name="T54" fmla="*/ 2147483647 w 3377"/>
              <a:gd name="T55" fmla="*/ 2147483647 h 1816"/>
              <a:gd name="T56" fmla="*/ 2147483647 w 3377"/>
              <a:gd name="T57" fmla="*/ 2147483647 h 1816"/>
              <a:gd name="T58" fmla="*/ 2147483647 w 3377"/>
              <a:gd name="T59" fmla="*/ 2147483647 h 1816"/>
              <a:gd name="T60" fmla="*/ 2147483647 w 3377"/>
              <a:gd name="T61" fmla="*/ 2147483647 h 1816"/>
              <a:gd name="T62" fmla="*/ 2147483647 w 3377"/>
              <a:gd name="T63" fmla="*/ 2147483647 h 1816"/>
              <a:gd name="T64" fmla="*/ 2147483647 w 3377"/>
              <a:gd name="T65" fmla="*/ 2147483647 h 1816"/>
              <a:gd name="T66" fmla="*/ 2147483647 w 3377"/>
              <a:gd name="T67" fmla="*/ 2147483647 h 1816"/>
              <a:gd name="T68" fmla="*/ 2147483647 w 3377"/>
              <a:gd name="T69" fmla="*/ 2147483647 h 1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77"/>
              <a:gd name="T106" fmla="*/ 0 h 1816"/>
              <a:gd name="T107" fmla="*/ 3377 w 3377"/>
              <a:gd name="T108" fmla="*/ 1816 h 1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77" h="1816">
                <a:moveTo>
                  <a:pt x="0" y="1816"/>
                </a:moveTo>
                <a:cubicBezTo>
                  <a:pt x="52" y="1743"/>
                  <a:pt x="24" y="1767"/>
                  <a:pt x="73" y="1734"/>
                </a:cubicBezTo>
                <a:cubicBezTo>
                  <a:pt x="83" y="1702"/>
                  <a:pt x="96" y="1683"/>
                  <a:pt x="119" y="1660"/>
                </a:cubicBezTo>
                <a:cubicBezTo>
                  <a:pt x="128" y="1633"/>
                  <a:pt x="130" y="1567"/>
                  <a:pt x="146" y="1551"/>
                </a:cubicBezTo>
                <a:cubicBezTo>
                  <a:pt x="153" y="1544"/>
                  <a:pt x="165" y="1545"/>
                  <a:pt x="174" y="1542"/>
                </a:cubicBezTo>
                <a:cubicBezTo>
                  <a:pt x="192" y="1530"/>
                  <a:pt x="210" y="1517"/>
                  <a:pt x="228" y="1505"/>
                </a:cubicBezTo>
                <a:cubicBezTo>
                  <a:pt x="267" y="1478"/>
                  <a:pt x="278" y="1419"/>
                  <a:pt x="311" y="1386"/>
                </a:cubicBezTo>
                <a:cubicBezTo>
                  <a:pt x="320" y="1377"/>
                  <a:pt x="328" y="1367"/>
                  <a:pt x="338" y="1359"/>
                </a:cubicBezTo>
                <a:cubicBezTo>
                  <a:pt x="355" y="1345"/>
                  <a:pt x="393" y="1322"/>
                  <a:pt x="393" y="1322"/>
                </a:cubicBezTo>
                <a:cubicBezTo>
                  <a:pt x="399" y="1313"/>
                  <a:pt x="404" y="1303"/>
                  <a:pt x="411" y="1295"/>
                </a:cubicBezTo>
                <a:cubicBezTo>
                  <a:pt x="417" y="1288"/>
                  <a:pt x="425" y="1283"/>
                  <a:pt x="430" y="1276"/>
                </a:cubicBezTo>
                <a:cubicBezTo>
                  <a:pt x="443" y="1259"/>
                  <a:pt x="466" y="1222"/>
                  <a:pt x="466" y="1222"/>
                </a:cubicBezTo>
                <a:cubicBezTo>
                  <a:pt x="479" y="1180"/>
                  <a:pt x="512" y="1155"/>
                  <a:pt x="539" y="1121"/>
                </a:cubicBezTo>
                <a:cubicBezTo>
                  <a:pt x="553" y="1104"/>
                  <a:pt x="564" y="1084"/>
                  <a:pt x="576" y="1066"/>
                </a:cubicBezTo>
                <a:cubicBezTo>
                  <a:pt x="581" y="1058"/>
                  <a:pt x="578" y="1046"/>
                  <a:pt x="585" y="1039"/>
                </a:cubicBezTo>
                <a:cubicBezTo>
                  <a:pt x="592" y="1032"/>
                  <a:pt x="603" y="1033"/>
                  <a:pt x="612" y="1030"/>
                </a:cubicBezTo>
                <a:cubicBezTo>
                  <a:pt x="779" y="863"/>
                  <a:pt x="991" y="866"/>
                  <a:pt x="1216" y="856"/>
                </a:cubicBezTo>
                <a:cubicBezTo>
                  <a:pt x="1246" y="846"/>
                  <a:pt x="1259" y="829"/>
                  <a:pt x="1289" y="819"/>
                </a:cubicBezTo>
                <a:cubicBezTo>
                  <a:pt x="1305" y="771"/>
                  <a:pt x="1338" y="778"/>
                  <a:pt x="1380" y="764"/>
                </a:cubicBezTo>
                <a:cubicBezTo>
                  <a:pt x="1398" y="758"/>
                  <a:pt x="1435" y="746"/>
                  <a:pt x="1435" y="746"/>
                </a:cubicBezTo>
                <a:cubicBezTo>
                  <a:pt x="1463" y="720"/>
                  <a:pt x="1510" y="707"/>
                  <a:pt x="1545" y="691"/>
                </a:cubicBezTo>
                <a:cubicBezTo>
                  <a:pt x="1645" y="645"/>
                  <a:pt x="1758" y="608"/>
                  <a:pt x="1865" y="582"/>
                </a:cubicBezTo>
                <a:cubicBezTo>
                  <a:pt x="1916" y="528"/>
                  <a:pt x="2056" y="539"/>
                  <a:pt x="2112" y="536"/>
                </a:cubicBezTo>
                <a:cubicBezTo>
                  <a:pt x="2157" y="518"/>
                  <a:pt x="2184" y="499"/>
                  <a:pt x="2231" y="490"/>
                </a:cubicBezTo>
                <a:cubicBezTo>
                  <a:pt x="2289" y="461"/>
                  <a:pt x="2338" y="461"/>
                  <a:pt x="2404" y="454"/>
                </a:cubicBezTo>
                <a:cubicBezTo>
                  <a:pt x="2434" y="424"/>
                  <a:pt x="2466" y="403"/>
                  <a:pt x="2505" y="390"/>
                </a:cubicBezTo>
                <a:cubicBezTo>
                  <a:pt x="2607" y="313"/>
                  <a:pt x="2701" y="332"/>
                  <a:pt x="2834" y="326"/>
                </a:cubicBezTo>
                <a:cubicBezTo>
                  <a:pt x="2854" y="296"/>
                  <a:pt x="2868" y="282"/>
                  <a:pt x="2898" y="262"/>
                </a:cubicBezTo>
                <a:cubicBezTo>
                  <a:pt x="2924" y="182"/>
                  <a:pt x="2915" y="192"/>
                  <a:pt x="3008" y="179"/>
                </a:cubicBezTo>
                <a:cubicBezTo>
                  <a:pt x="3081" y="155"/>
                  <a:pt x="3044" y="164"/>
                  <a:pt x="3118" y="152"/>
                </a:cubicBezTo>
                <a:cubicBezTo>
                  <a:pt x="3166" y="136"/>
                  <a:pt x="3215" y="128"/>
                  <a:pt x="3264" y="115"/>
                </a:cubicBezTo>
                <a:cubicBezTo>
                  <a:pt x="3283" y="110"/>
                  <a:pt x="3301" y="103"/>
                  <a:pt x="3319" y="97"/>
                </a:cubicBezTo>
                <a:cubicBezTo>
                  <a:pt x="3328" y="94"/>
                  <a:pt x="3346" y="88"/>
                  <a:pt x="3346" y="88"/>
                </a:cubicBezTo>
                <a:cubicBezTo>
                  <a:pt x="3349" y="76"/>
                  <a:pt x="3350" y="63"/>
                  <a:pt x="3355" y="51"/>
                </a:cubicBezTo>
                <a:cubicBezTo>
                  <a:pt x="3377" y="0"/>
                  <a:pt x="3374" y="46"/>
                  <a:pt x="3374" y="6"/>
                </a:cubicBezTo>
              </a:path>
            </a:pathLst>
          </a:custGeom>
          <a:noFill/>
          <a:ln w="412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Tree>
    <p:extLst>
      <p:ext uri="{BB962C8B-B14F-4D97-AF65-F5344CB8AC3E}">
        <p14:creationId xmlns:p14="http://schemas.microsoft.com/office/powerpoint/2010/main" val="1588674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43</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2124547"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避難状況</a:t>
            </a:r>
            <a:endParaRPr lang="ja-JP" altLang="en-US" sz="3200" dirty="0"/>
          </a:p>
        </p:txBody>
      </p:sp>
      <p:sp>
        <p:nvSpPr>
          <p:cNvPr id="5" name="Rectangle 4"/>
          <p:cNvSpPr>
            <a:spLocks noChangeArrowheads="1"/>
          </p:cNvSpPr>
          <p:nvPr/>
        </p:nvSpPr>
        <p:spPr bwMode="auto">
          <a:xfrm>
            <a:off x="1657352" y="2202188"/>
            <a:ext cx="7396805" cy="3557708"/>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・避難所に向かって避難者が続々と避難してきている</a:t>
            </a:r>
            <a:endParaRPr lang="en-US" altLang="ja-JP" sz="3200" dirty="0">
              <a:latin typeface="+mn-ea"/>
              <a:ea typeface="+mn-ea"/>
            </a:endParaRPr>
          </a:p>
          <a:p>
            <a:pPr algn="l" eaLnBrk="1" hangingPunct="1"/>
            <a:r>
              <a:rPr lang="ja-JP" altLang="en-US" sz="3200" dirty="0">
                <a:latin typeface="+mn-ea"/>
                <a:ea typeface="+mn-ea"/>
              </a:rPr>
              <a:t>・老人、乳幼児、妊婦等の姿が見える。</a:t>
            </a:r>
            <a:endParaRPr lang="en-US" altLang="ja-JP" sz="3200" dirty="0">
              <a:latin typeface="+mn-ea"/>
              <a:ea typeface="+mn-ea"/>
            </a:endParaRPr>
          </a:p>
          <a:p>
            <a:pPr algn="l" eaLnBrk="1" hangingPunct="1"/>
            <a:r>
              <a:rPr lang="ja-JP" altLang="en-US" sz="3200" dirty="0">
                <a:latin typeface="+mn-ea"/>
                <a:ea typeface="+mn-ea"/>
              </a:rPr>
              <a:t>･車で避難してきている人もいる</a:t>
            </a:r>
            <a:endParaRPr lang="en-US" altLang="ja-JP" sz="3200" dirty="0">
              <a:latin typeface="+mn-ea"/>
              <a:ea typeface="+mn-ea"/>
            </a:endParaRPr>
          </a:p>
          <a:p>
            <a:pPr algn="l" eaLnBrk="1" hangingPunct="1"/>
            <a:r>
              <a:rPr lang="ja-JP" altLang="en-US" sz="3200" dirty="0">
                <a:latin typeface="+mn-ea"/>
                <a:ea typeface="+mn-ea"/>
              </a:rPr>
              <a:t>・寒く、雪も降っており、避難者は急いで避難所に入れる必要がある</a:t>
            </a:r>
          </a:p>
        </p:txBody>
      </p:sp>
    </p:spTree>
    <p:extLst>
      <p:ext uri="{BB962C8B-B14F-4D97-AF65-F5344CB8AC3E}">
        <p14:creationId xmlns:p14="http://schemas.microsoft.com/office/powerpoint/2010/main" val="34341493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本日のゲームの条件</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44</a:t>
            </a:r>
            <a:endParaRPr lang="en-US" altLang="ja-JP" dirty="0" smtClean="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203368"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3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3200" dirty="0"/>
              <a:t>みなさんの立場</a:t>
            </a:r>
            <a:endParaRPr lang="ja-JP" altLang="en-US" sz="3200" dirty="0"/>
          </a:p>
        </p:txBody>
      </p:sp>
      <p:sp>
        <p:nvSpPr>
          <p:cNvPr id="5" name="Rectangle 4"/>
          <p:cNvSpPr>
            <a:spLocks noChangeArrowheads="1"/>
          </p:cNvSpPr>
          <p:nvPr/>
        </p:nvSpPr>
        <p:spPr bwMode="auto">
          <a:xfrm>
            <a:off x="1444288" y="2591544"/>
            <a:ext cx="6964759" cy="264055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latin typeface="+mn-ea"/>
                <a:ea typeface="+mn-ea"/>
              </a:rPr>
              <a:t>・地元自治会、自主防災会の役員で、避難者を体育館や教室に振り分け、避難所を適切に運営していかなければならない立場にある</a:t>
            </a:r>
          </a:p>
        </p:txBody>
      </p:sp>
    </p:spTree>
    <p:extLst>
      <p:ext uri="{BB962C8B-B14F-4D97-AF65-F5344CB8AC3E}">
        <p14:creationId xmlns:p14="http://schemas.microsoft.com/office/powerpoint/2010/main" val="1926800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避難所開設会議をします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45</a:t>
            </a:r>
            <a:endParaRPr kumimoji="1" lang="ja-JP" altLang="en-US" dirty="0"/>
          </a:p>
        </p:txBody>
      </p:sp>
      <p:sp>
        <p:nvSpPr>
          <p:cNvPr id="4" name="Rectangle 19"/>
          <p:cNvSpPr>
            <a:spLocks noChangeArrowheads="1"/>
          </p:cNvSpPr>
          <p:nvPr/>
        </p:nvSpPr>
        <p:spPr bwMode="auto">
          <a:xfrm>
            <a:off x="989261" y="1655440"/>
            <a:ext cx="8394413" cy="4332983"/>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b="1" dirty="0">
                <a:latin typeface="+mn-ea"/>
                <a:ea typeface="+mn-ea"/>
              </a:rPr>
              <a:t>避難所スペースをどのように使うか（地区割りや通路等）</a:t>
            </a:r>
            <a:endParaRPr lang="en-US" altLang="ja-JP" sz="2400" b="1" dirty="0">
              <a:latin typeface="+mn-ea"/>
              <a:ea typeface="+mn-ea"/>
            </a:endParaRPr>
          </a:p>
          <a:p>
            <a:pPr algn="l" eaLnBrk="1" hangingPunct="1"/>
            <a:r>
              <a:rPr lang="ja-JP" altLang="en-US" sz="2400" b="1" dirty="0">
                <a:latin typeface="+mn-ea"/>
                <a:ea typeface="+mn-ea"/>
              </a:rPr>
              <a:t>避難所開設会議をします</a:t>
            </a:r>
            <a:endParaRPr lang="en-US" altLang="ja-JP" sz="2400" b="1" dirty="0">
              <a:latin typeface="+mn-ea"/>
              <a:ea typeface="+mn-ea"/>
            </a:endParaRPr>
          </a:p>
          <a:p>
            <a:pPr algn="l" eaLnBrk="1" hangingPunct="1"/>
            <a:endParaRPr lang="ja-JP" altLang="en-US" sz="2400" b="1" dirty="0">
              <a:latin typeface="+mn-ea"/>
              <a:ea typeface="+mn-ea"/>
            </a:endParaRPr>
          </a:p>
          <a:p>
            <a:pPr eaLnBrk="1" hangingPunct="1"/>
            <a:r>
              <a:rPr lang="ja-JP" altLang="en-US" sz="2400" b="1" dirty="0">
                <a:solidFill>
                  <a:srgbClr val="FF0000"/>
                </a:solidFill>
                <a:latin typeface="+mn-ea"/>
                <a:ea typeface="+mn-ea"/>
              </a:rPr>
              <a:t>避難所運営</a:t>
            </a:r>
            <a:r>
              <a:rPr lang="ja-JP" altLang="en-US" sz="2400" b="1" dirty="0" smtClean="0">
                <a:solidFill>
                  <a:srgbClr val="FF0000"/>
                </a:solidFill>
                <a:latin typeface="+mn-ea"/>
                <a:ea typeface="+mn-ea"/>
              </a:rPr>
              <a:t>本部、受付、土足エリア、ポータブル石油ストーブ</a:t>
            </a:r>
            <a:r>
              <a:rPr lang="ja-JP" altLang="en-US" sz="2400" b="1" dirty="0" smtClean="0">
                <a:latin typeface="+mn-ea"/>
                <a:ea typeface="+mn-ea"/>
              </a:rPr>
              <a:t>の</a:t>
            </a:r>
            <a:endParaRPr lang="en-US" altLang="ja-JP" sz="2400" b="1" dirty="0" smtClean="0">
              <a:latin typeface="+mn-ea"/>
              <a:ea typeface="+mn-ea"/>
            </a:endParaRPr>
          </a:p>
          <a:p>
            <a:pPr eaLnBrk="1" hangingPunct="1"/>
            <a:r>
              <a:rPr lang="ja-JP" altLang="en-US" sz="2400" b="1" dirty="0" smtClean="0">
                <a:latin typeface="+mn-ea"/>
                <a:ea typeface="+mn-ea"/>
              </a:rPr>
              <a:t>場所</a:t>
            </a:r>
            <a:r>
              <a:rPr lang="ja-JP" altLang="en-US" sz="2400" b="1" dirty="0">
                <a:latin typeface="+mn-ea"/>
                <a:ea typeface="+mn-ea"/>
              </a:rPr>
              <a:t>を決めて書き込んで</a:t>
            </a:r>
            <a:r>
              <a:rPr lang="ja-JP" altLang="en-US" sz="2400" b="1" dirty="0" smtClean="0">
                <a:latin typeface="+mn-ea"/>
                <a:ea typeface="+mn-ea"/>
              </a:rPr>
              <a:t>ください</a:t>
            </a:r>
            <a:endParaRPr lang="en-US" altLang="ja-JP" sz="2400" b="1" dirty="0" smtClean="0">
              <a:latin typeface="+mn-ea"/>
              <a:ea typeface="+mn-ea"/>
            </a:endParaRPr>
          </a:p>
          <a:p>
            <a:pPr eaLnBrk="1" hangingPunct="1"/>
            <a:endParaRPr lang="en-US" altLang="ja-JP" sz="2400" b="1" dirty="0">
              <a:latin typeface="+mn-ea"/>
              <a:ea typeface="+mn-ea"/>
            </a:endParaRPr>
          </a:p>
          <a:p>
            <a:pPr eaLnBrk="1" hangingPunct="1"/>
            <a:r>
              <a:rPr lang="ja-JP" altLang="en-US" sz="2400" b="1" dirty="0">
                <a:latin typeface="+mn-ea"/>
                <a:ea typeface="+mn-ea"/>
              </a:rPr>
              <a:t>また、施設の中で、使用させない場所を</a:t>
            </a:r>
            <a:r>
              <a:rPr lang="ja-JP" altLang="en-US" sz="2400" b="1" dirty="0" smtClean="0">
                <a:latin typeface="+mn-ea"/>
                <a:ea typeface="+mn-ea"/>
              </a:rPr>
              <a:t>決めてください</a:t>
            </a:r>
            <a:endParaRPr lang="en-US" altLang="ja-JP" sz="2400" b="1" dirty="0" smtClean="0">
              <a:latin typeface="+mn-ea"/>
              <a:ea typeface="+mn-ea"/>
            </a:endParaRPr>
          </a:p>
          <a:p>
            <a:pPr eaLnBrk="1" hangingPunct="1"/>
            <a:r>
              <a:rPr lang="en-US" altLang="ja-JP" sz="2400" b="1" dirty="0" smtClean="0">
                <a:latin typeface="+mn-ea"/>
                <a:ea typeface="+mn-ea"/>
              </a:rPr>
              <a:t>※</a:t>
            </a:r>
            <a:r>
              <a:rPr lang="ja-JP" altLang="en-US" sz="2400" b="1" dirty="0">
                <a:latin typeface="+mn-ea"/>
                <a:ea typeface="+mn-ea"/>
              </a:rPr>
              <a:t>特にトイレは、衛生管理や安全管理の面でトラブル</a:t>
            </a:r>
            <a:r>
              <a:rPr lang="ja-JP" altLang="en-US" sz="2400" b="1" dirty="0" smtClean="0">
                <a:latin typeface="+mn-ea"/>
                <a:ea typeface="+mn-ea"/>
              </a:rPr>
              <a:t>に</a:t>
            </a:r>
            <a:endParaRPr lang="en-US" altLang="ja-JP" sz="2400" b="1" dirty="0" smtClean="0">
              <a:latin typeface="+mn-ea"/>
              <a:ea typeface="+mn-ea"/>
            </a:endParaRPr>
          </a:p>
          <a:p>
            <a:pPr eaLnBrk="1" hangingPunct="1"/>
            <a:r>
              <a:rPr lang="ja-JP" altLang="en-US" sz="2400" b="1" dirty="0" smtClean="0">
                <a:latin typeface="+mn-ea"/>
                <a:ea typeface="+mn-ea"/>
              </a:rPr>
              <a:t>　 繋がりやすい</a:t>
            </a:r>
            <a:r>
              <a:rPr lang="ja-JP" altLang="en-US" sz="2400" b="1" dirty="0">
                <a:latin typeface="+mn-ea"/>
                <a:ea typeface="+mn-ea"/>
              </a:rPr>
              <a:t>ため、</a:t>
            </a:r>
            <a:r>
              <a:rPr lang="ja-JP" altLang="en-US" sz="2400" b="1" dirty="0">
                <a:solidFill>
                  <a:srgbClr val="FF0000"/>
                </a:solidFill>
                <a:latin typeface="+mn-ea"/>
                <a:ea typeface="+mn-ea"/>
              </a:rPr>
              <a:t>携帯トイレの使用場所を限定</a:t>
            </a:r>
            <a:r>
              <a:rPr lang="ja-JP" altLang="en-US" sz="2400" b="1" dirty="0">
                <a:latin typeface="+mn-ea"/>
                <a:ea typeface="+mn-ea"/>
              </a:rPr>
              <a:t>し</a:t>
            </a:r>
            <a:r>
              <a:rPr lang="ja-JP" altLang="en-US" sz="2400" b="1" dirty="0" smtClean="0">
                <a:latin typeface="+mn-ea"/>
                <a:ea typeface="+mn-ea"/>
              </a:rPr>
              <a:t>、</a:t>
            </a:r>
            <a:endParaRPr lang="en-US" altLang="ja-JP" sz="2400" b="1" dirty="0" smtClean="0">
              <a:latin typeface="+mn-ea"/>
              <a:ea typeface="+mn-ea"/>
            </a:endParaRPr>
          </a:p>
          <a:p>
            <a:pPr eaLnBrk="1" hangingPunct="1"/>
            <a:r>
              <a:rPr lang="ja-JP" altLang="en-US" sz="2400" b="1" dirty="0" smtClean="0">
                <a:latin typeface="+mn-ea"/>
                <a:ea typeface="+mn-ea"/>
              </a:rPr>
              <a:t>　 </a:t>
            </a:r>
            <a:r>
              <a:rPr lang="ja-JP" altLang="en-US" sz="2400" b="1" dirty="0" smtClean="0">
                <a:solidFill>
                  <a:srgbClr val="FF0000"/>
                </a:solidFill>
                <a:latin typeface="+mn-ea"/>
                <a:ea typeface="+mn-ea"/>
              </a:rPr>
              <a:t>それ</a:t>
            </a:r>
            <a:r>
              <a:rPr lang="ja-JP" altLang="en-US" sz="2400" b="1" dirty="0">
                <a:solidFill>
                  <a:srgbClr val="FF0000"/>
                </a:solidFill>
                <a:latin typeface="+mn-ea"/>
                <a:ea typeface="+mn-ea"/>
              </a:rPr>
              <a:t>以外のトイレは封鎖</a:t>
            </a:r>
            <a:r>
              <a:rPr lang="ja-JP" altLang="en-US" sz="2400" b="1" dirty="0">
                <a:latin typeface="+mn-ea"/>
                <a:ea typeface="+mn-ea"/>
              </a:rPr>
              <a:t>しましょう</a:t>
            </a:r>
            <a:endParaRPr lang="en-US" altLang="ja-JP" sz="2400" b="1" dirty="0" smtClean="0">
              <a:latin typeface="+mn-ea"/>
              <a:ea typeface="+mn-ea"/>
            </a:endParaRPr>
          </a:p>
          <a:p>
            <a:pPr eaLnBrk="1" hangingPunct="1"/>
            <a:endParaRPr lang="en-US" altLang="ja-JP" sz="2400" b="1" dirty="0">
              <a:latin typeface="+mn-ea"/>
              <a:ea typeface="+mn-ea"/>
            </a:endParaRPr>
          </a:p>
        </p:txBody>
      </p:sp>
    </p:spTree>
    <p:extLst>
      <p:ext uri="{BB962C8B-B14F-4D97-AF65-F5344CB8AC3E}">
        <p14:creationId xmlns:p14="http://schemas.microsoft.com/office/powerpoint/2010/main" val="2163879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避難所開設会議をします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46</a:t>
            </a:r>
            <a:endParaRPr kumimoji="1" lang="ja-JP" altLang="en-US" dirty="0"/>
          </a:p>
        </p:txBody>
      </p:sp>
      <p:sp>
        <p:nvSpPr>
          <p:cNvPr id="4" name="Rectangle 19"/>
          <p:cNvSpPr>
            <a:spLocks noChangeArrowheads="1"/>
          </p:cNvSpPr>
          <p:nvPr/>
        </p:nvSpPr>
        <p:spPr bwMode="auto">
          <a:xfrm>
            <a:off x="845245" y="1295400"/>
            <a:ext cx="8466421" cy="1453504"/>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latin typeface="+mn-ea"/>
                <a:ea typeface="+mn-ea"/>
              </a:rPr>
              <a:t>続いて、避難者を把握するための名簿作りを指示して</a:t>
            </a:r>
            <a:r>
              <a:rPr lang="ja-JP" altLang="en-US" sz="2400" b="1" dirty="0" smtClean="0">
                <a:latin typeface="+mn-ea"/>
                <a:ea typeface="+mn-ea"/>
              </a:rPr>
              <a:t>下さい</a:t>
            </a:r>
            <a:endParaRPr lang="en-US" altLang="ja-JP" sz="2400" b="1" dirty="0" smtClean="0">
              <a:latin typeface="+mn-ea"/>
              <a:ea typeface="+mn-ea"/>
            </a:endParaRPr>
          </a:p>
          <a:p>
            <a:pPr eaLnBrk="1" hangingPunct="1"/>
            <a:endParaRPr lang="en-US" altLang="ja-JP" sz="2400" b="1" dirty="0" smtClean="0">
              <a:latin typeface="+mn-ea"/>
              <a:ea typeface="+mn-ea"/>
            </a:endParaRPr>
          </a:p>
          <a:p>
            <a:pPr eaLnBrk="1" hangingPunct="1"/>
            <a:r>
              <a:rPr lang="ja-JP" altLang="en-US" sz="2400" b="1" dirty="0" smtClean="0">
                <a:latin typeface="+mn-ea"/>
                <a:ea typeface="+mn-ea"/>
              </a:rPr>
              <a:t>そして、</a:t>
            </a:r>
            <a:r>
              <a:rPr lang="ja-JP" altLang="en-US" sz="2400" b="1" dirty="0" smtClean="0">
                <a:solidFill>
                  <a:srgbClr val="FF0000"/>
                </a:solidFill>
                <a:latin typeface="+mn-ea"/>
                <a:ea typeface="+mn-ea"/>
              </a:rPr>
              <a:t>避難者</a:t>
            </a:r>
            <a:r>
              <a:rPr lang="ja-JP" altLang="en-US" sz="2400" b="1" dirty="0">
                <a:solidFill>
                  <a:srgbClr val="FF0000"/>
                </a:solidFill>
                <a:latin typeface="+mn-ea"/>
                <a:ea typeface="+mn-ea"/>
              </a:rPr>
              <a:t>カードの１番から１５番を配置</a:t>
            </a:r>
            <a:r>
              <a:rPr lang="ja-JP" altLang="en-US" sz="2400" b="1" dirty="0">
                <a:latin typeface="+mn-ea"/>
                <a:ea typeface="+mn-ea"/>
              </a:rPr>
              <a:t>してください</a:t>
            </a:r>
          </a:p>
        </p:txBody>
      </p:sp>
      <p:pic>
        <p:nvPicPr>
          <p:cNvPr id="5" name="Picture 5" descr="体育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782" y="3216205"/>
            <a:ext cx="4679247" cy="33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133603" y="4346691"/>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7" name="Rectangle 7"/>
          <p:cNvSpPr>
            <a:spLocks noChangeArrowheads="1"/>
          </p:cNvSpPr>
          <p:nvPr/>
        </p:nvSpPr>
        <p:spPr bwMode="auto">
          <a:xfrm>
            <a:off x="2295528" y="4365741"/>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8" name="Rectangle 8"/>
          <p:cNvSpPr>
            <a:spLocks noChangeArrowheads="1"/>
          </p:cNvSpPr>
          <p:nvPr/>
        </p:nvSpPr>
        <p:spPr bwMode="auto">
          <a:xfrm>
            <a:off x="2468169" y="434311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9" name="Rectangle 9"/>
          <p:cNvSpPr>
            <a:spLocks noChangeArrowheads="1"/>
          </p:cNvSpPr>
          <p:nvPr/>
        </p:nvSpPr>
        <p:spPr bwMode="auto">
          <a:xfrm>
            <a:off x="2151462" y="4581242"/>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0" name="Rectangle 10"/>
          <p:cNvSpPr>
            <a:spLocks noChangeArrowheads="1"/>
          </p:cNvSpPr>
          <p:nvPr/>
        </p:nvSpPr>
        <p:spPr bwMode="auto">
          <a:xfrm>
            <a:off x="2293146" y="4602673"/>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1" name="Rectangle 11"/>
          <p:cNvSpPr>
            <a:spLocks noChangeArrowheads="1"/>
          </p:cNvSpPr>
          <p:nvPr/>
        </p:nvSpPr>
        <p:spPr bwMode="auto">
          <a:xfrm>
            <a:off x="2138365" y="4797935"/>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2" name="Rectangle 12"/>
          <p:cNvSpPr>
            <a:spLocks noChangeArrowheads="1"/>
          </p:cNvSpPr>
          <p:nvPr/>
        </p:nvSpPr>
        <p:spPr bwMode="auto">
          <a:xfrm>
            <a:off x="2132412" y="498724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3" name="Rectangle 13"/>
          <p:cNvSpPr>
            <a:spLocks noChangeArrowheads="1"/>
          </p:cNvSpPr>
          <p:nvPr/>
        </p:nvSpPr>
        <p:spPr bwMode="auto">
          <a:xfrm>
            <a:off x="2294337" y="5006297"/>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4" name="Rectangle 14"/>
          <p:cNvSpPr>
            <a:spLocks noChangeArrowheads="1"/>
          </p:cNvSpPr>
          <p:nvPr/>
        </p:nvSpPr>
        <p:spPr bwMode="auto">
          <a:xfrm>
            <a:off x="2466978" y="4983673"/>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5" name="Rectangle 15"/>
          <p:cNvSpPr>
            <a:spLocks noChangeArrowheads="1"/>
          </p:cNvSpPr>
          <p:nvPr/>
        </p:nvSpPr>
        <p:spPr bwMode="auto">
          <a:xfrm>
            <a:off x="2150271" y="5221798"/>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6" name="Rectangle 16"/>
          <p:cNvSpPr>
            <a:spLocks noChangeArrowheads="1"/>
          </p:cNvSpPr>
          <p:nvPr/>
        </p:nvSpPr>
        <p:spPr bwMode="auto">
          <a:xfrm>
            <a:off x="2291956" y="5243229"/>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7" name="Rectangle 17"/>
          <p:cNvSpPr>
            <a:spLocks noChangeArrowheads="1"/>
          </p:cNvSpPr>
          <p:nvPr/>
        </p:nvSpPr>
        <p:spPr bwMode="auto">
          <a:xfrm>
            <a:off x="2137175" y="5438492"/>
            <a:ext cx="193398" cy="212215"/>
          </a:xfrm>
          <a:prstGeom prst="rect">
            <a:avLst/>
          </a:prstGeom>
          <a:solidFill>
            <a:schemeClr val="bg1"/>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8" name="AutoShape 18"/>
          <p:cNvSpPr>
            <a:spLocks noChangeArrowheads="1"/>
          </p:cNvSpPr>
          <p:nvPr/>
        </p:nvSpPr>
        <p:spPr bwMode="auto">
          <a:xfrm rot="20201625">
            <a:off x="2748938" y="4578499"/>
            <a:ext cx="1510262" cy="68717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p>
        </p:txBody>
      </p:sp>
      <p:sp>
        <p:nvSpPr>
          <p:cNvPr id="19" name="角丸四角形吹き出し 18"/>
          <p:cNvSpPr/>
          <p:nvPr/>
        </p:nvSpPr>
        <p:spPr>
          <a:xfrm>
            <a:off x="502868" y="3137532"/>
            <a:ext cx="3409584" cy="857523"/>
          </a:xfrm>
          <a:prstGeom prst="wedgeRoundRectCallout">
            <a:avLst>
              <a:gd name="adj1" fmla="val 76430"/>
              <a:gd name="adj2" fmla="val 12395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避難者を把握する</a:t>
            </a:r>
            <a:endParaRPr lang="en-US" altLang="ja-JP" dirty="0">
              <a:solidFill>
                <a:schemeClr val="tx1"/>
              </a:solidFill>
            </a:endParaRPr>
          </a:p>
          <a:p>
            <a:pPr algn="ctr"/>
            <a:r>
              <a:rPr lang="ja-JP" altLang="en-US" dirty="0">
                <a:solidFill>
                  <a:schemeClr val="tx1"/>
                </a:solidFill>
              </a:rPr>
              <a:t>名簿作りも大切です</a:t>
            </a:r>
          </a:p>
        </p:txBody>
      </p:sp>
    </p:spTree>
    <p:extLst>
      <p:ext uri="{BB962C8B-B14F-4D97-AF65-F5344CB8AC3E}">
        <p14:creationId xmlns:p14="http://schemas.microsoft.com/office/powerpoint/2010/main" val="3457632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ゲーム本番</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47</a:t>
            </a:r>
            <a:endParaRPr kumimoji="1" lang="ja-JP" altLang="en-US" dirty="0"/>
          </a:p>
        </p:txBody>
      </p:sp>
      <p:sp>
        <p:nvSpPr>
          <p:cNvPr id="4" name="Rectangle 18"/>
          <p:cNvSpPr>
            <a:spLocks noChangeArrowheads="1"/>
          </p:cNvSpPr>
          <p:nvPr/>
        </p:nvSpPr>
        <p:spPr bwMode="auto">
          <a:xfrm>
            <a:off x="1781349" y="1883967"/>
            <a:ext cx="6676727" cy="3803921"/>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solidFill>
                  <a:prstClr val="black"/>
                </a:solidFill>
                <a:latin typeface="+mn-ea"/>
                <a:ea typeface="+mn-ea"/>
              </a:rPr>
              <a:t>読み上げ係の方は</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カードを読み上げて、プレイヤーに</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渡してください</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（なるべく</a:t>
            </a:r>
            <a:r>
              <a:rPr lang="en-US" altLang="ja-JP" sz="3200" dirty="0">
                <a:solidFill>
                  <a:prstClr val="black"/>
                </a:solidFill>
                <a:latin typeface="+mn-ea"/>
                <a:ea typeface="+mn-ea"/>
              </a:rPr>
              <a:t>1</a:t>
            </a:r>
            <a:r>
              <a:rPr lang="ja-JP" altLang="en-US" sz="3200" dirty="0">
                <a:solidFill>
                  <a:prstClr val="black"/>
                </a:solidFill>
                <a:latin typeface="+mn-ea"/>
                <a:ea typeface="+mn-ea"/>
              </a:rPr>
              <a:t>枚</a:t>
            </a:r>
            <a:r>
              <a:rPr lang="en-US" altLang="ja-JP" sz="3200" dirty="0">
                <a:solidFill>
                  <a:prstClr val="black"/>
                </a:solidFill>
                <a:latin typeface="+mn-ea"/>
                <a:ea typeface="+mn-ea"/>
              </a:rPr>
              <a:t>1</a:t>
            </a:r>
            <a:r>
              <a:rPr lang="ja-JP" altLang="en-US" sz="3200" dirty="0">
                <a:solidFill>
                  <a:prstClr val="black"/>
                </a:solidFill>
                <a:latin typeface="+mn-ea"/>
                <a:ea typeface="+mn-ea"/>
              </a:rPr>
              <a:t>分以内で！）</a:t>
            </a:r>
            <a:endParaRPr lang="en-US" altLang="ja-JP" sz="3200" dirty="0">
              <a:solidFill>
                <a:prstClr val="black"/>
              </a:solidFill>
              <a:latin typeface="+mn-ea"/>
              <a:ea typeface="+mn-ea"/>
            </a:endParaRPr>
          </a:p>
        </p:txBody>
      </p:sp>
    </p:spTree>
    <p:extLst>
      <p:ext uri="{BB962C8B-B14F-4D97-AF65-F5344CB8AC3E}">
        <p14:creationId xmlns:p14="http://schemas.microsoft.com/office/powerpoint/2010/main" val="9976805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ゲーム中断</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48</a:t>
            </a:r>
            <a:endParaRPr kumimoji="1" lang="ja-JP" altLang="en-US" dirty="0"/>
          </a:p>
        </p:txBody>
      </p:sp>
      <p:sp>
        <p:nvSpPr>
          <p:cNvPr id="4" name="Rectangle 3"/>
          <p:cNvSpPr>
            <a:spLocks noChangeArrowheads="1"/>
          </p:cNvSpPr>
          <p:nvPr/>
        </p:nvSpPr>
        <p:spPr bwMode="auto">
          <a:xfrm>
            <a:off x="2213397" y="2087488"/>
            <a:ext cx="5845969" cy="3427810"/>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3600" dirty="0">
              <a:solidFill>
                <a:prstClr val="black"/>
              </a:solidFill>
            </a:endParaRPr>
          </a:p>
          <a:p>
            <a:pPr eaLnBrk="1" hangingPunct="1"/>
            <a:endParaRPr lang="en-US" altLang="ja-JP" sz="3600" dirty="0">
              <a:solidFill>
                <a:prstClr val="black"/>
              </a:solidFill>
            </a:endParaRPr>
          </a:p>
          <a:p>
            <a:pPr eaLnBrk="1" hangingPunct="1"/>
            <a:r>
              <a:rPr lang="ja-JP" altLang="en-US" sz="3600" dirty="0">
                <a:solidFill>
                  <a:prstClr val="black"/>
                </a:solidFill>
                <a:latin typeface="+mn-ea"/>
                <a:ea typeface="+mn-ea"/>
              </a:rPr>
              <a:t>いったん休憩です</a:t>
            </a:r>
            <a:endParaRPr lang="en-US" altLang="ja-JP" sz="3600" dirty="0">
              <a:solidFill>
                <a:prstClr val="black"/>
              </a:solidFill>
              <a:latin typeface="+mn-ea"/>
              <a:ea typeface="+mn-ea"/>
            </a:endParaRPr>
          </a:p>
          <a:p>
            <a:pPr eaLnBrk="1" hangingPunct="1"/>
            <a:r>
              <a:rPr lang="ja-JP" altLang="en-US" sz="3600" dirty="0">
                <a:solidFill>
                  <a:prstClr val="black"/>
                </a:solidFill>
                <a:latin typeface="+mn-ea"/>
                <a:ea typeface="+mn-ea"/>
              </a:rPr>
              <a:t>　　　　　</a:t>
            </a:r>
            <a:r>
              <a:rPr lang="en-US" altLang="ja-JP" sz="3600" dirty="0">
                <a:solidFill>
                  <a:prstClr val="black"/>
                </a:solidFill>
                <a:latin typeface="+mn-ea"/>
                <a:ea typeface="+mn-ea"/>
              </a:rPr>
              <a:t>5</a:t>
            </a:r>
            <a:r>
              <a:rPr lang="ja-JP" altLang="en-US" sz="3600" dirty="0">
                <a:solidFill>
                  <a:prstClr val="black"/>
                </a:solidFill>
                <a:latin typeface="+mn-ea"/>
                <a:ea typeface="+mn-ea"/>
              </a:rPr>
              <a:t>分後に再開します</a:t>
            </a:r>
          </a:p>
        </p:txBody>
      </p:sp>
    </p:spTree>
    <p:extLst>
      <p:ext uri="{BB962C8B-B14F-4D97-AF65-F5344CB8AC3E}">
        <p14:creationId xmlns:p14="http://schemas.microsoft.com/office/powerpoint/2010/main" val="154888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1424261" y="208203"/>
            <a:ext cx="5400000" cy="392620"/>
          </a:xfrm>
        </p:spPr>
        <p:txBody>
          <a:bodyPr/>
          <a:lstStyle/>
          <a:p>
            <a:r>
              <a:rPr lang="ja-JP" altLang="en-US" dirty="0"/>
              <a:t>北海道２０２５の愛称「Ｄｏはぐ」について</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04</a:t>
            </a:r>
          </a:p>
        </p:txBody>
      </p:sp>
      <p:pic>
        <p:nvPicPr>
          <p:cNvPr id="4" name="図 3"/>
          <p:cNvPicPr>
            <a:picLocks noChangeAspect="1"/>
          </p:cNvPicPr>
          <p:nvPr/>
        </p:nvPicPr>
        <p:blipFill>
          <a:blip r:embed="rId3"/>
          <a:stretch>
            <a:fillRect/>
          </a:stretch>
        </p:blipFill>
        <p:spPr>
          <a:xfrm>
            <a:off x="544246" y="1757816"/>
            <a:ext cx="4336915" cy="3065976"/>
          </a:xfrm>
          <a:prstGeom prst="rect">
            <a:avLst/>
          </a:prstGeom>
        </p:spPr>
      </p:pic>
      <p:sp>
        <p:nvSpPr>
          <p:cNvPr id="5" name="テキスト ボックス 4"/>
          <p:cNvSpPr txBox="1"/>
          <p:nvPr/>
        </p:nvSpPr>
        <p:spPr>
          <a:xfrm>
            <a:off x="544246" y="5543848"/>
            <a:ext cx="4371017" cy="461665"/>
          </a:xfrm>
          <a:prstGeom prst="rect">
            <a:avLst/>
          </a:prstGeom>
          <a:solidFill>
            <a:schemeClr val="accent4">
              <a:lumMod val="20000"/>
              <a:lumOff val="80000"/>
            </a:schemeClr>
          </a:solidFill>
        </p:spPr>
        <p:txBody>
          <a:bodyPr wrap="square" rtlCol="0">
            <a:spAutoFit/>
          </a:bodyPr>
          <a:lstStyle/>
          <a:p>
            <a:r>
              <a:rPr lang="ja-JP" altLang="en-US" sz="2400" dirty="0">
                <a:latin typeface="+mn-lt"/>
              </a:rPr>
              <a:t>北海道（</a:t>
            </a:r>
            <a:r>
              <a:rPr lang="en-US" altLang="ja-JP" sz="2400" dirty="0">
                <a:latin typeface="+mn-lt"/>
              </a:rPr>
              <a:t>Hokkaido</a:t>
            </a:r>
            <a:r>
              <a:rPr lang="ja-JP" altLang="en-US" sz="2400" dirty="0">
                <a:latin typeface="+mn-lt"/>
              </a:rPr>
              <a:t>）の「Ｄｏ」</a:t>
            </a:r>
          </a:p>
        </p:txBody>
      </p:sp>
      <p:sp>
        <p:nvSpPr>
          <p:cNvPr id="6" name="テキスト ボックス 5"/>
          <p:cNvSpPr txBox="1"/>
          <p:nvPr/>
        </p:nvSpPr>
        <p:spPr>
          <a:xfrm>
            <a:off x="5065297" y="5548890"/>
            <a:ext cx="4520734" cy="461665"/>
          </a:xfrm>
          <a:prstGeom prst="rect">
            <a:avLst/>
          </a:prstGeom>
          <a:solidFill>
            <a:schemeClr val="accent4">
              <a:lumMod val="20000"/>
              <a:lumOff val="80000"/>
            </a:schemeClr>
          </a:solidFill>
        </p:spPr>
        <p:txBody>
          <a:bodyPr wrap="square" rtlCol="0">
            <a:spAutoFit/>
          </a:bodyPr>
          <a:lstStyle/>
          <a:p>
            <a:pPr algn="ctr"/>
            <a:r>
              <a:rPr lang="ja-JP" altLang="en-US" sz="2400" dirty="0">
                <a:latin typeface="+mn-lt"/>
              </a:rPr>
              <a:t>ＨＵＧをやってみよう！の「Ｄｏ」</a:t>
            </a:r>
          </a:p>
        </p:txBody>
      </p:sp>
      <p:pic>
        <p:nvPicPr>
          <p:cNvPr id="7" name="図 6"/>
          <p:cNvPicPr>
            <a:picLocks noChangeAspect="1"/>
          </p:cNvPicPr>
          <p:nvPr/>
        </p:nvPicPr>
        <p:blipFill>
          <a:blip r:embed="rId4"/>
          <a:stretch>
            <a:fillRect/>
          </a:stretch>
        </p:blipFill>
        <p:spPr>
          <a:xfrm>
            <a:off x="5280027" y="1757816"/>
            <a:ext cx="4266325" cy="2849952"/>
          </a:xfrm>
          <a:prstGeom prst="rect">
            <a:avLst/>
          </a:prstGeom>
        </p:spPr>
      </p:pic>
    </p:spTree>
    <p:extLst>
      <p:ext uri="{BB962C8B-B14F-4D97-AF65-F5344CB8AC3E}">
        <p14:creationId xmlns:p14="http://schemas.microsoft.com/office/powerpoint/2010/main" val="1614307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ゲーム再開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49</a:t>
            </a:r>
            <a:endParaRPr kumimoji="1" lang="ja-JP" altLang="en-US" dirty="0"/>
          </a:p>
        </p:txBody>
      </p:sp>
      <p:sp>
        <p:nvSpPr>
          <p:cNvPr id="4" name="Rectangle 18"/>
          <p:cNvSpPr>
            <a:spLocks noChangeArrowheads="1"/>
          </p:cNvSpPr>
          <p:nvPr/>
        </p:nvSpPr>
        <p:spPr bwMode="auto">
          <a:xfrm>
            <a:off x="1657351" y="1883967"/>
            <a:ext cx="6964758" cy="3875929"/>
          </a:xfrm>
          <a:prstGeom prst="rect">
            <a:avLst/>
          </a:prstGeom>
          <a:solidFill>
            <a:schemeClr val="accent6">
              <a:lumMod val="20000"/>
              <a:lumOff val="80000"/>
            </a:schemeClr>
          </a:solidFill>
          <a:ln w="12700" algn="ctr">
            <a:solidFill>
              <a:schemeClr val="tx1"/>
            </a:solidFill>
            <a:miter lim="800000"/>
            <a:headEnd/>
            <a:tailEnd/>
          </a:ln>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a:solidFill>
                  <a:prstClr val="black"/>
                </a:solidFill>
                <a:latin typeface="+mn-ea"/>
                <a:ea typeface="+mn-ea"/>
              </a:rPr>
              <a:t>読み上げ係の方は</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カードを読み上げて、プレイヤーに</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渡してください</a:t>
            </a:r>
            <a:endParaRPr lang="en-US" altLang="ja-JP" sz="3200" dirty="0">
              <a:solidFill>
                <a:prstClr val="black"/>
              </a:solidFill>
              <a:latin typeface="+mn-ea"/>
              <a:ea typeface="+mn-ea"/>
            </a:endParaRPr>
          </a:p>
          <a:p>
            <a:pPr eaLnBrk="1" hangingPunct="1"/>
            <a:endParaRPr lang="en-US" altLang="ja-JP" sz="3200" dirty="0">
              <a:solidFill>
                <a:prstClr val="black"/>
              </a:solidFill>
              <a:latin typeface="+mn-ea"/>
              <a:ea typeface="+mn-ea"/>
            </a:endParaRPr>
          </a:p>
          <a:p>
            <a:pPr eaLnBrk="1" hangingPunct="1"/>
            <a:r>
              <a:rPr lang="ja-JP" altLang="en-US" sz="3200" dirty="0">
                <a:solidFill>
                  <a:prstClr val="black"/>
                </a:solidFill>
                <a:latin typeface="+mn-ea"/>
                <a:ea typeface="+mn-ea"/>
              </a:rPr>
              <a:t>（なるべく</a:t>
            </a:r>
            <a:r>
              <a:rPr lang="en-US" altLang="ja-JP" sz="3200" dirty="0">
                <a:solidFill>
                  <a:prstClr val="black"/>
                </a:solidFill>
                <a:latin typeface="+mn-ea"/>
                <a:ea typeface="+mn-ea"/>
              </a:rPr>
              <a:t>1</a:t>
            </a:r>
            <a:r>
              <a:rPr lang="ja-JP" altLang="en-US" sz="3200" dirty="0">
                <a:solidFill>
                  <a:prstClr val="black"/>
                </a:solidFill>
                <a:latin typeface="+mn-ea"/>
                <a:ea typeface="+mn-ea"/>
              </a:rPr>
              <a:t>枚</a:t>
            </a:r>
            <a:r>
              <a:rPr lang="en-US" altLang="ja-JP" sz="3200" dirty="0">
                <a:solidFill>
                  <a:prstClr val="black"/>
                </a:solidFill>
                <a:latin typeface="+mn-ea"/>
                <a:ea typeface="+mn-ea"/>
              </a:rPr>
              <a:t>1</a:t>
            </a:r>
            <a:r>
              <a:rPr lang="ja-JP" altLang="en-US" sz="3200" dirty="0">
                <a:solidFill>
                  <a:prstClr val="black"/>
                </a:solidFill>
                <a:latin typeface="+mn-ea"/>
                <a:ea typeface="+mn-ea"/>
              </a:rPr>
              <a:t>分以内で！）</a:t>
            </a:r>
            <a:endParaRPr lang="en-US" altLang="ja-JP" sz="3200" dirty="0">
              <a:solidFill>
                <a:prstClr val="black"/>
              </a:solidFill>
              <a:latin typeface="+mn-ea"/>
              <a:ea typeface="+mn-ea"/>
            </a:endParaRPr>
          </a:p>
        </p:txBody>
      </p:sp>
    </p:spTree>
    <p:extLst>
      <p:ext uri="{BB962C8B-B14F-4D97-AF65-F5344CB8AC3E}">
        <p14:creationId xmlns:p14="http://schemas.microsoft.com/office/powerpoint/2010/main" val="546797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a:t>ゲーム終了</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50</a:t>
            </a:r>
            <a:endParaRPr kumimoji="1" lang="ja-JP" altLang="en-US" dirty="0"/>
          </a:p>
        </p:txBody>
      </p:sp>
      <p:sp>
        <p:nvSpPr>
          <p:cNvPr id="4" name="Rectangle 3"/>
          <p:cNvSpPr>
            <a:spLocks noChangeArrowheads="1"/>
          </p:cNvSpPr>
          <p:nvPr/>
        </p:nvSpPr>
        <p:spPr bwMode="auto">
          <a:xfrm>
            <a:off x="1665687" y="2236311"/>
            <a:ext cx="6668390" cy="3235553"/>
          </a:xfrm>
          <a:prstGeom prst="rect">
            <a:avLst/>
          </a:prstGeom>
          <a:solidFill>
            <a:schemeClr val="accent6">
              <a:lumMod val="20000"/>
              <a:lumOff val="80000"/>
            </a:schemeClr>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3600">
              <a:solidFill>
                <a:prstClr val="black"/>
              </a:solidFill>
              <a:latin typeface="+mn-ea"/>
              <a:ea typeface="+mn-ea"/>
            </a:endParaRPr>
          </a:p>
          <a:p>
            <a:pPr eaLnBrk="1" hangingPunct="1"/>
            <a:endParaRPr lang="en-US" altLang="ja-JP" sz="3600">
              <a:solidFill>
                <a:prstClr val="black"/>
              </a:solidFill>
              <a:latin typeface="+mn-ea"/>
              <a:ea typeface="+mn-ea"/>
            </a:endParaRPr>
          </a:p>
          <a:p>
            <a:pPr eaLnBrk="1" hangingPunct="1"/>
            <a:r>
              <a:rPr lang="ja-JP" altLang="en-US" sz="3600">
                <a:solidFill>
                  <a:prstClr val="black"/>
                </a:solidFill>
                <a:latin typeface="+mn-ea"/>
                <a:ea typeface="+mn-ea"/>
              </a:rPr>
              <a:t>ここで、ゲームを終了します</a:t>
            </a:r>
          </a:p>
        </p:txBody>
      </p:sp>
    </p:spTree>
    <p:extLst>
      <p:ext uri="{BB962C8B-B14F-4D97-AF65-F5344CB8AC3E}">
        <p14:creationId xmlns:p14="http://schemas.microsoft.com/office/powerpoint/2010/main" val="1846962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latin typeface="+mn-ea"/>
              </a:rPr>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51</a:t>
            </a:r>
            <a:endParaRPr kumimoji="1" lang="ja-JP" altLang="en-US" dirty="0"/>
          </a:p>
        </p:txBody>
      </p:sp>
      <p:sp>
        <p:nvSpPr>
          <p:cNvPr id="4" name="テキスト ボックス 3"/>
          <p:cNvSpPr txBox="1"/>
          <p:nvPr/>
        </p:nvSpPr>
        <p:spPr>
          <a:xfrm>
            <a:off x="989261" y="2231504"/>
            <a:ext cx="8763558" cy="3277820"/>
          </a:xfrm>
          <a:prstGeom prst="rect">
            <a:avLst/>
          </a:prstGeom>
          <a:noFill/>
        </p:spPr>
        <p:txBody>
          <a:bodyPr wrap="square" rtlCol="0">
            <a:spAutoFit/>
          </a:bodyPr>
          <a:lstStyle/>
          <a:p>
            <a:r>
              <a:rPr lang="ja-JP" altLang="en-US" sz="3600" dirty="0">
                <a:solidFill>
                  <a:prstClr val="black"/>
                </a:solidFill>
                <a:latin typeface="+mn-ea"/>
                <a:ea typeface="+mn-ea"/>
              </a:rPr>
              <a:t>イベントカードのうち、命にかかわるもののため、正しい措置を知っておく必要のあるカードがありました</a:t>
            </a:r>
            <a:endParaRPr lang="en-US" altLang="ja-JP" sz="3600" dirty="0">
              <a:solidFill>
                <a:prstClr val="black"/>
              </a:solidFill>
              <a:latin typeface="+mn-ea"/>
              <a:ea typeface="+mn-ea"/>
            </a:endParaRPr>
          </a:p>
          <a:p>
            <a:endParaRPr lang="en-US" altLang="ja-JP" sz="3600" dirty="0">
              <a:solidFill>
                <a:prstClr val="black"/>
              </a:solidFill>
              <a:latin typeface="+mn-ea"/>
              <a:ea typeface="+mn-ea"/>
            </a:endParaRPr>
          </a:p>
          <a:p>
            <a:r>
              <a:rPr lang="ja-JP" altLang="en-US" sz="3600" dirty="0">
                <a:solidFill>
                  <a:prstClr val="black"/>
                </a:solidFill>
                <a:latin typeface="+mn-ea"/>
                <a:ea typeface="+mn-ea"/>
              </a:rPr>
              <a:t>これから講師より説明を致します</a:t>
            </a:r>
            <a:endParaRPr lang="en-US" altLang="ja-JP" sz="3600" dirty="0">
              <a:solidFill>
                <a:prstClr val="black"/>
              </a:solidFill>
              <a:latin typeface="+mn-ea"/>
              <a:ea typeface="+mn-ea"/>
            </a:endParaRPr>
          </a:p>
          <a:p>
            <a:endParaRPr lang="ja-JP" altLang="en-US" sz="2700" dirty="0">
              <a:solidFill>
                <a:prstClr val="black"/>
              </a:solidFill>
            </a:endParaRPr>
          </a:p>
        </p:txBody>
      </p:sp>
    </p:spTree>
    <p:extLst>
      <p:ext uri="{BB962C8B-B14F-4D97-AF65-F5344CB8AC3E}">
        <p14:creationId xmlns:p14="http://schemas.microsoft.com/office/powerpoint/2010/main" val="289658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52</a:t>
            </a:r>
            <a:endParaRPr kumimoji="1" lang="ja-JP" altLang="en-US" dirty="0"/>
          </a:p>
        </p:txBody>
      </p:sp>
      <p:sp>
        <p:nvSpPr>
          <p:cNvPr id="4" name="テキスト ボックス 3"/>
          <p:cNvSpPr txBox="1"/>
          <p:nvPr/>
        </p:nvSpPr>
        <p:spPr>
          <a:xfrm>
            <a:off x="2561281" y="1364014"/>
            <a:ext cx="4762407"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a:t>
            </a:r>
            <a:r>
              <a:rPr lang="ja-JP" altLang="en-US" sz="3200" dirty="0" smtClean="0">
                <a:solidFill>
                  <a:prstClr val="black"/>
                </a:solidFill>
                <a:latin typeface="+mn-ea"/>
                <a:ea typeface="+mn-ea"/>
              </a:rPr>
              <a:t>番号４３番</a:t>
            </a:r>
            <a:endParaRPr lang="ja-JP" altLang="en-US" sz="3200" dirty="0">
              <a:solidFill>
                <a:prstClr val="black"/>
              </a:solidFill>
              <a:latin typeface="+mn-ea"/>
              <a:ea typeface="+mn-ea"/>
            </a:endParaRPr>
          </a:p>
        </p:txBody>
      </p:sp>
      <p:sp>
        <p:nvSpPr>
          <p:cNvPr id="5" name="テキスト ボックス 4"/>
          <p:cNvSpPr txBox="1"/>
          <p:nvPr/>
        </p:nvSpPr>
        <p:spPr>
          <a:xfrm>
            <a:off x="4144288" y="2319505"/>
            <a:ext cx="4954757" cy="1200329"/>
          </a:xfrm>
          <a:prstGeom prst="rect">
            <a:avLst/>
          </a:prstGeom>
          <a:noFill/>
        </p:spPr>
        <p:txBody>
          <a:bodyPr wrap="square" rtlCol="0">
            <a:spAutoFit/>
          </a:bodyPr>
          <a:lstStyle/>
          <a:p>
            <a:r>
              <a:rPr lang="ja-JP" altLang="en-US" sz="2400" dirty="0" smtClean="0">
                <a:solidFill>
                  <a:prstClr val="black"/>
                </a:solidFill>
                <a:latin typeface="+mn-ea"/>
                <a:ea typeface="+mn-ea"/>
              </a:rPr>
              <a:t>避難所で生活するうえで、衛生環境等の観点から注意</a:t>
            </a:r>
            <a:r>
              <a:rPr lang="ja-JP" altLang="en-US" sz="2400" dirty="0">
                <a:solidFill>
                  <a:prstClr val="black"/>
                </a:solidFill>
                <a:latin typeface="+mn-ea"/>
                <a:ea typeface="+mn-ea"/>
              </a:rPr>
              <a:t>の必要なことがあります</a:t>
            </a:r>
          </a:p>
        </p:txBody>
      </p:sp>
      <p:sp>
        <p:nvSpPr>
          <p:cNvPr id="6" name="下矢印 5"/>
          <p:cNvSpPr/>
          <p:nvPr/>
        </p:nvSpPr>
        <p:spPr>
          <a:xfrm>
            <a:off x="6281084" y="3649482"/>
            <a:ext cx="1144886" cy="840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7" name="テキスト ボックス 6"/>
          <p:cNvSpPr txBox="1"/>
          <p:nvPr/>
        </p:nvSpPr>
        <p:spPr>
          <a:xfrm>
            <a:off x="4140711" y="4619272"/>
            <a:ext cx="5255054" cy="1200329"/>
          </a:xfrm>
          <a:prstGeom prst="rect">
            <a:avLst/>
          </a:prstGeom>
          <a:noFill/>
        </p:spPr>
        <p:txBody>
          <a:bodyPr wrap="square" rtlCol="0">
            <a:spAutoFit/>
          </a:bodyPr>
          <a:lstStyle/>
          <a:p>
            <a:r>
              <a:rPr lang="ja-JP" altLang="en-US" sz="2400" dirty="0" smtClean="0">
                <a:solidFill>
                  <a:prstClr val="black"/>
                </a:solidFill>
                <a:latin typeface="+mn-ea"/>
                <a:ea typeface="+mn-ea"/>
              </a:rPr>
              <a:t>土足で生活した場合、上履きなしで生活した場合に、それぞれリスクがあるので注意が必要です</a:t>
            </a:r>
            <a:endParaRPr lang="en-US" altLang="ja-JP" sz="2400" dirty="0">
              <a:solidFill>
                <a:prstClr val="black"/>
              </a:solidFill>
              <a:latin typeface="+mn-ea"/>
              <a:ea typeface="+mn-ea"/>
            </a:endParaRPr>
          </a:p>
        </p:txBody>
      </p:sp>
      <p:pic>
        <p:nvPicPr>
          <p:cNvPr id="8" name="図 7"/>
          <p:cNvPicPr>
            <a:picLocks noChangeAspect="1"/>
          </p:cNvPicPr>
          <p:nvPr/>
        </p:nvPicPr>
        <p:blipFill>
          <a:blip r:embed="rId3"/>
          <a:stretch>
            <a:fillRect/>
          </a:stretch>
        </p:blipFill>
        <p:spPr>
          <a:xfrm>
            <a:off x="917253" y="2416268"/>
            <a:ext cx="2348819" cy="3250111"/>
          </a:xfrm>
          <a:prstGeom prst="rect">
            <a:avLst/>
          </a:prstGeom>
        </p:spPr>
      </p:pic>
    </p:spTree>
    <p:extLst>
      <p:ext uri="{BB962C8B-B14F-4D97-AF65-F5344CB8AC3E}">
        <p14:creationId xmlns:p14="http://schemas.microsoft.com/office/powerpoint/2010/main" val="231128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53</a:t>
            </a:r>
            <a:endParaRPr kumimoji="1" lang="ja-JP" altLang="en-US" dirty="0"/>
          </a:p>
        </p:txBody>
      </p:sp>
      <p:sp>
        <p:nvSpPr>
          <p:cNvPr id="4" name="テキスト ボックス 3"/>
          <p:cNvSpPr txBox="1"/>
          <p:nvPr/>
        </p:nvSpPr>
        <p:spPr>
          <a:xfrm>
            <a:off x="903399" y="1777267"/>
            <a:ext cx="1744757" cy="830997"/>
          </a:xfrm>
          <a:prstGeom prst="rect">
            <a:avLst/>
          </a:prstGeom>
          <a:solidFill>
            <a:schemeClr val="accent6">
              <a:lumMod val="20000"/>
              <a:lumOff val="80000"/>
            </a:schemeClr>
          </a:solidFill>
        </p:spPr>
        <p:txBody>
          <a:bodyPr wrap="square" rtlCol="0">
            <a:spAutoFit/>
          </a:bodyPr>
          <a:lstStyle/>
          <a:p>
            <a:pPr algn="ctr"/>
            <a:r>
              <a:rPr lang="ja-JP" altLang="en-US" sz="2400" dirty="0" smtClean="0">
                <a:latin typeface="+mn-ea"/>
                <a:ea typeface="+mn-ea"/>
              </a:rPr>
              <a:t>感染症の</a:t>
            </a:r>
            <a:endParaRPr lang="en-US" altLang="ja-JP" sz="2400" dirty="0" smtClean="0">
              <a:latin typeface="+mn-ea"/>
              <a:ea typeface="+mn-ea"/>
            </a:endParaRPr>
          </a:p>
          <a:p>
            <a:pPr algn="ctr"/>
            <a:r>
              <a:rPr lang="ja-JP" altLang="en-US" sz="2400" dirty="0" smtClean="0">
                <a:latin typeface="+mn-ea"/>
                <a:ea typeface="+mn-ea"/>
              </a:rPr>
              <a:t>危険</a:t>
            </a:r>
            <a:endParaRPr lang="ja-JP" altLang="en-US" sz="2400" dirty="0">
              <a:latin typeface="+mn-ea"/>
              <a:ea typeface="+mn-ea"/>
            </a:endParaRPr>
          </a:p>
        </p:txBody>
      </p:sp>
      <p:sp>
        <p:nvSpPr>
          <p:cNvPr id="5" name="テキスト ボックス 4"/>
          <p:cNvSpPr txBox="1"/>
          <p:nvPr/>
        </p:nvSpPr>
        <p:spPr>
          <a:xfrm>
            <a:off x="903399" y="3538313"/>
            <a:ext cx="1744757" cy="830997"/>
          </a:xfrm>
          <a:prstGeom prst="rect">
            <a:avLst/>
          </a:prstGeom>
          <a:solidFill>
            <a:schemeClr val="accent6">
              <a:lumMod val="20000"/>
              <a:lumOff val="80000"/>
            </a:schemeClr>
          </a:solidFill>
        </p:spPr>
        <p:txBody>
          <a:bodyPr wrap="square" rtlCol="0">
            <a:spAutoFit/>
          </a:bodyPr>
          <a:lstStyle/>
          <a:p>
            <a:pPr algn="ctr"/>
            <a:r>
              <a:rPr lang="ja-JP" altLang="en-US" sz="2400" dirty="0" smtClean="0">
                <a:latin typeface="+mn-ea"/>
                <a:ea typeface="+mn-ea"/>
              </a:rPr>
              <a:t>低体温症の危険</a:t>
            </a:r>
            <a:endParaRPr lang="ja-JP" altLang="en-US" sz="2400" dirty="0">
              <a:latin typeface="+mn-ea"/>
              <a:ea typeface="+mn-ea"/>
            </a:endParaRPr>
          </a:p>
        </p:txBody>
      </p:sp>
      <p:sp>
        <p:nvSpPr>
          <p:cNvPr id="6" name="テキスト ボックス 5"/>
          <p:cNvSpPr txBox="1"/>
          <p:nvPr/>
        </p:nvSpPr>
        <p:spPr>
          <a:xfrm>
            <a:off x="3270019" y="3446877"/>
            <a:ext cx="5570444" cy="1061829"/>
          </a:xfrm>
          <a:prstGeom prst="rect">
            <a:avLst/>
          </a:prstGeom>
          <a:noFill/>
        </p:spPr>
        <p:txBody>
          <a:bodyPr wrap="square" rtlCol="0">
            <a:spAutoFit/>
          </a:bodyPr>
          <a:lstStyle/>
          <a:p>
            <a:r>
              <a:rPr lang="ja-JP" altLang="en-US" sz="2100" b="1" dirty="0">
                <a:latin typeface="+mn-ea"/>
                <a:ea typeface="+mn-ea"/>
              </a:rPr>
              <a:t>厳冬期は、特に床の温度が低く、上履きがなければ足裏から体温が奪われます。防寒対策にも上履きは欠かせません。</a:t>
            </a:r>
          </a:p>
        </p:txBody>
      </p:sp>
      <p:sp>
        <p:nvSpPr>
          <p:cNvPr id="7" name="テキスト ボックス 6"/>
          <p:cNvSpPr txBox="1"/>
          <p:nvPr/>
        </p:nvSpPr>
        <p:spPr>
          <a:xfrm>
            <a:off x="3293517" y="1727684"/>
            <a:ext cx="5570444" cy="1061829"/>
          </a:xfrm>
          <a:prstGeom prst="rect">
            <a:avLst/>
          </a:prstGeom>
          <a:noFill/>
        </p:spPr>
        <p:txBody>
          <a:bodyPr wrap="square" rtlCol="0">
            <a:spAutoFit/>
          </a:bodyPr>
          <a:lstStyle/>
          <a:p>
            <a:r>
              <a:rPr lang="ja-JP" altLang="en-US" sz="2100" b="1" dirty="0" smtClean="0">
                <a:solidFill>
                  <a:prstClr val="black"/>
                </a:solidFill>
                <a:latin typeface="+mn-ea"/>
                <a:ea typeface="+mn-ea"/>
              </a:rPr>
              <a:t>土足で生活してしまうと、外</a:t>
            </a:r>
            <a:r>
              <a:rPr lang="ja-JP" altLang="en-US" sz="2100" b="1" dirty="0">
                <a:solidFill>
                  <a:prstClr val="black"/>
                </a:solidFill>
                <a:latin typeface="+mn-ea"/>
                <a:ea typeface="+mn-ea"/>
              </a:rPr>
              <a:t>からの汚れが入ってくるなどして感染症のリスクが懸念</a:t>
            </a:r>
            <a:r>
              <a:rPr lang="ja-JP" altLang="en-US" sz="2100" b="1" dirty="0" smtClean="0">
                <a:solidFill>
                  <a:prstClr val="black"/>
                </a:solidFill>
                <a:latin typeface="+mn-ea"/>
                <a:ea typeface="+mn-ea"/>
              </a:rPr>
              <a:t>されます。</a:t>
            </a:r>
            <a:endParaRPr lang="ja-JP" altLang="en-US" sz="2100" b="1" dirty="0">
              <a:latin typeface="+mn-ea"/>
              <a:ea typeface="+mn-ea"/>
            </a:endParaRPr>
          </a:p>
        </p:txBody>
      </p:sp>
      <p:sp>
        <p:nvSpPr>
          <p:cNvPr id="8" name="下矢印 7"/>
          <p:cNvSpPr/>
          <p:nvPr/>
        </p:nvSpPr>
        <p:spPr>
          <a:xfrm>
            <a:off x="4379912" y="4778484"/>
            <a:ext cx="930575" cy="45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9" name="テキスト ボックス 8"/>
          <p:cNvSpPr txBox="1"/>
          <p:nvPr/>
        </p:nvSpPr>
        <p:spPr>
          <a:xfrm>
            <a:off x="687665" y="5461433"/>
            <a:ext cx="9014852" cy="1200329"/>
          </a:xfrm>
          <a:prstGeom prst="rect">
            <a:avLst/>
          </a:prstGeom>
          <a:solidFill>
            <a:schemeClr val="accent6">
              <a:lumMod val="20000"/>
              <a:lumOff val="80000"/>
            </a:schemeClr>
          </a:solidFill>
          <a:ln w="38100">
            <a:solidFill>
              <a:srgbClr val="00B050"/>
            </a:solidFill>
          </a:ln>
        </p:spPr>
        <p:txBody>
          <a:bodyPr wrap="square" rtlCol="0">
            <a:spAutoFit/>
          </a:bodyPr>
          <a:lstStyle/>
          <a:p>
            <a:r>
              <a:rPr lang="ja-JP" altLang="en-US" sz="2400" dirty="0">
                <a:latin typeface="+mn-ea"/>
                <a:ea typeface="+mn-ea"/>
              </a:rPr>
              <a:t>上履きを調達するまでの間、</a:t>
            </a:r>
            <a:r>
              <a:rPr lang="ja-JP" altLang="en-US" sz="2400" dirty="0" smtClean="0">
                <a:latin typeface="+mn-ea"/>
                <a:ea typeface="+mn-ea"/>
              </a:rPr>
              <a:t>新聞紙スリッパ</a:t>
            </a:r>
            <a:r>
              <a:rPr lang="ja-JP" altLang="en-US" sz="2400" dirty="0">
                <a:latin typeface="+mn-ea"/>
                <a:ea typeface="+mn-ea"/>
              </a:rPr>
              <a:t>の代用も</a:t>
            </a:r>
            <a:r>
              <a:rPr lang="ja-JP" altLang="en-US" sz="2400" dirty="0" smtClean="0">
                <a:latin typeface="+mn-ea"/>
                <a:ea typeface="+mn-ea"/>
              </a:rPr>
              <a:t>考えられます。</a:t>
            </a:r>
            <a:endParaRPr lang="ja-JP" altLang="en-US" sz="2400" dirty="0">
              <a:latin typeface="+mn-ea"/>
              <a:ea typeface="+mn-ea"/>
            </a:endParaRPr>
          </a:p>
          <a:p>
            <a:r>
              <a:rPr lang="ja-JP" altLang="en-US" sz="2400" dirty="0" smtClean="0">
                <a:latin typeface="+mn-ea"/>
                <a:ea typeface="+mn-ea"/>
              </a:rPr>
              <a:t>また、やむを得ず</a:t>
            </a:r>
            <a:r>
              <a:rPr lang="ja-JP" altLang="en-US" sz="2400" dirty="0">
                <a:latin typeface="+mn-ea"/>
                <a:ea typeface="+mn-ea"/>
              </a:rPr>
              <a:t>土足で使用した場合や、ブルーシートの上を土足で使用した場合は、速やかに清掃・消毒することが重要です。</a:t>
            </a:r>
            <a:endParaRPr lang="en-US" altLang="ja-JP" sz="2400" b="1" dirty="0">
              <a:latin typeface="+mn-ea"/>
              <a:ea typeface="+mn-ea"/>
            </a:endParaRPr>
          </a:p>
        </p:txBody>
      </p:sp>
      <p:sp>
        <p:nvSpPr>
          <p:cNvPr id="10" name="テキスト ボックス 9"/>
          <p:cNvSpPr txBox="1"/>
          <p:nvPr/>
        </p:nvSpPr>
        <p:spPr>
          <a:xfrm>
            <a:off x="4200669" y="2805312"/>
            <a:ext cx="2643619" cy="415498"/>
          </a:xfrm>
          <a:prstGeom prst="rect">
            <a:avLst/>
          </a:prstGeom>
          <a:noFill/>
        </p:spPr>
        <p:txBody>
          <a:bodyPr wrap="square" rtlCol="0">
            <a:spAutoFit/>
          </a:bodyPr>
          <a:lstStyle/>
          <a:p>
            <a:r>
              <a:rPr lang="ja-JP" altLang="en-US" sz="2100" b="1" dirty="0" smtClean="0">
                <a:solidFill>
                  <a:srgbClr val="FF0000"/>
                </a:solidFill>
                <a:latin typeface="+mn-ea"/>
                <a:ea typeface="+mn-ea"/>
              </a:rPr>
              <a:t>一方で・・・</a:t>
            </a:r>
            <a:endParaRPr lang="ja-JP" altLang="en-US" sz="2100" b="1" dirty="0">
              <a:solidFill>
                <a:srgbClr val="FF0000"/>
              </a:solidFill>
              <a:latin typeface="+mn-ea"/>
              <a:ea typeface="+mn-ea"/>
            </a:endParaRPr>
          </a:p>
        </p:txBody>
      </p:sp>
    </p:spTree>
    <p:extLst>
      <p:ext uri="{BB962C8B-B14F-4D97-AF65-F5344CB8AC3E}">
        <p14:creationId xmlns:p14="http://schemas.microsoft.com/office/powerpoint/2010/main" val="6455070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54</a:t>
            </a:r>
            <a:endParaRPr kumimoji="1" lang="ja-JP" altLang="en-US" dirty="0"/>
          </a:p>
        </p:txBody>
      </p:sp>
      <p:sp>
        <p:nvSpPr>
          <p:cNvPr id="4" name="テキスト ボックス 3"/>
          <p:cNvSpPr txBox="1"/>
          <p:nvPr/>
        </p:nvSpPr>
        <p:spPr>
          <a:xfrm>
            <a:off x="3077493" y="1527095"/>
            <a:ext cx="3565922"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カード番号</a:t>
            </a:r>
            <a:r>
              <a:rPr lang="ja-JP" altLang="en-US" sz="3200" dirty="0" smtClean="0">
                <a:solidFill>
                  <a:prstClr val="black"/>
                </a:solidFill>
                <a:latin typeface="+mn-ea"/>
                <a:ea typeface="+mn-ea"/>
              </a:rPr>
              <a:t>１１５番</a:t>
            </a:r>
            <a:endParaRPr lang="ja-JP" altLang="en-US" sz="3200" dirty="0">
              <a:solidFill>
                <a:prstClr val="black"/>
              </a:solidFill>
              <a:latin typeface="+mn-ea"/>
              <a:ea typeface="+mn-ea"/>
            </a:endParaRPr>
          </a:p>
        </p:txBody>
      </p:sp>
      <p:sp>
        <p:nvSpPr>
          <p:cNvPr id="5" name="テキスト ボックス 4"/>
          <p:cNvSpPr txBox="1"/>
          <p:nvPr/>
        </p:nvSpPr>
        <p:spPr>
          <a:xfrm>
            <a:off x="3811368" y="2615171"/>
            <a:ext cx="4594717" cy="830997"/>
          </a:xfrm>
          <a:prstGeom prst="rect">
            <a:avLst/>
          </a:prstGeom>
          <a:noFill/>
        </p:spPr>
        <p:txBody>
          <a:bodyPr wrap="square" rtlCol="0">
            <a:spAutoFit/>
          </a:bodyPr>
          <a:lstStyle/>
          <a:p>
            <a:r>
              <a:rPr lang="ja-JP" altLang="en-US" sz="2400" dirty="0">
                <a:solidFill>
                  <a:prstClr val="black"/>
                </a:solidFill>
                <a:latin typeface="+mn-ea"/>
                <a:ea typeface="+mn-ea"/>
              </a:rPr>
              <a:t>車内で避難する場合には、注意の必要なことがあります</a:t>
            </a:r>
          </a:p>
        </p:txBody>
      </p:sp>
      <p:sp>
        <p:nvSpPr>
          <p:cNvPr id="6" name="下矢印 5"/>
          <p:cNvSpPr/>
          <p:nvPr/>
        </p:nvSpPr>
        <p:spPr>
          <a:xfrm>
            <a:off x="5680101" y="3845594"/>
            <a:ext cx="857250" cy="561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7" name="テキスト ボックス 6"/>
          <p:cNvSpPr txBox="1"/>
          <p:nvPr/>
        </p:nvSpPr>
        <p:spPr>
          <a:xfrm>
            <a:off x="3811370" y="4664265"/>
            <a:ext cx="4810739" cy="1200329"/>
          </a:xfrm>
          <a:prstGeom prst="rect">
            <a:avLst/>
          </a:prstGeom>
          <a:noFill/>
        </p:spPr>
        <p:txBody>
          <a:bodyPr wrap="square" rtlCol="0">
            <a:spAutoFit/>
          </a:bodyPr>
          <a:lstStyle/>
          <a:p>
            <a:r>
              <a:rPr lang="ja-JP" altLang="en-US" sz="2400" dirty="0">
                <a:solidFill>
                  <a:prstClr val="black"/>
                </a:solidFill>
                <a:latin typeface="+mn-ea"/>
                <a:ea typeface="+mn-ea"/>
              </a:rPr>
              <a:t>季節を問わず、車内で避難生活を送る場合は気をつける必要のある事項です</a:t>
            </a:r>
            <a:endParaRPr lang="en-US" altLang="ja-JP" sz="2400" dirty="0">
              <a:solidFill>
                <a:prstClr val="black"/>
              </a:solidFill>
              <a:latin typeface="+mn-ea"/>
              <a:ea typeface="+mn-ea"/>
            </a:endParaRPr>
          </a:p>
        </p:txBody>
      </p:sp>
      <p:pic>
        <p:nvPicPr>
          <p:cNvPr id="8" name="図 7"/>
          <p:cNvPicPr>
            <a:picLocks noChangeAspect="1"/>
          </p:cNvPicPr>
          <p:nvPr/>
        </p:nvPicPr>
        <p:blipFill>
          <a:blip r:embed="rId3"/>
          <a:stretch>
            <a:fillRect/>
          </a:stretch>
        </p:blipFill>
        <p:spPr>
          <a:xfrm>
            <a:off x="834795" y="2780903"/>
            <a:ext cx="2250048" cy="3159067"/>
          </a:xfrm>
          <a:prstGeom prst="rect">
            <a:avLst/>
          </a:prstGeom>
        </p:spPr>
      </p:pic>
    </p:spTree>
    <p:extLst>
      <p:ext uri="{BB962C8B-B14F-4D97-AF65-F5344CB8AC3E}">
        <p14:creationId xmlns:p14="http://schemas.microsoft.com/office/powerpoint/2010/main" val="1678788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endParaRPr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55</a:t>
            </a:r>
            <a:endParaRPr kumimoji="1" lang="ja-JP" altLang="en-US" dirty="0"/>
          </a:p>
        </p:txBody>
      </p:sp>
      <p:sp>
        <p:nvSpPr>
          <p:cNvPr id="4" name="テキスト ボックス 3"/>
          <p:cNvSpPr txBox="1"/>
          <p:nvPr/>
        </p:nvSpPr>
        <p:spPr>
          <a:xfrm>
            <a:off x="763397" y="2012419"/>
            <a:ext cx="3716489" cy="923330"/>
          </a:xfrm>
          <a:prstGeom prst="rect">
            <a:avLst/>
          </a:prstGeom>
          <a:solidFill>
            <a:srgbClr val="FFFF00"/>
          </a:solidFill>
          <a:ln w="38100">
            <a:solidFill>
              <a:srgbClr val="00B050"/>
            </a:solidFill>
          </a:ln>
        </p:spPr>
        <p:txBody>
          <a:bodyPr wrap="square" rtlCol="0">
            <a:spAutoFit/>
          </a:bodyPr>
          <a:lstStyle/>
          <a:p>
            <a:r>
              <a:rPr lang="ja-JP" altLang="en-US" dirty="0">
                <a:latin typeface="+mn-ea"/>
                <a:ea typeface="+mn-ea"/>
              </a:rPr>
              <a:t>　車内に長時間滞在していると、深部静脈血栓症（通称：</a:t>
            </a:r>
            <a:r>
              <a:rPr lang="ja-JP" altLang="en-US" b="1" dirty="0">
                <a:solidFill>
                  <a:srgbClr val="FF0000"/>
                </a:solidFill>
                <a:latin typeface="+mn-ea"/>
                <a:ea typeface="+mn-ea"/>
              </a:rPr>
              <a:t>エコノミー症候群</a:t>
            </a:r>
            <a:r>
              <a:rPr lang="ja-JP" altLang="en-US" dirty="0">
                <a:latin typeface="+mn-ea"/>
                <a:ea typeface="+mn-ea"/>
              </a:rPr>
              <a:t>）を発症する可能性があります</a:t>
            </a:r>
            <a:endParaRPr lang="en-US" altLang="ja-JP" dirty="0">
              <a:latin typeface="+mn-ea"/>
              <a:ea typeface="+mn-ea"/>
            </a:endParaRPr>
          </a:p>
        </p:txBody>
      </p:sp>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669" y="1742903"/>
            <a:ext cx="4936662" cy="3964219"/>
          </a:xfrm>
          <a:prstGeom prst="rect">
            <a:avLst/>
          </a:prstGeom>
          <a:noFill/>
          <a:ln>
            <a:noFill/>
          </a:ln>
        </p:spPr>
      </p:pic>
      <p:sp>
        <p:nvSpPr>
          <p:cNvPr id="6" name="下矢印 5"/>
          <p:cNvSpPr/>
          <p:nvPr/>
        </p:nvSpPr>
        <p:spPr>
          <a:xfrm>
            <a:off x="2156353" y="3139756"/>
            <a:ext cx="930575" cy="45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7" name="テキスト ボックス 6"/>
          <p:cNvSpPr txBox="1"/>
          <p:nvPr/>
        </p:nvSpPr>
        <p:spPr>
          <a:xfrm>
            <a:off x="763397" y="3796650"/>
            <a:ext cx="3718646" cy="2031325"/>
          </a:xfrm>
          <a:prstGeom prst="rect">
            <a:avLst/>
          </a:prstGeom>
          <a:solidFill>
            <a:schemeClr val="accent6">
              <a:lumMod val="20000"/>
              <a:lumOff val="80000"/>
            </a:schemeClr>
          </a:solidFill>
          <a:ln w="38100">
            <a:solidFill>
              <a:srgbClr val="00B050"/>
            </a:solidFill>
          </a:ln>
        </p:spPr>
        <p:txBody>
          <a:bodyPr wrap="square" rtlCol="0">
            <a:spAutoFit/>
          </a:bodyPr>
          <a:lstStyle/>
          <a:p>
            <a:r>
              <a:rPr lang="ja-JP" altLang="en-US" dirty="0">
                <a:latin typeface="+mn-ea"/>
                <a:ea typeface="+mn-ea"/>
              </a:rPr>
              <a:t>　車内避難を認める場合は以下のような指示が必要です</a:t>
            </a:r>
            <a:endParaRPr lang="en-US" altLang="ja-JP" dirty="0">
              <a:latin typeface="+mn-ea"/>
              <a:ea typeface="+mn-ea"/>
            </a:endParaRPr>
          </a:p>
          <a:p>
            <a:pPr marL="257175" indent="-257175">
              <a:buFont typeface="Arial" panose="020B0604020202020204" pitchFamily="34" charset="0"/>
              <a:buChar char="•"/>
            </a:pPr>
            <a:r>
              <a:rPr lang="ja-JP" altLang="en-US" b="1" dirty="0">
                <a:latin typeface="+mn-ea"/>
                <a:ea typeface="+mn-ea"/>
              </a:rPr>
              <a:t>シートをフラットにして足に血液がたまる状況を回避する</a:t>
            </a:r>
            <a:endParaRPr lang="en-US" altLang="ja-JP" b="1" dirty="0">
              <a:latin typeface="+mn-ea"/>
              <a:ea typeface="+mn-ea"/>
            </a:endParaRPr>
          </a:p>
          <a:p>
            <a:pPr marL="257175" indent="-257175">
              <a:buFont typeface="Arial" panose="020B0604020202020204" pitchFamily="34" charset="0"/>
              <a:buChar char="•"/>
            </a:pPr>
            <a:r>
              <a:rPr lang="en-US" altLang="ja-JP" b="1" dirty="0">
                <a:latin typeface="+mn-ea"/>
                <a:ea typeface="+mn-ea"/>
              </a:rPr>
              <a:t>30</a:t>
            </a:r>
            <a:r>
              <a:rPr lang="ja-JP" altLang="en-US" b="1" dirty="0">
                <a:latin typeface="+mn-ea"/>
                <a:ea typeface="+mn-ea"/>
              </a:rPr>
              <a:t>分に</a:t>
            </a:r>
            <a:r>
              <a:rPr lang="en-US" altLang="ja-JP" b="1" dirty="0">
                <a:latin typeface="+mn-ea"/>
                <a:ea typeface="+mn-ea"/>
              </a:rPr>
              <a:t>1</a:t>
            </a:r>
            <a:r>
              <a:rPr lang="ja-JP" altLang="en-US" b="1" dirty="0">
                <a:latin typeface="+mn-ea"/>
                <a:ea typeface="+mn-ea"/>
              </a:rPr>
              <a:t>回足の曲げ伸ばし運動を行う</a:t>
            </a:r>
            <a:endParaRPr lang="en-US" altLang="ja-JP" b="1" dirty="0">
              <a:latin typeface="+mn-ea"/>
              <a:ea typeface="+mn-ea"/>
            </a:endParaRPr>
          </a:p>
          <a:p>
            <a:pPr marL="257175" indent="-257175">
              <a:buFont typeface="Arial" panose="020B0604020202020204" pitchFamily="34" charset="0"/>
              <a:buChar char="•"/>
            </a:pPr>
            <a:r>
              <a:rPr lang="ja-JP" altLang="en-US" b="1" dirty="0">
                <a:latin typeface="+mn-ea"/>
                <a:ea typeface="+mn-ea"/>
              </a:rPr>
              <a:t>水分を補給させる</a:t>
            </a:r>
            <a:endParaRPr lang="en-US" altLang="ja-JP" b="1" dirty="0">
              <a:latin typeface="+mn-ea"/>
              <a:ea typeface="+mn-ea"/>
            </a:endParaRPr>
          </a:p>
        </p:txBody>
      </p:sp>
      <p:sp>
        <p:nvSpPr>
          <p:cNvPr id="8" name="角丸四角形 7"/>
          <p:cNvSpPr/>
          <p:nvPr/>
        </p:nvSpPr>
        <p:spPr>
          <a:xfrm>
            <a:off x="7958635" y="4191348"/>
            <a:ext cx="1643332" cy="12419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latin typeface="+mn-ea"/>
              </a:rPr>
              <a:t>車内避難中に</a:t>
            </a:r>
            <a:endParaRPr lang="en-US" altLang="ja-JP" sz="1350" dirty="0">
              <a:solidFill>
                <a:schemeClr val="tx1"/>
              </a:solidFill>
              <a:latin typeface="+mn-ea"/>
            </a:endParaRPr>
          </a:p>
          <a:p>
            <a:pPr algn="ctr"/>
            <a:r>
              <a:rPr lang="ja-JP" altLang="en-US" sz="1350" dirty="0">
                <a:solidFill>
                  <a:schemeClr val="tx1"/>
                </a:solidFill>
                <a:latin typeface="+mn-ea"/>
              </a:rPr>
              <a:t>息苦しさや足の痛み、違和感などを生じた場合は</a:t>
            </a:r>
            <a:endParaRPr lang="en-US" altLang="ja-JP" sz="1350" dirty="0">
              <a:solidFill>
                <a:schemeClr val="tx1"/>
              </a:solidFill>
              <a:latin typeface="+mn-ea"/>
            </a:endParaRPr>
          </a:p>
          <a:p>
            <a:pPr algn="ctr"/>
            <a:r>
              <a:rPr lang="ja-JP" altLang="en-US" sz="1350" dirty="0">
                <a:solidFill>
                  <a:schemeClr val="tx1"/>
                </a:solidFill>
                <a:latin typeface="+mn-ea"/>
              </a:rPr>
              <a:t>早急に診察を！</a:t>
            </a:r>
          </a:p>
        </p:txBody>
      </p:sp>
    </p:spTree>
    <p:extLst>
      <p:ext uri="{BB962C8B-B14F-4D97-AF65-F5344CB8AC3E}">
        <p14:creationId xmlns:p14="http://schemas.microsoft.com/office/powerpoint/2010/main" val="2455767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endParaRPr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56</a:t>
            </a:r>
            <a:endParaRPr kumimoji="1" lang="ja-JP" altLang="en-US" dirty="0"/>
          </a:p>
        </p:txBody>
      </p:sp>
      <p:sp>
        <p:nvSpPr>
          <p:cNvPr id="4" name="テキスト ボックス 3"/>
          <p:cNvSpPr txBox="1"/>
          <p:nvPr/>
        </p:nvSpPr>
        <p:spPr>
          <a:xfrm>
            <a:off x="947848" y="4839862"/>
            <a:ext cx="8376421" cy="1569660"/>
          </a:xfrm>
          <a:prstGeom prst="rect">
            <a:avLst/>
          </a:prstGeom>
          <a:noFill/>
          <a:ln w="38100">
            <a:solidFill>
              <a:srgbClr val="00B050"/>
            </a:solidFill>
          </a:ln>
        </p:spPr>
        <p:txBody>
          <a:bodyPr wrap="square" rtlCol="0">
            <a:spAutoFit/>
          </a:bodyPr>
          <a:lstStyle/>
          <a:p>
            <a:r>
              <a:rPr lang="ja-JP" altLang="en-US" sz="2400" dirty="0">
                <a:latin typeface="+mn-ea"/>
                <a:ea typeface="+mn-ea"/>
              </a:rPr>
              <a:t>　降雪時に車内に長時間滞在していると、積雪によりマフラーが閉塞し</a:t>
            </a:r>
            <a:r>
              <a:rPr lang="ja-JP" altLang="en-US" sz="2400" dirty="0">
                <a:solidFill>
                  <a:srgbClr val="FF0000"/>
                </a:solidFill>
                <a:latin typeface="+mn-ea"/>
                <a:ea typeface="+mn-ea"/>
              </a:rPr>
              <a:t>一酸化炭素中毒となる恐れ</a:t>
            </a:r>
            <a:r>
              <a:rPr lang="ja-JP" altLang="en-US" sz="2400" dirty="0">
                <a:latin typeface="+mn-ea"/>
                <a:ea typeface="+mn-ea"/>
              </a:rPr>
              <a:t>があるほか、エンジンを停止した車内では急速に室温が下がるため</a:t>
            </a:r>
            <a:r>
              <a:rPr lang="ja-JP" altLang="en-US" sz="2400" dirty="0">
                <a:solidFill>
                  <a:srgbClr val="FF0000"/>
                </a:solidFill>
                <a:latin typeface="+mn-ea"/>
                <a:ea typeface="+mn-ea"/>
              </a:rPr>
              <a:t>低体温症となる恐れ</a:t>
            </a:r>
            <a:r>
              <a:rPr lang="ja-JP" altLang="en-US" sz="2400" dirty="0">
                <a:latin typeface="+mn-ea"/>
                <a:ea typeface="+mn-ea"/>
              </a:rPr>
              <a:t>があります。</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994" y="1500479"/>
            <a:ext cx="4242276" cy="282818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30" y="1535592"/>
            <a:ext cx="3833924" cy="2793073"/>
          </a:xfrm>
          <a:prstGeom prst="rect">
            <a:avLst/>
          </a:prstGeom>
        </p:spPr>
      </p:pic>
    </p:spTree>
    <p:extLst>
      <p:ext uri="{BB962C8B-B14F-4D97-AF65-F5344CB8AC3E}">
        <p14:creationId xmlns:p14="http://schemas.microsoft.com/office/powerpoint/2010/main" val="1639261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57</a:t>
            </a:r>
            <a:endParaRPr kumimoji="1" lang="ja-JP" altLang="en-US" dirty="0"/>
          </a:p>
        </p:txBody>
      </p:sp>
      <p:sp>
        <p:nvSpPr>
          <p:cNvPr id="4" name="テキスト ボックス 3"/>
          <p:cNvSpPr txBox="1"/>
          <p:nvPr/>
        </p:nvSpPr>
        <p:spPr>
          <a:xfrm>
            <a:off x="3278366" y="1347406"/>
            <a:ext cx="3565922" cy="584775"/>
          </a:xfrm>
          <a:prstGeom prst="rect">
            <a:avLst/>
          </a:prstGeom>
          <a:solidFill>
            <a:schemeClr val="accent6">
              <a:lumMod val="20000"/>
              <a:lumOff val="80000"/>
            </a:schemeClr>
          </a:solidFill>
        </p:spPr>
        <p:txBody>
          <a:bodyPr wrap="square" rtlCol="0">
            <a:spAutoFit/>
          </a:bodyPr>
          <a:lstStyle/>
          <a:p>
            <a:pPr algn="ctr"/>
            <a:r>
              <a:rPr lang="ja-JP" altLang="en-US" sz="3200" dirty="0">
                <a:solidFill>
                  <a:prstClr val="black"/>
                </a:solidFill>
                <a:latin typeface="+mn-ea"/>
                <a:ea typeface="+mn-ea"/>
              </a:rPr>
              <a:t>カード番号１３４番</a:t>
            </a:r>
          </a:p>
        </p:txBody>
      </p:sp>
      <p:sp>
        <p:nvSpPr>
          <p:cNvPr id="5" name="テキスト ボックス 4"/>
          <p:cNvSpPr txBox="1"/>
          <p:nvPr/>
        </p:nvSpPr>
        <p:spPr>
          <a:xfrm>
            <a:off x="3856009" y="2472225"/>
            <a:ext cx="5270156" cy="1200329"/>
          </a:xfrm>
          <a:prstGeom prst="rect">
            <a:avLst/>
          </a:prstGeom>
          <a:noFill/>
        </p:spPr>
        <p:txBody>
          <a:bodyPr wrap="square" rtlCol="0">
            <a:spAutoFit/>
          </a:bodyPr>
          <a:lstStyle/>
          <a:p>
            <a:r>
              <a:rPr lang="ja-JP" altLang="en-US" sz="2400" b="1" dirty="0">
                <a:solidFill>
                  <a:prstClr val="black"/>
                </a:solidFill>
                <a:latin typeface="+mn-ea"/>
                <a:ea typeface="+mn-ea"/>
              </a:rPr>
              <a:t>厳しい寒さにより、低体温症の兆候があらわれている避難者に対して、どのように対応するかを問うカードです</a:t>
            </a:r>
          </a:p>
        </p:txBody>
      </p:sp>
      <p:sp>
        <p:nvSpPr>
          <p:cNvPr id="6" name="下矢印 5"/>
          <p:cNvSpPr/>
          <p:nvPr/>
        </p:nvSpPr>
        <p:spPr>
          <a:xfrm>
            <a:off x="6062462" y="3928527"/>
            <a:ext cx="857250" cy="561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latin typeface="+mn-ea"/>
            </a:endParaRPr>
          </a:p>
        </p:txBody>
      </p:sp>
      <p:sp>
        <p:nvSpPr>
          <p:cNvPr id="7" name="テキスト ボックス 6"/>
          <p:cNvSpPr txBox="1"/>
          <p:nvPr/>
        </p:nvSpPr>
        <p:spPr>
          <a:xfrm>
            <a:off x="3856009" y="4981504"/>
            <a:ext cx="5270156" cy="1200329"/>
          </a:xfrm>
          <a:prstGeom prst="rect">
            <a:avLst/>
          </a:prstGeom>
          <a:noFill/>
        </p:spPr>
        <p:txBody>
          <a:bodyPr wrap="square" rtlCol="0">
            <a:spAutoFit/>
          </a:bodyPr>
          <a:lstStyle/>
          <a:p>
            <a:r>
              <a:rPr lang="ja-JP" altLang="en-US" sz="2400" b="1" dirty="0">
                <a:solidFill>
                  <a:prstClr val="black"/>
                </a:solidFill>
                <a:latin typeface="+mn-ea"/>
                <a:ea typeface="+mn-ea"/>
              </a:rPr>
              <a:t>北海道の真冬の避難所ではこのような事態も想定されます</a:t>
            </a:r>
            <a:endParaRPr lang="en-US" altLang="ja-JP" sz="2400" b="1" dirty="0">
              <a:solidFill>
                <a:prstClr val="black"/>
              </a:solidFill>
              <a:latin typeface="+mn-ea"/>
              <a:ea typeface="+mn-ea"/>
            </a:endParaRPr>
          </a:p>
          <a:p>
            <a:r>
              <a:rPr lang="ja-JP" altLang="en-US" sz="2400" b="1" dirty="0">
                <a:solidFill>
                  <a:prstClr val="black"/>
                </a:solidFill>
                <a:latin typeface="+mn-ea"/>
                <a:ea typeface="+mn-ea"/>
              </a:rPr>
              <a:t>正しい措置を知っておきましょう</a:t>
            </a:r>
          </a:p>
        </p:txBody>
      </p:sp>
      <p:pic>
        <p:nvPicPr>
          <p:cNvPr id="8" name="図 7"/>
          <p:cNvPicPr>
            <a:picLocks noChangeAspect="1"/>
          </p:cNvPicPr>
          <p:nvPr/>
        </p:nvPicPr>
        <p:blipFill>
          <a:blip r:embed="rId3"/>
          <a:stretch>
            <a:fillRect/>
          </a:stretch>
        </p:blipFill>
        <p:spPr>
          <a:xfrm>
            <a:off x="698580" y="2472225"/>
            <a:ext cx="2590701" cy="3757683"/>
          </a:xfrm>
          <a:prstGeom prst="rect">
            <a:avLst/>
          </a:prstGeom>
        </p:spPr>
      </p:pic>
    </p:spTree>
    <p:extLst>
      <p:ext uri="{BB962C8B-B14F-4D97-AF65-F5344CB8AC3E}">
        <p14:creationId xmlns:p14="http://schemas.microsoft.com/office/powerpoint/2010/main" val="2667888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58</a:t>
            </a:r>
            <a:endParaRPr kumimoji="1" lang="ja-JP" altLang="en-US" dirty="0"/>
          </a:p>
        </p:txBody>
      </p:sp>
      <p:sp>
        <p:nvSpPr>
          <p:cNvPr id="4" name="テキスト ボックス 3"/>
          <p:cNvSpPr txBox="1"/>
          <p:nvPr/>
        </p:nvSpPr>
        <p:spPr>
          <a:xfrm>
            <a:off x="912606" y="1206373"/>
            <a:ext cx="7202438" cy="584775"/>
          </a:xfrm>
          <a:prstGeom prst="rect">
            <a:avLst/>
          </a:prstGeom>
          <a:noFill/>
        </p:spPr>
        <p:txBody>
          <a:bodyPr wrap="square" rtlCol="0">
            <a:spAutoFit/>
          </a:bodyPr>
          <a:lstStyle/>
          <a:p>
            <a:r>
              <a:rPr lang="ja-JP" altLang="en-US" sz="3200" b="1" dirty="0">
                <a:solidFill>
                  <a:srgbClr val="FF0000"/>
                </a:solidFill>
                <a:latin typeface="+mn-ea"/>
                <a:ea typeface="+mn-ea"/>
              </a:rPr>
              <a:t>軽症の低体温症避難者への対応</a:t>
            </a:r>
            <a:endParaRPr lang="en-US" altLang="ja-JP" sz="3200" b="1" dirty="0">
              <a:solidFill>
                <a:srgbClr val="FF0000"/>
              </a:solidFill>
              <a:latin typeface="+mn-ea"/>
              <a:ea typeface="+mn-ea"/>
            </a:endParaRPr>
          </a:p>
        </p:txBody>
      </p:sp>
      <p:sp>
        <p:nvSpPr>
          <p:cNvPr id="5" name="テキスト ボックス 4"/>
          <p:cNvSpPr txBox="1"/>
          <p:nvPr/>
        </p:nvSpPr>
        <p:spPr>
          <a:xfrm>
            <a:off x="752767" y="2216474"/>
            <a:ext cx="2268863"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保温</a:t>
            </a:r>
          </a:p>
        </p:txBody>
      </p:sp>
      <p:sp>
        <p:nvSpPr>
          <p:cNvPr id="6" name="テキスト ボックス 5"/>
          <p:cNvSpPr txBox="1"/>
          <p:nvPr/>
        </p:nvSpPr>
        <p:spPr>
          <a:xfrm>
            <a:off x="752767" y="3582144"/>
            <a:ext cx="2268863"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加温</a:t>
            </a:r>
          </a:p>
        </p:txBody>
      </p:sp>
      <p:sp>
        <p:nvSpPr>
          <p:cNvPr id="7" name="テキスト ボックス 6"/>
          <p:cNvSpPr txBox="1"/>
          <p:nvPr/>
        </p:nvSpPr>
        <p:spPr>
          <a:xfrm>
            <a:off x="737820" y="4947815"/>
            <a:ext cx="2268864" cy="584775"/>
          </a:xfrm>
          <a:prstGeom prst="rect">
            <a:avLst/>
          </a:prstGeom>
          <a:solidFill>
            <a:schemeClr val="accent6">
              <a:lumMod val="20000"/>
              <a:lumOff val="80000"/>
            </a:schemeClr>
          </a:solidFill>
        </p:spPr>
        <p:txBody>
          <a:bodyPr wrap="square" rtlCol="0">
            <a:spAutoFit/>
          </a:bodyPr>
          <a:lstStyle/>
          <a:p>
            <a:pPr algn="ctr"/>
            <a:r>
              <a:rPr lang="ja-JP" altLang="en-US" sz="3200" dirty="0">
                <a:latin typeface="+mn-ea"/>
                <a:ea typeface="+mn-ea"/>
              </a:rPr>
              <a:t>エネルギー</a:t>
            </a:r>
          </a:p>
        </p:txBody>
      </p:sp>
      <p:sp>
        <p:nvSpPr>
          <p:cNvPr id="8" name="テキスト ボックス 7"/>
          <p:cNvSpPr txBox="1"/>
          <p:nvPr/>
        </p:nvSpPr>
        <p:spPr>
          <a:xfrm>
            <a:off x="3437533" y="2179407"/>
            <a:ext cx="5760640" cy="1200329"/>
          </a:xfrm>
          <a:prstGeom prst="rect">
            <a:avLst/>
          </a:prstGeom>
          <a:noFill/>
        </p:spPr>
        <p:txBody>
          <a:bodyPr wrap="square" rtlCol="0">
            <a:spAutoFit/>
          </a:bodyPr>
          <a:lstStyle/>
          <a:p>
            <a:r>
              <a:rPr lang="ja-JP" altLang="en-US" sz="2400" b="1" dirty="0">
                <a:latin typeface="+mn-ea"/>
                <a:ea typeface="+mn-ea"/>
              </a:rPr>
              <a:t>衣服が濡れていたら着替えさせる。冷えた床には置かない。毛布、寝袋やサバイバルシート（防寒・保温シート）などにくるむ。</a:t>
            </a:r>
          </a:p>
        </p:txBody>
      </p:sp>
      <p:sp>
        <p:nvSpPr>
          <p:cNvPr id="9" name="テキスト ボックス 8"/>
          <p:cNvSpPr txBox="1"/>
          <p:nvPr/>
        </p:nvSpPr>
        <p:spPr>
          <a:xfrm>
            <a:off x="3437533" y="3582144"/>
            <a:ext cx="5570444" cy="830997"/>
          </a:xfrm>
          <a:prstGeom prst="rect">
            <a:avLst/>
          </a:prstGeom>
          <a:noFill/>
        </p:spPr>
        <p:txBody>
          <a:bodyPr wrap="square" rtlCol="0">
            <a:spAutoFit/>
          </a:bodyPr>
          <a:lstStyle/>
          <a:p>
            <a:r>
              <a:rPr lang="ja-JP" altLang="en-US" sz="2400" b="1" dirty="0">
                <a:solidFill>
                  <a:prstClr val="black"/>
                </a:solidFill>
                <a:latin typeface="+mn-ea"/>
                <a:ea typeface="+mn-ea"/>
              </a:rPr>
              <a:t>カイロを首や腋の下に貼る。健常な人と密着させて体温を与える。</a:t>
            </a:r>
            <a:endParaRPr lang="ja-JP" altLang="en-US" sz="2400" b="1" dirty="0">
              <a:latin typeface="+mn-ea"/>
              <a:ea typeface="+mn-ea"/>
            </a:endParaRPr>
          </a:p>
        </p:txBody>
      </p:sp>
      <p:sp>
        <p:nvSpPr>
          <p:cNvPr id="10" name="テキスト ボックス 9"/>
          <p:cNvSpPr txBox="1"/>
          <p:nvPr/>
        </p:nvSpPr>
        <p:spPr>
          <a:xfrm>
            <a:off x="3437533" y="4947815"/>
            <a:ext cx="5570444" cy="1107996"/>
          </a:xfrm>
          <a:prstGeom prst="rect">
            <a:avLst/>
          </a:prstGeom>
          <a:noFill/>
        </p:spPr>
        <p:txBody>
          <a:bodyPr wrap="square" rtlCol="0">
            <a:spAutoFit/>
          </a:bodyPr>
          <a:lstStyle/>
          <a:p>
            <a:r>
              <a:rPr lang="ja-JP" altLang="en-US" sz="2400" b="1" dirty="0">
                <a:solidFill>
                  <a:prstClr val="black"/>
                </a:solidFill>
                <a:latin typeface="+mn-ea"/>
                <a:ea typeface="+mn-ea"/>
              </a:rPr>
              <a:t>ようかん</a:t>
            </a:r>
            <a:r>
              <a:rPr lang="ja-JP" altLang="en-US" sz="2100" b="1" dirty="0">
                <a:solidFill>
                  <a:prstClr val="black"/>
                </a:solidFill>
                <a:latin typeface="+mn-ea"/>
                <a:ea typeface="+mn-ea"/>
              </a:rPr>
              <a:t>やチョコレートなどの糖質を与える。水分を補給する。温めたペットボトルを作成する（飲用、カイロ代わり）。</a:t>
            </a:r>
          </a:p>
        </p:txBody>
      </p:sp>
    </p:spTree>
    <p:extLst>
      <p:ext uri="{BB962C8B-B14F-4D97-AF65-F5344CB8AC3E}">
        <p14:creationId xmlns:p14="http://schemas.microsoft.com/office/powerpoint/2010/main" val="204157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避難所の光景（阪神・淡路大震災）</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05</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551219"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｜１９９５年（平成７年）１月</a:t>
            </a: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05" y="1561757"/>
            <a:ext cx="7722820" cy="470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938542" y="6393733"/>
            <a:ext cx="427090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50000"/>
              </a:spcBef>
            </a:pPr>
            <a:r>
              <a:rPr lang="ja-JP" altLang="en-US" sz="2400" dirty="0">
                <a:latin typeface="+mn-ea"/>
                <a:ea typeface="+mn-ea"/>
                <a:cs typeface="Microsoft Tai Le" panose="020B0502040204020203" pitchFamily="34" charset="0"/>
              </a:rPr>
              <a:t>兵庫県西宮市立津門小学校</a:t>
            </a:r>
          </a:p>
        </p:txBody>
      </p:sp>
    </p:spTree>
    <p:extLst>
      <p:ext uri="{BB962C8B-B14F-4D97-AF65-F5344CB8AC3E}">
        <p14:creationId xmlns:p14="http://schemas.microsoft.com/office/powerpoint/2010/main" val="4116337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要解説カードの説明</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59</a:t>
            </a:r>
            <a:endParaRPr kumimoji="1" lang="ja-JP" altLang="en-US" dirty="0"/>
          </a:p>
        </p:txBody>
      </p:sp>
      <p:sp>
        <p:nvSpPr>
          <p:cNvPr id="4" name="テキスト ボックス 3"/>
          <p:cNvSpPr txBox="1"/>
          <p:nvPr/>
        </p:nvSpPr>
        <p:spPr>
          <a:xfrm>
            <a:off x="1048871" y="5183832"/>
            <a:ext cx="8476925" cy="1384995"/>
          </a:xfrm>
          <a:prstGeom prst="rect">
            <a:avLst/>
          </a:prstGeom>
          <a:noFill/>
        </p:spPr>
        <p:txBody>
          <a:bodyPr wrap="square" rtlCol="0">
            <a:spAutoFit/>
          </a:bodyPr>
          <a:lstStyle/>
          <a:p>
            <a:r>
              <a:rPr lang="ja-JP" altLang="en-US" sz="2800" b="1" dirty="0">
                <a:solidFill>
                  <a:srgbClr val="FF0000"/>
                </a:solidFill>
                <a:latin typeface="+mn-ea"/>
                <a:ea typeface="+mn-ea"/>
              </a:rPr>
              <a:t>震えが低下してきたり、意識が消失した場合</a:t>
            </a:r>
            <a:endParaRPr lang="en-US" altLang="ja-JP" sz="2800" b="1" dirty="0">
              <a:solidFill>
                <a:srgbClr val="FF0000"/>
              </a:solidFill>
              <a:latin typeface="+mn-ea"/>
              <a:ea typeface="+mn-ea"/>
            </a:endParaRPr>
          </a:p>
          <a:p>
            <a:r>
              <a:rPr lang="ja-JP" altLang="en-US" sz="2800" b="1" dirty="0">
                <a:solidFill>
                  <a:srgbClr val="FF0000"/>
                </a:solidFill>
                <a:latin typeface="+mn-ea"/>
                <a:ea typeface="+mn-ea"/>
              </a:rPr>
              <a:t>（低体温症の中等度以上）になると対処が異なります。</a:t>
            </a:r>
            <a:endParaRPr lang="en-US" altLang="ja-JP" sz="2800" b="1" dirty="0">
              <a:solidFill>
                <a:srgbClr val="FF0000"/>
              </a:solidFill>
              <a:latin typeface="+mn-ea"/>
              <a:ea typeface="+mn-ea"/>
            </a:endParaRPr>
          </a:p>
          <a:p>
            <a:r>
              <a:rPr lang="ja-JP" altLang="en-US" sz="2800" b="1" dirty="0">
                <a:solidFill>
                  <a:srgbClr val="FF0000"/>
                </a:solidFill>
                <a:latin typeface="+mn-ea"/>
                <a:ea typeface="+mn-ea"/>
              </a:rPr>
              <a:t>★医師の指示を仰ぐようにしましょう。</a:t>
            </a:r>
          </a:p>
        </p:txBody>
      </p:sp>
      <p:graphicFrame>
        <p:nvGraphicFramePr>
          <p:cNvPr id="5" name="表 4"/>
          <p:cNvGraphicFramePr>
            <a:graphicFrameLocks noGrp="1"/>
          </p:cNvGraphicFramePr>
          <p:nvPr>
            <p:extLst>
              <p:ext uri="{D42A27DB-BD31-4B8C-83A1-F6EECF244321}">
                <p14:modId xmlns:p14="http://schemas.microsoft.com/office/powerpoint/2010/main" val="3585391363"/>
              </p:ext>
            </p:extLst>
          </p:nvPr>
        </p:nvGraphicFramePr>
        <p:xfrm>
          <a:off x="1048871" y="1367407"/>
          <a:ext cx="8221309" cy="3299054"/>
        </p:xfrm>
        <a:graphic>
          <a:graphicData uri="http://schemas.openxmlformats.org/drawingml/2006/table">
            <a:tbl>
              <a:tblPr firstRow="1" bandRow="1">
                <a:tableStyleId>{FABFCF23-3B69-468F-B69F-88F6DE6A72F2}</a:tableStyleId>
              </a:tblPr>
              <a:tblGrid>
                <a:gridCol w="1421424">
                  <a:extLst>
                    <a:ext uri="{9D8B030D-6E8A-4147-A177-3AD203B41FA5}">
                      <a16:colId xmlns:a16="http://schemas.microsoft.com/office/drawing/2014/main" val="20000"/>
                    </a:ext>
                  </a:extLst>
                </a:gridCol>
                <a:gridCol w="1480650">
                  <a:extLst>
                    <a:ext uri="{9D8B030D-6E8A-4147-A177-3AD203B41FA5}">
                      <a16:colId xmlns:a16="http://schemas.microsoft.com/office/drawing/2014/main" val="20001"/>
                    </a:ext>
                  </a:extLst>
                </a:gridCol>
                <a:gridCol w="1569489">
                  <a:extLst>
                    <a:ext uri="{9D8B030D-6E8A-4147-A177-3AD203B41FA5}">
                      <a16:colId xmlns:a16="http://schemas.microsoft.com/office/drawing/2014/main" val="20002"/>
                    </a:ext>
                  </a:extLst>
                </a:gridCol>
                <a:gridCol w="1806394">
                  <a:extLst>
                    <a:ext uri="{9D8B030D-6E8A-4147-A177-3AD203B41FA5}">
                      <a16:colId xmlns:a16="http://schemas.microsoft.com/office/drawing/2014/main" val="20003"/>
                    </a:ext>
                  </a:extLst>
                </a:gridCol>
                <a:gridCol w="1943352">
                  <a:extLst>
                    <a:ext uri="{9D8B030D-6E8A-4147-A177-3AD203B41FA5}">
                      <a16:colId xmlns:a16="http://schemas.microsoft.com/office/drawing/2014/main" val="20004"/>
                    </a:ext>
                  </a:extLst>
                </a:gridCol>
              </a:tblGrid>
              <a:tr h="765317">
                <a:tc>
                  <a:txBody>
                    <a:bodyPr/>
                    <a:lstStyle/>
                    <a:p>
                      <a:pPr algn="ctr">
                        <a:spcAft>
                          <a:spcPts val="0"/>
                        </a:spcAft>
                      </a:pPr>
                      <a:r>
                        <a:rPr lang="ja-JP" sz="2400" kern="0" dirty="0">
                          <a:effectLst/>
                        </a:rPr>
                        <a:t>低体温症の程度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震え</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意識</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rPr>
                        <a:t>深部</a:t>
                      </a:r>
                      <a:r>
                        <a:rPr lang="ja-JP" sz="2400" kern="0" dirty="0" smtClean="0">
                          <a:effectLst/>
                        </a:rPr>
                        <a:t>体温</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必要な措置</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0"/>
                  </a:ext>
                </a:extLst>
              </a:tr>
              <a:tr h="695564">
                <a:tc>
                  <a:txBody>
                    <a:bodyPr/>
                    <a:lstStyle/>
                    <a:p>
                      <a:pPr algn="ctr">
                        <a:spcAft>
                          <a:spcPts val="0"/>
                        </a:spcAft>
                      </a:pPr>
                      <a:r>
                        <a:rPr lang="ja-JP" sz="2400" kern="0">
                          <a:effectLst/>
                        </a:rPr>
                        <a:t>軽度</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あり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あり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a:effectLst/>
                        </a:rPr>
                        <a:t>32</a:t>
                      </a:r>
                      <a:r>
                        <a:rPr lang="ja-JP" sz="2400" kern="0">
                          <a:effectLst/>
                        </a:rPr>
                        <a:t>度以上</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カロリー</a:t>
                      </a:r>
                      <a:r>
                        <a:rPr lang="ja-JP" sz="2400" kern="0" dirty="0" smtClean="0">
                          <a:effectLst/>
                        </a:rPr>
                        <a:t>補給</a:t>
                      </a:r>
                      <a:endParaRPr lang="en-US" altLang="ja-JP" sz="2400" kern="0" dirty="0" smtClean="0">
                        <a:effectLst/>
                      </a:endParaRPr>
                    </a:p>
                    <a:p>
                      <a:pPr algn="ctr">
                        <a:spcAft>
                          <a:spcPts val="0"/>
                        </a:spcAft>
                      </a:pPr>
                      <a:r>
                        <a:rPr lang="ja-JP" sz="2400" kern="0" dirty="0" smtClean="0">
                          <a:effectLst/>
                        </a:rPr>
                        <a:t>水分</a:t>
                      </a:r>
                      <a:r>
                        <a:rPr lang="ja-JP" sz="2400" kern="0" dirty="0">
                          <a:effectLst/>
                        </a:rPr>
                        <a:t>補給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1"/>
                  </a:ext>
                </a:extLst>
              </a:tr>
              <a:tr h="600739">
                <a:tc>
                  <a:txBody>
                    <a:bodyPr/>
                    <a:lstStyle/>
                    <a:p>
                      <a:pPr algn="ctr">
                        <a:spcAft>
                          <a:spcPts val="0"/>
                        </a:spcAft>
                      </a:pPr>
                      <a:r>
                        <a:rPr lang="ja-JP" sz="2400" kern="0">
                          <a:effectLst/>
                        </a:rPr>
                        <a:t>中等度</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latin typeface="+mn-lt"/>
                          <a:ea typeface="+mn-ea"/>
                          <a:cs typeface="+mn-cs"/>
                        </a:rPr>
                        <a:t>低下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altLang="en-US" sz="2400" kern="0" dirty="0" smtClean="0">
                          <a:effectLst/>
                          <a:latin typeface="+mn-lt"/>
                          <a:ea typeface="+mn-ea"/>
                          <a:cs typeface="+mn-cs"/>
                        </a:rPr>
                        <a:t>低下</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altLang="ja-JP" sz="2400" kern="0" dirty="0" smtClean="0">
                          <a:effectLst/>
                        </a:rPr>
                        <a:t>28</a:t>
                      </a:r>
                      <a:r>
                        <a:rPr lang="ja-JP" altLang="en-US" sz="2400" kern="0" dirty="0" smtClean="0">
                          <a:effectLst/>
                        </a:rPr>
                        <a:t>～</a:t>
                      </a:r>
                      <a:r>
                        <a:rPr lang="en-US" altLang="ja-JP" sz="2400" kern="0" dirty="0" smtClean="0">
                          <a:effectLst/>
                        </a:rPr>
                        <a:t>32</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rowSpan="3">
                  <a:txBody>
                    <a:bodyPr/>
                    <a:lstStyle/>
                    <a:p>
                      <a:pPr algn="ctr">
                        <a:spcAft>
                          <a:spcPts val="0"/>
                        </a:spcAft>
                      </a:pPr>
                      <a:r>
                        <a:rPr lang="ja-JP" sz="2400" kern="0" dirty="0" smtClean="0">
                          <a:effectLst/>
                        </a:rPr>
                        <a:t>安静</a:t>
                      </a:r>
                      <a:endParaRPr lang="en-US" altLang="ja-JP" sz="2400" kern="0" dirty="0" smtClean="0">
                        <a:effectLst/>
                      </a:endParaRPr>
                    </a:p>
                    <a:p>
                      <a:pPr algn="ctr">
                        <a:spcAft>
                          <a:spcPts val="0"/>
                        </a:spcAft>
                      </a:pPr>
                      <a:r>
                        <a:rPr lang="ja-JP" sz="2400" kern="0" dirty="0" smtClean="0">
                          <a:effectLst/>
                        </a:rPr>
                        <a:t>病院搬送</a:t>
                      </a:r>
                      <a:endParaRPr lang="en-US" altLang="ja-JP" sz="2400" kern="0" dirty="0" smtClean="0">
                        <a:effectLst/>
                      </a:endParaRPr>
                    </a:p>
                    <a:p>
                      <a:pPr algn="ctr">
                        <a:spcAft>
                          <a:spcPts val="0"/>
                        </a:spcAft>
                      </a:pPr>
                      <a:r>
                        <a:rPr lang="ja-JP" sz="2400" kern="0" dirty="0" smtClean="0">
                          <a:effectLst/>
                        </a:rPr>
                        <a:t>外傷</a:t>
                      </a:r>
                      <a:r>
                        <a:rPr lang="ja-JP" sz="2400" kern="0" dirty="0">
                          <a:effectLst/>
                        </a:rPr>
                        <a:t>治療</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extLst>
                  <a:ext uri="{0D108BD9-81ED-4DB2-BD59-A6C34878D82A}">
                    <a16:rowId xmlns:a16="http://schemas.microsoft.com/office/drawing/2014/main" val="10002"/>
                  </a:ext>
                </a:extLst>
              </a:tr>
              <a:tr h="600739">
                <a:tc>
                  <a:txBody>
                    <a:bodyPr/>
                    <a:lstStyle/>
                    <a:p>
                      <a:pPr algn="ctr">
                        <a:spcAft>
                          <a:spcPts val="0"/>
                        </a:spcAft>
                      </a:pPr>
                      <a:r>
                        <a:rPr lang="ja-JP" sz="2400" kern="0">
                          <a:effectLst/>
                        </a:rPr>
                        <a:t>重症</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なし</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なし</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dirty="0" smtClean="0">
                          <a:effectLst/>
                        </a:rPr>
                        <a:t>24</a:t>
                      </a:r>
                      <a:r>
                        <a:rPr lang="ja-JP" altLang="en-US" sz="2400" kern="0" dirty="0" smtClean="0">
                          <a:effectLst/>
                        </a:rPr>
                        <a:t>～</a:t>
                      </a:r>
                      <a:r>
                        <a:rPr lang="en-US" altLang="ja-JP" sz="2400" kern="0" dirty="0" smtClean="0">
                          <a:effectLst/>
                        </a:rPr>
                        <a:t>28</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vMerge="1">
                  <a:txBody>
                    <a:bodyPr/>
                    <a:lstStyle/>
                    <a:p>
                      <a:endParaRPr kumimoji="1" lang="ja-JP" altLang="en-US"/>
                    </a:p>
                  </a:txBody>
                  <a:tcPr/>
                </a:tc>
                <a:extLst>
                  <a:ext uri="{0D108BD9-81ED-4DB2-BD59-A6C34878D82A}">
                    <a16:rowId xmlns:a16="http://schemas.microsoft.com/office/drawing/2014/main" val="10003"/>
                  </a:ext>
                </a:extLst>
              </a:tr>
              <a:tr h="600739">
                <a:tc>
                  <a:txBody>
                    <a:bodyPr/>
                    <a:lstStyle/>
                    <a:p>
                      <a:pPr algn="ctr">
                        <a:spcAft>
                          <a:spcPts val="0"/>
                        </a:spcAft>
                      </a:pPr>
                      <a:r>
                        <a:rPr lang="ja-JP" sz="2400" kern="0" dirty="0">
                          <a:effectLst/>
                        </a:rPr>
                        <a:t>深度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a:effectLst/>
                        </a:rPr>
                        <a:t>なし</a:t>
                      </a:r>
                      <a:endParaRPr lang="ja-JP" sz="2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ja-JP" sz="2400" kern="0" dirty="0">
                          <a:effectLst/>
                        </a:rPr>
                        <a:t>なし</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a:txBody>
                    <a:bodyPr/>
                    <a:lstStyle/>
                    <a:p>
                      <a:pPr algn="ctr">
                        <a:spcAft>
                          <a:spcPts val="0"/>
                        </a:spcAft>
                      </a:pPr>
                      <a:r>
                        <a:rPr lang="en-US" sz="2400" kern="0" dirty="0" smtClean="0">
                          <a:effectLst/>
                        </a:rPr>
                        <a:t>15</a:t>
                      </a:r>
                      <a:r>
                        <a:rPr lang="ja-JP" altLang="en-US" sz="2400" kern="0" dirty="0" smtClean="0">
                          <a:effectLst/>
                        </a:rPr>
                        <a:t>～</a:t>
                      </a:r>
                      <a:r>
                        <a:rPr lang="en-US" altLang="ja-JP" sz="2400" kern="0" dirty="0" smtClean="0">
                          <a:effectLst/>
                        </a:rPr>
                        <a:t>24</a:t>
                      </a:r>
                      <a:r>
                        <a:rPr lang="ja-JP" sz="2400" kern="0" dirty="0" smtClean="0">
                          <a:effectLst/>
                        </a:rPr>
                        <a:t>度</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149" marR="47149" marT="0" marB="0" anchor="ct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94895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60</a:t>
            </a:r>
            <a:endParaRPr kumimoji="1" lang="ja-JP" altLang="en-US" dirty="0"/>
          </a:p>
        </p:txBody>
      </p:sp>
      <p:sp>
        <p:nvSpPr>
          <p:cNvPr id="4" name="Rectangle 3"/>
          <p:cNvSpPr>
            <a:spLocks noChangeArrowheads="1"/>
          </p:cNvSpPr>
          <p:nvPr/>
        </p:nvSpPr>
        <p:spPr bwMode="auto">
          <a:xfrm>
            <a:off x="1665687" y="1804990"/>
            <a:ext cx="6956422" cy="409892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ゲームでの自分たちの対応についてふり返り、他のグループと比較してみましょう！</a:t>
            </a:r>
            <a:endParaRPr lang="en-US" altLang="ja-JP" sz="3600" dirty="0">
              <a:latin typeface="+mn-ea"/>
              <a:ea typeface="+mn-ea"/>
            </a:endParaRPr>
          </a:p>
          <a:p>
            <a:pPr algn="l" eaLnBrk="1" hangingPunct="1"/>
            <a:endParaRPr lang="en-US" altLang="ja-JP" sz="3600" dirty="0">
              <a:latin typeface="+mn-ea"/>
              <a:ea typeface="+mn-ea"/>
            </a:endParaRPr>
          </a:p>
          <a:p>
            <a:pPr algn="l" eaLnBrk="1" hangingPunct="1"/>
            <a:r>
              <a:rPr lang="ja-JP" altLang="en-US" sz="3600" dirty="0">
                <a:latin typeface="+mn-ea"/>
                <a:ea typeface="+mn-ea"/>
              </a:rPr>
              <a:t>お手元の用紙に、１人１枚書いてください</a:t>
            </a:r>
          </a:p>
        </p:txBody>
      </p:sp>
    </p:spTree>
    <p:extLst>
      <p:ext uri="{BB962C8B-B14F-4D97-AF65-F5344CB8AC3E}">
        <p14:creationId xmlns:p14="http://schemas.microsoft.com/office/powerpoint/2010/main" val="2635313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61</a:t>
            </a:r>
            <a:endParaRPr kumimoji="1" lang="ja-JP" altLang="en-US" dirty="0"/>
          </a:p>
        </p:txBody>
      </p:sp>
      <p:sp>
        <p:nvSpPr>
          <p:cNvPr id="4" name="Rectangle 3"/>
          <p:cNvSpPr>
            <a:spLocks noChangeArrowheads="1"/>
          </p:cNvSpPr>
          <p:nvPr/>
        </p:nvSpPr>
        <p:spPr bwMode="auto">
          <a:xfrm>
            <a:off x="1665687" y="1804990"/>
            <a:ext cx="6812406" cy="3738882"/>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私たちのグループでは、○○は○○だから○○しました</a:t>
            </a:r>
            <a:endParaRPr lang="en-US" altLang="ja-JP" sz="3600" dirty="0">
              <a:latin typeface="+mn-ea"/>
              <a:ea typeface="+mn-ea"/>
            </a:endParaRPr>
          </a:p>
          <a:p>
            <a:pPr algn="l" eaLnBrk="1" hangingPunct="1"/>
            <a:endParaRPr lang="ja-JP" altLang="en-US" sz="3600" dirty="0">
              <a:latin typeface="+mn-ea"/>
              <a:ea typeface="+mn-ea"/>
            </a:endParaRPr>
          </a:p>
          <a:p>
            <a:pPr algn="l" eaLnBrk="1" hangingPunct="1"/>
            <a:r>
              <a:rPr lang="ja-JP" altLang="en-US" sz="3600" dirty="0">
                <a:latin typeface="+mn-ea"/>
                <a:ea typeface="+mn-ea"/>
              </a:rPr>
              <a:t>他のグループではどうしましたか？</a:t>
            </a:r>
          </a:p>
          <a:p>
            <a:pPr algn="l" eaLnBrk="1" hangingPunct="1"/>
            <a:endParaRPr lang="en-US" altLang="ja-JP" sz="3600" dirty="0">
              <a:latin typeface="+mn-ea"/>
              <a:ea typeface="+mn-ea"/>
            </a:endParaRPr>
          </a:p>
        </p:txBody>
      </p:sp>
    </p:spTree>
    <p:extLst>
      <p:ext uri="{BB962C8B-B14F-4D97-AF65-F5344CB8AC3E}">
        <p14:creationId xmlns:p14="http://schemas.microsoft.com/office/powerpoint/2010/main" val="18408784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62</a:t>
            </a:r>
            <a:endParaRPr kumimoji="1" lang="ja-JP" altLang="en-US" dirty="0"/>
          </a:p>
        </p:txBody>
      </p:sp>
      <p:sp>
        <p:nvSpPr>
          <p:cNvPr id="4" name="Rectangle 3"/>
          <p:cNvSpPr>
            <a:spLocks noChangeArrowheads="1"/>
          </p:cNvSpPr>
          <p:nvPr/>
        </p:nvSpPr>
        <p:spPr bwMode="auto">
          <a:xfrm>
            <a:off x="1444288" y="2015480"/>
            <a:ext cx="7172446" cy="3594866"/>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私たちのグループでは、盲導犬は、人と同じように扱うべきだと思ったので、家族といっしょに１年２組に入ってもらいました。他のグループでは、どうしましたか？</a:t>
            </a:r>
          </a:p>
        </p:txBody>
      </p:sp>
    </p:spTree>
    <p:extLst>
      <p:ext uri="{BB962C8B-B14F-4D97-AF65-F5344CB8AC3E}">
        <p14:creationId xmlns:p14="http://schemas.microsoft.com/office/powerpoint/2010/main" val="1850287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63</a:t>
            </a:r>
            <a:endParaRPr kumimoji="1" lang="ja-JP" altLang="en-US" dirty="0"/>
          </a:p>
        </p:txBody>
      </p:sp>
      <p:sp>
        <p:nvSpPr>
          <p:cNvPr id="4" name="Rectangle 3"/>
          <p:cNvSpPr>
            <a:spLocks noChangeArrowheads="1"/>
          </p:cNvSpPr>
          <p:nvPr/>
        </p:nvSpPr>
        <p:spPr bwMode="auto">
          <a:xfrm>
            <a:off x="1641339" y="1859001"/>
            <a:ext cx="7028430" cy="4170930"/>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200" dirty="0">
                <a:solidFill>
                  <a:srgbClr val="FF0000"/>
                </a:solidFill>
                <a:latin typeface="+mn-ea"/>
                <a:ea typeface="+mn-ea"/>
              </a:rPr>
              <a:t>明日以降、避難所運営を円滑に行うために作戦を考えて下さい</a:t>
            </a:r>
            <a:endParaRPr lang="en-US" altLang="ja-JP" sz="3200" dirty="0">
              <a:solidFill>
                <a:srgbClr val="FF0000"/>
              </a:solidFill>
              <a:latin typeface="+mn-ea"/>
              <a:ea typeface="+mn-ea"/>
            </a:endParaRPr>
          </a:p>
          <a:p>
            <a:pPr algn="l" eaLnBrk="1" hangingPunct="1"/>
            <a:endParaRPr lang="en-US" altLang="ja-JP" sz="3200" dirty="0">
              <a:latin typeface="+mn-ea"/>
              <a:ea typeface="+mn-ea"/>
            </a:endParaRPr>
          </a:p>
          <a:p>
            <a:pPr algn="l" eaLnBrk="1" hangingPunct="1"/>
            <a:r>
              <a:rPr lang="ja-JP" altLang="en-US" sz="3200" dirty="0">
                <a:latin typeface="+mn-ea"/>
                <a:ea typeface="+mn-ea"/>
              </a:rPr>
              <a:t>１．通路の見直し</a:t>
            </a:r>
            <a:endParaRPr lang="en-US" altLang="ja-JP" sz="3200" dirty="0">
              <a:latin typeface="+mn-ea"/>
              <a:ea typeface="+mn-ea"/>
            </a:endParaRPr>
          </a:p>
          <a:p>
            <a:pPr algn="l" eaLnBrk="1" hangingPunct="1"/>
            <a:r>
              <a:rPr lang="ja-JP" altLang="en-US" sz="3200" dirty="0">
                <a:latin typeface="+mn-ea"/>
                <a:ea typeface="+mn-ea"/>
              </a:rPr>
              <a:t>２．トイレのルール</a:t>
            </a:r>
            <a:endParaRPr lang="en-US" altLang="ja-JP" sz="3200" dirty="0">
              <a:latin typeface="+mn-ea"/>
              <a:ea typeface="+mn-ea"/>
            </a:endParaRPr>
          </a:p>
          <a:p>
            <a:pPr algn="l" eaLnBrk="1" hangingPunct="1"/>
            <a:r>
              <a:rPr lang="ja-JP" altLang="en-US" sz="3200" dirty="0">
                <a:latin typeface="+mn-ea"/>
                <a:ea typeface="+mn-ea"/>
              </a:rPr>
              <a:t>３．ペットのルール</a:t>
            </a:r>
            <a:endParaRPr lang="en-US" altLang="ja-JP" sz="3200" dirty="0">
              <a:latin typeface="+mn-ea"/>
              <a:ea typeface="+mn-ea"/>
            </a:endParaRPr>
          </a:p>
          <a:p>
            <a:pPr algn="l" eaLnBrk="1" hangingPunct="1"/>
            <a:r>
              <a:rPr lang="ja-JP" altLang="en-US" sz="3200" dirty="0">
                <a:latin typeface="+mn-ea"/>
                <a:ea typeface="+mn-ea"/>
              </a:rPr>
              <a:t>４．食料について</a:t>
            </a:r>
            <a:endParaRPr lang="en-US" altLang="ja-JP" sz="3200" dirty="0">
              <a:latin typeface="+mn-ea"/>
              <a:ea typeface="+mn-ea"/>
            </a:endParaRPr>
          </a:p>
          <a:p>
            <a:pPr algn="l" eaLnBrk="1" hangingPunct="1"/>
            <a:r>
              <a:rPr lang="ja-JP" altLang="en-US" sz="3200" dirty="0">
                <a:latin typeface="+mn-ea"/>
                <a:ea typeface="+mn-ea"/>
              </a:rPr>
              <a:t>５．施設の使い方の見直し</a:t>
            </a:r>
            <a:endParaRPr lang="en-US" altLang="ja-JP" sz="3200" dirty="0">
              <a:latin typeface="+mn-ea"/>
              <a:ea typeface="+mn-ea"/>
            </a:endParaRPr>
          </a:p>
        </p:txBody>
      </p:sp>
    </p:spTree>
    <p:extLst>
      <p:ext uri="{BB962C8B-B14F-4D97-AF65-F5344CB8AC3E}">
        <p14:creationId xmlns:p14="http://schemas.microsoft.com/office/powerpoint/2010/main" val="226037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感想、意見交換</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64</a:t>
            </a:r>
            <a:endParaRPr kumimoji="1" lang="ja-JP" altLang="en-US" dirty="0"/>
          </a:p>
        </p:txBody>
      </p:sp>
      <p:sp>
        <p:nvSpPr>
          <p:cNvPr id="4" name="Rectangle 3"/>
          <p:cNvSpPr>
            <a:spLocks noChangeArrowheads="1"/>
          </p:cNvSpPr>
          <p:nvPr/>
        </p:nvSpPr>
        <p:spPr bwMode="auto">
          <a:xfrm>
            <a:off x="1700613" y="1804990"/>
            <a:ext cx="6668390" cy="3810890"/>
          </a:xfrm>
          <a:prstGeom prst="rect">
            <a:avLst/>
          </a:prstGeom>
          <a:solidFill>
            <a:schemeClr val="bg1"/>
          </a:solidFill>
          <a:ln w="12700" algn="ctr">
            <a:solidFill>
              <a:schemeClr val="tx1"/>
            </a:solidFill>
            <a:miter lim="800000"/>
            <a:headEnd/>
            <a:tailEnd/>
          </a:ln>
        </p:spPr>
        <p:txBody>
          <a:bodyPr anchor="ctr" anchorCtr="1"/>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3600" dirty="0">
                <a:latin typeface="+mn-ea"/>
                <a:ea typeface="+mn-ea"/>
              </a:rPr>
              <a:t>順番に、他のグループに聞いてみましょう</a:t>
            </a:r>
          </a:p>
        </p:txBody>
      </p:sp>
    </p:spTree>
    <p:extLst>
      <p:ext uri="{BB962C8B-B14F-4D97-AF65-F5344CB8AC3E}">
        <p14:creationId xmlns:p14="http://schemas.microsoft.com/office/powerpoint/2010/main" val="12158299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sz="2400" dirty="0"/>
              <a:t>避難所の例（北海道版避難所マニュアルより）</a:t>
            </a:r>
            <a:endParaRPr kumimoji="1" lang="ja-JP" altLang="en-US" sz="2400" dirty="0"/>
          </a:p>
        </p:txBody>
      </p:sp>
      <p:sp>
        <p:nvSpPr>
          <p:cNvPr id="3" name="テキスト プレースホルダー 2"/>
          <p:cNvSpPr>
            <a:spLocks noGrp="1"/>
          </p:cNvSpPr>
          <p:nvPr>
            <p:ph type="body" sz="quarter" idx="11"/>
          </p:nvPr>
        </p:nvSpPr>
        <p:spPr/>
        <p:txBody>
          <a:bodyPr/>
          <a:lstStyle/>
          <a:p>
            <a:r>
              <a:rPr kumimoji="1" lang="en-US" altLang="ja-JP" dirty="0" smtClean="0"/>
              <a:t>65</a:t>
            </a:r>
            <a:endParaRPr kumimoji="1" lang="ja-JP" altLang="en-US" dirty="0"/>
          </a:p>
        </p:txBody>
      </p:sp>
      <p:pic>
        <p:nvPicPr>
          <p:cNvPr id="9" name="図 8"/>
          <p:cNvPicPr>
            <a:picLocks noChangeAspect="1"/>
          </p:cNvPicPr>
          <p:nvPr/>
        </p:nvPicPr>
        <p:blipFill>
          <a:blip r:embed="rId3"/>
          <a:stretch>
            <a:fillRect/>
          </a:stretch>
        </p:blipFill>
        <p:spPr>
          <a:xfrm>
            <a:off x="1942452" y="867537"/>
            <a:ext cx="5283068" cy="3572638"/>
          </a:xfrm>
          <a:prstGeom prst="rect">
            <a:avLst/>
          </a:prstGeom>
        </p:spPr>
      </p:pic>
      <p:pic>
        <p:nvPicPr>
          <p:cNvPr id="10" name="図 9"/>
          <p:cNvPicPr>
            <a:picLocks noChangeAspect="1"/>
          </p:cNvPicPr>
          <p:nvPr/>
        </p:nvPicPr>
        <p:blipFill rotWithShape="1">
          <a:blip r:embed="rId4"/>
          <a:srcRect l="7354" t="27374" r="32053" b="28789"/>
          <a:stretch/>
        </p:blipFill>
        <p:spPr>
          <a:xfrm>
            <a:off x="448299" y="4859516"/>
            <a:ext cx="4135687" cy="1951349"/>
          </a:xfrm>
          <a:prstGeom prst="rect">
            <a:avLst/>
          </a:prstGeom>
        </p:spPr>
      </p:pic>
      <p:pic>
        <p:nvPicPr>
          <p:cNvPr id="11" name="図 10"/>
          <p:cNvPicPr>
            <a:picLocks noChangeAspect="1"/>
          </p:cNvPicPr>
          <p:nvPr/>
        </p:nvPicPr>
        <p:blipFill rotWithShape="1">
          <a:blip r:embed="rId5"/>
          <a:srcRect l="10507" t="15861" r="33803" b="32013"/>
          <a:stretch/>
        </p:blipFill>
        <p:spPr>
          <a:xfrm>
            <a:off x="4901688" y="4440175"/>
            <a:ext cx="3676950" cy="2234003"/>
          </a:xfrm>
          <a:prstGeom prst="rect">
            <a:avLst/>
          </a:prstGeom>
        </p:spPr>
      </p:pic>
      <p:sp>
        <p:nvSpPr>
          <p:cNvPr id="12" name="正方形/長方形 11"/>
          <p:cNvSpPr/>
          <p:nvPr/>
        </p:nvSpPr>
        <p:spPr>
          <a:xfrm>
            <a:off x="2342753" y="783877"/>
            <a:ext cx="1475103" cy="224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a:stretch>
            <a:fillRect/>
          </a:stretch>
        </p:blipFill>
        <p:spPr>
          <a:xfrm>
            <a:off x="4901688" y="4970415"/>
            <a:ext cx="853464" cy="140570"/>
          </a:xfrm>
          <a:prstGeom prst="rect">
            <a:avLst/>
          </a:prstGeom>
        </p:spPr>
      </p:pic>
      <p:pic>
        <p:nvPicPr>
          <p:cNvPr id="14" name="図 13"/>
          <p:cNvPicPr>
            <a:picLocks noChangeAspect="1"/>
          </p:cNvPicPr>
          <p:nvPr/>
        </p:nvPicPr>
        <p:blipFill>
          <a:blip r:embed="rId7"/>
          <a:stretch>
            <a:fillRect/>
          </a:stretch>
        </p:blipFill>
        <p:spPr>
          <a:xfrm>
            <a:off x="629485" y="4890733"/>
            <a:ext cx="919007" cy="159365"/>
          </a:xfrm>
          <a:prstGeom prst="rect">
            <a:avLst/>
          </a:prstGeom>
        </p:spPr>
      </p:pic>
    </p:spTree>
    <p:extLst>
      <p:ext uri="{BB962C8B-B14F-4D97-AF65-F5344CB8AC3E}">
        <p14:creationId xmlns:p14="http://schemas.microsoft.com/office/powerpoint/2010/main" val="1831136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避難所の例（体育館）</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66</a:t>
            </a:r>
            <a:endParaRPr kumimoji="1" lang="ja-JP" altLang="en-US" dirty="0"/>
          </a:p>
        </p:txBody>
      </p:sp>
      <p:pic>
        <p:nvPicPr>
          <p:cNvPr id="4" name="図 3"/>
          <p:cNvPicPr>
            <a:picLocks noChangeAspect="1"/>
          </p:cNvPicPr>
          <p:nvPr/>
        </p:nvPicPr>
        <p:blipFill>
          <a:blip r:embed="rId2"/>
          <a:stretch>
            <a:fillRect/>
          </a:stretch>
        </p:blipFill>
        <p:spPr>
          <a:xfrm>
            <a:off x="900988" y="1206078"/>
            <a:ext cx="8545118" cy="5591955"/>
          </a:xfrm>
          <a:prstGeom prst="rect">
            <a:avLst/>
          </a:prstGeom>
        </p:spPr>
      </p:pic>
      <p:pic>
        <p:nvPicPr>
          <p:cNvPr id="5" name="図 4"/>
          <p:cNvPicPr>
            <a:picLocks noChangeAspect="1"/>
          </p:cNvPicPr>
          <p:nvPr/>
        </p:nvPicPr>
        <p:blipFill rotWithShape="1">
          <a:blip r:embed="rId3"/>
          <a:srcRect r="64680" b="95786"/>
          <a:stretch/>
        </p:blipFill>
        <p:spPr>
          <a:xfrm>
            <a:off x="1032357" y="1392602"/>
            <a:ext cx="2621199" cy="270368"/>
          </a:xfrm>
          <a:prstGeom prst="rect">
            <a:avLst/>
          </a:prstGeom>
        </p:spPr>
      </p:pic>
      <p:pic>
        <p:nvPicPr>
          <p:cNvPr id="6" name="図 5"/>
          <p:cNvPicPr>
            <a:picLocks noChangeAspect="1"/>
          </p:cNvPicPr>
          <p:nvPr/>
        </p:nvPicPr>
        <p:blipFill rotWithShape="1">
          <a:blip r:embed="rId3"/>
          <a:srcRect l="75289" b="94994"/>
          <a:stretch/>
        </p:blipFill>
        <p:spPr>
          <a:xfrm>
            <a:off x="1444288" y="1663620"/>
            <a:ext cx="2042865" cy="279851"/>
          </a:xfrm>
          <a:prstGeom prst="rect">
            <a:avLst/>
          </a:prstGeom>
        </p:spPr>
      </p:pic>
    </p:spTree>
    <p:extLst>
      <p:ext uri="{BB962C8B-B14F-4D97-AF65-F5344CB8AC3E}">
        <p14:creationId xmlns:p14="http://schemas.microsoft.com/office/powerpoint/2010/main" val="39153406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終了</a:t>
            </a:r>
            <a:endParaRPr kumimoji="1" lang="en-US" altLang="ja-JP" dirty="0" smtClean="0"/>
          </a:p>
        </p:txBody>
      </p:sp>
      <p:sp>
        <p:nvSpPr>
          <p:cNvPr id="3" name="テキスト プレースホルダー 2"/>
          <p:cNvSpPr>
            <a:spLocks noGrp="1"/>
          </p:cNvSpPr>
          <p:nvPr>
            <p:ph type="body" sz="quarter" idx="11"/>
          </p:nvPr>
        </p:nvSpPr>
        <p:spPr/>
        <p:txBody>
          <a:bodyPr/>
          <a:lstStyle/>
          <a:p>
            <a:r>
              <a:rPr kumimoji="1" lang="en-US" altLang="ja-JP" dirty="0" smtClean="0"/>
              <a:t>67</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44" y="2837012"/>
            <a:ext cx="2700504" cy="2671044"/>
          </a:xfrm>
          <a:prstGeom prst="rect">
            <a:avLst/>
          </a:prstGeom>
        </p:spPr>
      </p:pic>
      <p:sp>
        <p:nvSpPr>
          <p:cNvPr id="5" name="テキスト ボックス 4"/>
          <p:cNvSpPr txBox="1"/>
          <p:nvPr/>
        </p:nvSpPr>
        <p:spPr>
          <a:xfrm>
            <a:off x="1061269" y="1735002"/>
            <a:ext cx="7622498" cy="4401205"/>
          </a:xfrm>
          <a:prstGeom prst="rect">
            <a:avLst/>
          </a:prstGeom>
          <a:noFill/>
        </p:spPr>
        <p:txBody>
          <a:bodyPr wrap="square" rtlCol="0">
            <a:spAutoFit/>
          </a:bodyPr>
          <a:lstStyle/>
          <a:p>
            <a:r>
              <a:rPr lang="ja-JP" altLang="en-US" sz="2800" dirty="0">
                <a:latin typeface="+mn-ea"/>
                <a:ea typeface="+mn-ea"/>
              </a:rPr>
              <a:t>避難所運営ゲーム（ＨＵＧ）北海道</a:t>
            </a:r>
            <a:r>
              <a:rPr lang="ja-JP" altLang="en-US" sz="2800" dirty="0" smtClean="0">
                <a:latin typeface="+mn-ea"/>
                <a:ea typeface="+mn-ea"/>
              </a:rPr>
              <a:t>２０２５は</a:t>
            </a:r>
            <a:endParaRPr lang="en-US" altLang="ja-JP" sz="2800" dirty="0">
              <a:latin typeface="+mn-ea"/>
              <a:ea typeface="+mn-ea"/>
            </a:endParaRPr>
          </a:p>
          <a:p>
            <a:r>
              <a:rPr lang="ja-JP" altLang="en-US" sz="2800" dirty="0">
                <a:latin typeface="+mn-ea"/>
                <a:ea typeface="+mn-ea"/>
              </a:rPr>
              <a:t>　　　　　　　　　　　　　　　　　これで終了</a:t>
            </a:r>
            <a:r>
              <a:rPr lang="ja-JP" altLang="en-US" sz="2800" dirty="0" smtClean="0">
                <a:latin typeface="+mn-ea"/>
                <a:ea typeface="+mn-ea"/>
              </a:rPr>
              <a:t>ですが、</a:t>
            </a:r>
            <a:endParaRPr lang="en-US" altLang="ja-JP" sz="2800" dirty="0" smtClean="0">
              <a:latin typeface="+mn-ea"/>
              <a:ea typeface="+mn-ea"/>
            </a:endParaRPr>
          </a:p>
          <a:p>
            <a:r>
              <a:rPr lang="ja-JP" altLang="en-US" sz="2800" dirty="0" smtClean="0">
                <a:latin typeface="+mn-ea"/>
                <a:ea typeface="+mn-ea"/>
              </a:rPr>
              <a:t>　　　　　　　　　　</a:t>
            </a:r>
            <a:endParaRPr lang="en-US" altLang="ja-JP" sz="2800" dirty="0">
              <a:latin typeface="+mn-ea"/>
              <a:ea typeface="+mn-ea"/>
            </a:endParaRPr>
          </a:p>
          <a:p>
            <a:r>
              <a:rPr lang="ja-JP" altLang="en-US" sz="2800" dirty="0" smtClean="0">
                <a:latin typeface="+mn-ea"/>
                <a:ea typeface="+mn-ea"/>
              </a:rPr>
              <a:t>　　　　　　　　　さらに、段ボールベッド導入</a:t>
            </a:r>
            <a:endParaRPr lang="en-US" altLang="ja-JP" sz="2800" dirty="0" smtClean="0">
              <a:latin typeface="+mn-ea"/>
              <a:ea typeface="+mn-ea"/>
            </a:endParaRPr>
          </a:p>
          <a:p>
            <a:r>
              <a:rPr lang="ja-JP" altLang="en-US" sz="2800" dirty="0" smtClean="0">
                <a:latin typeface="+mn-ea"/>
                <a:ea typeface="+mn-ea"/>
              </a:rPr>
              <a:t>　　　　　　　　　　　　の演習をしてみませんか？</a:t>
            </a:r>
            <a:endParaRPr lang="en-US" altLang="ja-JP" sz="2800" dirty="0">
              <a:latin typeface="+mn-ea"/>
              <a:ea typeface="+mn-ea"/>
            </a:endParaRPr>
          </a:p>
          <a:p>
            <a:endParaRPr lang="en-US" altLang="ja-JP" sz="2800" dirty="0">
              <a:latin typeface="+mn-ea"/>
              <a:ea typeface="+mn-ea"/>
            </a:endParaRPr>
          </a:p>
          <a:p>
            <a:r>
              <a:rPr lang="ja-JP" altLang="en-US" sz="2800" dirty="0">
                <a:latin typeface="+mn-ea"/>
                <a:ea typeface="+mn-ea"/>
              </a:rPr>
              <a:t>　　　　　　　　　　　　</a:t>
            </a:r>
            <a:endParaRPr lang="en-US" altLang="ja-JP" sz="2800" dirty="0" smtClean="0">
              <a:latin typeface="+mn-ea"/>
              <a:ea typeface="+mn-ea"/>
            </a:endParaRPr>
          </a:p>
          <a:p>
            <a:endParaRPr lang="en-US" altLang="ja-JP" sz="2800" dirty="0">
              <a:latin typeface="+mn-ea"/>
              <a:ea typeface="+mn-ea"/>
            </a:endParaRPr>
          </a:p>
          <a:p>
            <a:endParaRPr lang="en-US" altLang="ja-JP" sz="2800" dirty="0" smtClean="0">
              <a:latin typeface="+mn-ea"/>
              <a:ea typeface="+mn-ea"/>
            </a:endParaRPr>
          </a:p>
          <a:p>
            <a:endParaRPr lang="en-US" altLang="ja-JP" sz="2800" dirty="0">
              <a:latin typeface="+mn-ea"/>
              <a:ea typeface="+mn-ea"/>
            </a:endParaRPr>
          </a:p>
        </p:txBody>
      </p:sp>
    </p:spTree>
    <p:extLst>
      <p:ext uri="{BB962C8B-B14F-4D97-AF65-F5344CB8AC3E}">
        <p14:creationId xmlns:p14="http://schemas.microsoft.com/office/powerpoint/2010/main" val="24710780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Ｄｏはぐ を体験された方へ</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68</a:t>
            </a:r>
            <a:endParaRPr kumimoji="1" lang="ja-JP" altLang="en-US" dirty="0"/>
          </a:p>
        </p:txBody>
      </p:sp>
      <p:sp>
        <p:nvSpPr>
          <p:cNvPr id="4" name="タイトル 1"/>
          <p:cNvSpPr txBox="1">
            <a:spLocks/>
          </p:cNvSpPr>
          <p:nvPr/>
        </p:nvSpPr>
        <p:spPr>
          <a:xfrm>
            <a:off x="989261" y="1871464"/>
            <a:ext cx="8582384" cy="2230864"/>
          </a:xfrm>
          <a:prstGeom prst="rect">
            <a:avLst/>
          </a:prstGeom>
        </p:spPr>
        <p:txBody>
          <a:bodyPr>
            <a:noAutofit/>
          </a:bodyPr>
          <a:lstStyle>
            <a:lvl1pPr algn="ctr" defTabSz="1084633" rtl="0" eaLnBrk="1" latinLnBrk="0" hangingPunct="1">
              <a:spcBef>
                <a:spcPct val="0"/>
              </a:spcBef>
              <a:buNone/>
              <a:defRPr kumimoji="1" sz="5220" kern="1200">
                <a:solidFill>
                  <a:schemeClr val="tx1"/>
                </a:solidFill>
                <a:latin typeface="+mj-lt"/>
                <a:ea typeface="+mj-ea"/>
                <a:cs typeface="+mj-cs"/>
              </a:defRPr>
            </a:lvl1pPr>
          </a:lstStyle>
          <a:p>
            <a:pPr fontAlgn="auto">
              <a:spcAft>
                <a:spcPts val="0"/>
              </a:spcAft>
            </a:pPr>
            <a:r>
              <a:rPr lang="ja-JP" altLang="en-US" sz="4000" smtClean="0">
                <a:latin typeface="+mn-ea"/>
                <a:ea typeface="+mn-ea"/>
              </a:rPr>
              <a:t>避難所への段ボールベッド</a:t>
            </a:r>
            <a:r>
              <a:rPr lang="en-US" altLang="ja-JP" sz="4000" smtClean="0">
                <a:latin typeface="+mn-ea"/>
                <a:ea typeface="+mn-ea"/>
              </a:rPr>
              <a:t/>
            </a:r>
            <a:br>
              <a:rPr lang="en-US" altLang="ja-JP" sz="4000" smtClean="0">
                <a:latin typeface="+mn-ea"/>
                <a:ea typeface="+mn-ea"/>
              </a:rPr>
            </a:br>
            <a:r>
              <a:rPr lang="ja-JP" altLang="en-US" sz="4000" smtClean="0">
                <a:latin typeface="+mn-ea"/>
                <a:ea typeface="+mn-ea"/>
              </a:rPr>
              <a:t>導入について</a:t>
            </a:r>
            <a:endParaRPr lang="ja-JP" altLang="en-US" sz="4000" dirty="0">
              <a:latin typeface="+mn-ea"/>
              <a:ea typeface="+mn-ea"/>
            </a:endParaRPr>
          </a:p>
        </p:txBody>
      </p:sp>
      <p:sp>
        <p:nvSpPr>
          <p:cNvPr id="5" name="コンテンツ プレースホルダー 2"/>
          <p:cNvSpPr txBox="1">
            <a:spLocks/>
          </p:cNvSpPr>
          <p:nvPr/>
        </p:nvSpPr>
        <p:spPr>
          <a:xfrm>
            <a:off x="892121" y="4432558"/>
            <a:ext cx="8776663" cy="171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000" u="sng" dirty="0" smtClean="0">
                <a:latin typeface="+mn-ea"/>
              </a:rPr>
              <a:t>避難所の</a:t>
            </a:r>
            <a:r>
              <a:rPr lang="ja-JP" altLang="en-US" sz="4000" u="sng" dirty="0" smtClean="0">
                <a:solidFill>
                  <a:srgbClr val="FF0000"/>
                </a:solidFill>
                <a:latin typeface="+mn-ea"/>
              </a:rPr>
              <a:t>ゾーニング</a:t>
            </a:r>
            <a:r>
              <a:rPr lang="ja-JP" altLang="en-US" sz="4000" u="sng" dirty="0" smtClean="0">
                <a:latin typeface="+mn-ea"/>
              </a:rPr>
              <a:t>と</a:t>
            </a:r>
            <a:r>
              <a:rPr lang="ja-JP" altLang="en-US" sz="4000" b="1" u="sng" dirty="0" smtClean="0">
                <a:solidFill>
                  <a:srgbClr val="FF0000"/>
                </a:solidFill>
                <a:latin typeface="+mn-ea"/>
              </a:rPr>
              <a:t>段ボールベッド</a:t>
            </a:r>
            <a:r>
              <a:rPr lang="ja-JP" altLang="en-US" sz="4000" u="sng" dirty="0" smtClean="0">
                <a:latin typeface="+mn-ea"/>
              </a:rPr>
              <a:t>の導入を考えてみましょう。</a:t>
            </a:r>
            <a:endParaRPr lang="en-US" altLang="ja-JP" sz="4000" u="sng" dirty="0" smtClean="0">
              <a:latin typeface="+mn-ea"/>
            </a:endParaRPr>
          </a:p>
          <a:p>
            <a:endParaRPr lang="ja-JP" altLang="en-US" sz="4000" dirty="0">
              <a:latin typeface="+mn-ea"/>
            </a:endParaRPr>
          </a:p>
        </p:txBody>
      </p:sp>
    </p:spTree>
    <p:extLst>
      <p:ext uri="{BB962C8B-B14F-4D97-AF65-F5344CB8AC3E}">
        <p14:creationId xmlns:p14="http://schemas.microsoft.com/office/powerpoint/2010/main" val="377263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避難所の光景（新潟県中越地震）</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06</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4019296"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｜２００４年（平成１６年）１０月</a:t>
            </a:r>
          </a:p>
        </p:txBody>
      </p:sp>
      <p:pic>
        <p:nvPicPr>
          <p:cNvPr id="5"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373" y="1475565"/>
            <a:ext cx="5904656" cy="464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909378" y="6407968"/>
            <a:ext cx="3934909"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mn-ea"/>
                <a:ea typeface="+mn-ea"/>
              </a:rPr>
              <a:t>新潟県小千谷市総合体育館</a:t>
            </a:r>
          </a:p>
        </p:txBody>
      </p:sp>
    </p:spTree>
    <p:extLst>
      <p:ext uri="{BB962C8B-B14F-4D97-AF65-F5344CB8AC3E}">
        <p14:creationId xmlns:p14="http://schemas.microsoft.com/office/powerpoint/2010/main" val="2537987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開設初期の避難所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69</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821916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400" dirty="0">
                <a:latin typeface="+mn-ea"/>
                <a:ea typeface="+mn-ea"/>
              </a:rPr>
              <a:t>避難所の光景（阪神・淡路大震災）　</a:t>
            </a:r>
            <a:r>
              <a:rPr lang="en-US" altLang="ja-JP" sz="2400" dirty="0">
                <a:latin typeface="+mn-ea"/>
                <a:ea typeface="+mn-ea"/>
              </a:rPr>
              <a:t>1995</a:t>
            </a:r>
            <a:r>
              <a:rPr lang="ja-JP" altLang="en-US" sz="2400" dirty="0">
                <a:latin typeface="+mn-ea"/>
                <a:ea typeface="+mn-ea"/>
              </a:rPr>
              <a:t>年（平成</a:t>
            </a:r>
            <a:r>
              <a:rPr lang="en-US" altLang="ja-JP" sz="2400" dirty="0">
                <a:latin typeface="+mn-ea"/>
                <a:ea typeface="+mn-ea"/>
              </a:rPr>
              <a:t>7</a:t>
            </a:r>
            <a:r>
              <a:rPr lang="ja-JP" altLang="en-US" sz="2400" dirty="0">
                <a:latin typeface="+mn-ea"/>
                <a:ea typeface="+mn-ea"/>
              </a:rPr>
              <a:t>年）</a:t>
            </a:r>
            <a:r>
              <a:rPr lang="en-US" altLang="ja-JP" sz="2400" dirty="0">
                <a:latin typeface="+mn-ea"/>
                <a:ea typeface="+mn-ea"/>
              </a:rPr>
              <a:t>1</a:t>
            </a:r>
            <a:r>
              <a:rPr lang="ja-JP" altLang="en-US" sz="2400" dirty="0">
                <a:latin typeface="+mn-ea"/>
                <a:ea typeface="+mn-ea"/>
              </a:rPr>
              <a:t>月</a:t>
            </a:r>
            <a:endParaRPr lang="ja-JP" altLang="en-US" sz="2400" b="1" dirty="0">
              <a:solidFill>
                <a:schemeClr val="tx1">
                  <a:lumMod val="75000"/>
                  <a:lumOff val="25000"/>
                </a:schemeClr>
              </a:solidFill>
              <a:latin typeface="+mn-ea"/>
              <a:ea typeface="+mn-ea"/>
              <a:cs typeface="Meiryo UI" panose="020B0604030504040204" pitchFamily="50" charset="-128"/>
            </a:endParaRPr>
          </a:p>
        </p:txBody>
      </p:sp>
      <p:sp>
        <p:nvSpPr>
          <p:cNvPr id="5" name="タイトル 4"/>
          <p:cNvSpPr>
            <a:spLocks/>
          </p:cNvSpPr>
          <p:nvPr/>
        </p:nvSpPr>
        <p:spPr bwMode="auto">
          <a:xfrm>
            <a:off x="1637333" y="5886722"/>
            <a:ext cx="7287093" cy="61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700" dirty="0" smtClean="0">
                <a:solidFill>
                  <a:srgbClr val="FF0000"/>
                </a:solidFill>
                <a:latin typeface="+mn-ea"/>
                <a:ea typeface="+mn-ea"/>
              </a:rPr>
              <a:t>十分な生活環境が整っていない場合があります。</a:t>
            </a:r>
            <a:endParaRPr lang="ja-JP" altLang="en-US" sz="2700" dirty="0">
              <a:solidFill>
                <a:srgbClr val="FF0000"/>
              </a:solidFill>
              <a:latin typeface="+mn-ea"/>
              <a:ea typeface="+mn-ea"/>
            </a:endParaRP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288" y="2231504"/>
            <a:ext cx="4810783" cy="292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127491" y="5399716"/>
            <a:ext cx="391044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50000"/>
              </a:spcBef>
            </a:pPr>
            <a:r>
              <a:rPr lang="ja-JP" altLang="en-US" sz="2400" dirty="0">
                <a:latin typeface="+mn-ea"/>
                <a:ea typeface="+mn-ea"/>
              </a:rPr>
              <a:t>兵庫県西宮市立津門小学校</a:t>
            </a:r>
          </a:p>
        </p:txBody>
      </p:sp>
      <p:sp>
        <p:nvSpPr>
          <p:cNvPr id="8" name="線吹き出し 1 (枠付き) 7"/>
          <p:cNvSpPr/>
          <p:nvPr/>
        </p:nvSpPr>
        <p:spPr>
          <a:xfrm>
            <a:off x="6780931" y="2837319"/>
            <a:ext cx="2777282" cy="1349134"/>
          </a:xfrm>
          <a:prstGeom prst="borderCallout1">
            <a:avLst>
              <a:gd name="adj1" fmla="val 384"/>
              <a:gd name="adj2" fmla="val 911"/>
              <a:gd name="adj3" fmla="val 13455"/>
              <a:gd name="adj4" fmla="val -128752"/>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mn-ea"/>
              </a:rPr>
              <a:t>通路がなく、雑魚寝状態</a:t>
            </a:r>
            <a:endParaRPr kumimoji="1" lang="ja-JP" altLang="en-US" sz="2400" dirty="0">
              <a:latin typeface="+mn-ea"/>
            </a:endParaRPr>
          </a:p>
        </p:txBody>
      </p:sp>
    </p:spTree>
    <p:extLst>
      <p:ext uri="{BB962C8B-B14F-4D97-AF65-F5344CB8AC3E}">
        <p14:creationId xmlns:p14="http://schemas.microsoft.com/office/powerpoint/2010/main" val="2084525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避難所の問題</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70</a:t>
            </a:r>
            <a:endParaRPr kumimoji="1" lang="ja-JP" altLang="en-US" dirty="0"/>
          </a:p>
        </p:txBody>
      </p:sp>
      <p:sp>
        <p:nvSpPr>
          <p:cNvPr id="4" name="爆発 1 3"/>
          <p:cNvSpPr/>
          <p:nvPr/>
        </p:nvSpPr>
        <p:spPr>
          <a:xfrm>
            <a:off x="2461558" y="4885898"/>
            <a:ext cx="4924926" cy="1820779"/>
          </a:xfrm>
          <a:prstGeom prst="irregularSeal1">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sz="4000">
              <a:latin typeface="+mn-ea"/>
            </a:endParaRPr>
          </a:p>
        </p:txBody>
      </p:sp>
      <p:sp>
        <p:nvSpPr>
          <p:cNvPr id="5" name="コンテンツ プレースホルダー 2"/>
          <p:cNvSpPr txBox="1">
            <a:spLocks/>
          </p:cNvSpPr>
          <p:nvPr/>
        </p:nvSpPr>
        <p:spPr>
          <a:xfrm>
            <a:off x="1435364" y="1597032"/>
            <a:ext cx="7886700" cy="3572972"/>
          </a:xfrm>
          <a:prstGeom prst="rect">
            <a:avLst/>
          </a:prstGeom>
        </p:spPr>
        <p:txBody>
          <a:bodyPr>
            <a:normAutofit fontScale="77500" lnSpcReduction="20000"/>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4000" smtClean="0">
                <a:latin typeface="+mn-ea"/>
              </a:rPr>
              <a:t>ブルーシートや毛布を敷いただけでは・・・。</a:t>
            </a:r>
            <a:endParaRPr lang="en-US" altLang="ja-JP" sz="4000" smtClean="0">
              <a:latin typeface="+mn-ea"/>
            </a:endParaRPr>
          </a:p>
          <a:p>
            <a:pPr marL="0" indent="0" fontAlgn="auto">
              <a:spcAft>
                <a:spcPts val="0"/>
              </a:spcAft>
              <a:buFont typeface="Arial" panose="020B0604020202020204" pitchFamily="34" charset="0"/>
              <a:buNone/>
            </a:pP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足音や振動で眠れない。</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硬い床から冷気が伝わってくる。</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土足だと、すぐに汚れ、雑魚寝の状態では、</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清掃がしにくい。</a:t>
            </a:r>
            <a:endParaRPr lang="en-US" altLang="ja-JP" sz="4000" smtClean="0">
              <a:latin typeface="+mn-ea"/>
            </a:endParaRPr>
          </a:p>
          <a:p>
            <a:pPr marL="0" indent="0" fontAlgn="auto">
              <a:spcAft>
                <a:spcPts val="0"/>
              </a:spcAft>
              <a:buFont typeface="Arial" panose="020B0604020202020204" pitchFamily="34" charset="0"/>
              <a:buNone/>
            </a:pPr>
            <a:r>
              <a:rPr lang="ja-JP" altLang="en-US" sz="4000" smtClean="0">
                <a:latin typeface="+mn-ea"/>
              </a:rPr>
              <a:t>・　密集していて、プライバシーがない。</a:t>
            </a:r>
          </a:p>
          <a:p>
            <a:pPr marL="0" indent="0" fontAlgn="auto">
              <a:spcAft>
                <a:spcPts val="0"/>
              </a:spcAft>
              <a:buFont typeface="Arial" panose="020B0604020202020204" pitchFamily="34" charset="0"/>
              <a:buNone/>
            </a:pPr>
            <a:endParaRPr lang="ja-JP" altLang="en-US" sz="4000" dirty="0">
              <a:latin typeface="+mn-ea"/>
            </a:endParaRPr>
          </a:p>
        </p:txBody>
      </p:sp>
      <p:sp>
        <p:nvSpPr>
          <p:cNvPr id="6" name="タイトル 1"/>
          <p:cNvSpPr txBox="1">
            <a:spLocks/>
          </p:cNvSpPr>
          <p:nvPr/>
        </p:nvSpPr>
        <p:spPr>
          <a:xfrm>
            <a:off x="2489130" y="5170004"/>
            <a:ext cx="5779168" cy="1252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solidFill>
                  <a:srgbClr val="FF0000"/>
                </a:solidFill>
                <a:latin typeface="+mn-ea"/>
                <a:ea typeface="+mn-ea"/>
              </a:rPr>
              <a:t>様々な問題が発生</a:t>
            </a:r>
            <a:endParaRPr lang="ja-JP" altLang="en-US" sz="4000" dirty="0">
              <a:solidFill>
                <a:srgbClr val="FF0000"/>
              </a:solidFill>
              <a:latin typeface="+mn-ea"/>
              <a:ea typeface="+mn-ea"/>
            </a:endParaRPr>
          </a:p>
        </p:txBody>
      </p:sp>
    </p:spTree>
    <p:extLst>
      <p:ext uri="{BB962C8B-B14F-4D97-AF65-F5344CB8AC3E}">
        <p14:creationId xmlns:p14="http://schemas.microsoft.com/office/powerpoint/2010/main" val="2208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段ボールベッドが導入されていない避難所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71</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180968" y="989045"/>
            <a:ext cx="8533353"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400" dirty="0">
                <a:latin typeface="+mn-ea"/>
                <a:ea typeface="+mn-ea"/>
              </a:rPr>
              <a:t>避難所の光景（新潟県中越地震）　</a:t>
            </a:r>
            <a:r>
              <a:rPr lang="en-US" altLang="ja-JP" sz="2400" dirty="0">
                <a:latin typeface="+mn-ea"/>
                <a:ea typeface="+mn-ea"/>
              </a:rPr>
              <a:t>2004</a:t>
            </a:r>
            <a:r>
              <a:rPr lang="ja-JP" altLang="en-US" sz="2400" dirty="0">
                <a:latin typeface="+mn-ea"/>
                <a:ea typeface="+mn-ea"/>
              </a:rPr>
              <a:t>年（平成</a:t>
            </a:r>
            <a:r>
              <a:rPr lang="en-US" altLang="ja-JP" sz="2400" dirty="0">
                <a:latin typeface="+mn-ea"/>
                <a:ea typeface="+mn-ea"/>
              </a:rPr>
              <a:t>16</a:t>
            </a:r>
            <a:r>
              <a:rPr lang="ja-JP" altLang="en-US" sz="2400" dirty="0">
                <a:latin typeface="+mn-ea"/>
                <a:ea typeface="+mn-ea"/>
              </a:rPr>
              <a:t>年）</a:t>
            </a:r>
            <a:r>
              <a:rPr lang="en-US" altLang="ja-JP" sz="2400" dirty="0">
                <a:latin typeface="+mn-ea"/>
                <a:ea typeface="+mn-ea"/>
              </a:rPr>
              <a:t>10</a:t>
            </a:r>
            <a:r>
              <a:rPr lang="ja-JP" altLang="en-US" sz="2400" dirty="0">
                <a:latin typeface="+mn-ea"/>
                <a:ea typeface="+mn-ea"/>
              </a:rPr>
              <a:t>月</a:t>
            </a:r>
            <a:endParaRPr lang="ja-JP" altLang="en-US" sz="2400" dirty="0">
              <a:latin typeface="+mn-ea"/>
              <a:ea typeface="+mn-ea"/>
            </a:endParaRPr>
          </a:p>
        </p:txBody>
      </p:sp>
      <p:sp>
        <p:nvSpPr>
          <p:cNvPr id="5" name="Rectangle 6"/>
          <p:cNvSpPr>
            <a:spLocks noChangeArrowheads="1"/>
          </p:cNvSpPr>
          <p:nvPr/>
        </p:nvSpPr>
        <p:spPr bwMode="auto">
          <a:xfrm>
            <a:off x="981758" y="5883753"/>
            <a:ext cx="5631480" cy="5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latin typeface="+mn-ea"/>
                <a:ea typeface="+mn-ea"/>
              </a:rPr>
              <a:t>新潟県小千谷市総合体育館</a:t>
            </a:r>
          </a:p>
        </p:txBody>
      </p:sp>
      <p:pic>
        <p:nvPicPr>
          <p:cNvPr id="6" name="Picture 6"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758" y="1922860"/>
            <a:ext cx="47339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線吹き出し 1 (枠付き) 6"/>
          <p:cNvSpPr/>
          <p:nvPr/>
        </p:nvSpPr>
        <p:spPr>
          <a:xfrm>
            <a:off x="6337487" y="3267836"/>
            <a:ext cx="3652774" cy="1349134"/>
          </a:xfrm>
          <a:prstGeom prst="borderCallout1">
            <a:avLst>
              <a:gd name="adj1" fmla="val 384"/>
              <a:gd name="adj2" fmla="val 911"/>
              <a:gd name="adj3" fmla="val 22107"/>
              <a:gd name="adj4" fmla="val -93599"/>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latin typeface="+mn-ea"/>
              </a:rPr>
              <a:t>通路が確保されているが、雑魚寝状態</a:t>
            </a:r>
            <a:endParaRPr kumimoji="1" lang="ja-JP" altLang="en-US" sz="2400" dirty="0">
              <a:latin typeface="+mn-ea"/>
            </a:endParaRPr>
          </a:p>
        </p:txBody>
      </p:sp>
    </p:spTree>
    <p:extLst>
      <p:ext uri="{BB962C8B-B14F-4D97-AF65-F5344CB8AC3E}">
        <p14:creationId xmlns:p14="http://schemas.microsoft.com/office/powerpoint/2010/main" val="892681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避難所の生活環境</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72</a:t>
            </a:r>
            <a:endParaRPr kumimoji="1" lang="ja-JP" altLang="en-US" dirty="0"/>
          </a:p>
        </p:txBody>
      </p:sp>
      <p:sp>
        <p:nvSpPr>
          <p:cNvPr id="4" name="コンテンツ プレースホルダー 2"/>
          <p:cNvSpPr txBox="1">
            <a:spLocks/>
          </p:cNvSpPr>
          <p:nvPr/>
        </p:nvSpPr>
        <p:spPr>
          <a:xfrm>
            <a:off x="598759" y="2749123"/>
            <a:ext cx="2451361" cy="3455734"/>
          </a:xfrm>
          <a:prstGeom prst="rect">
            <a:avLst/>
          </a:prstGeom>
          <a:solidFill>
            <a:schemeClr val="accent6">
              <a:lumMod val="20000"/>
              <a:lumOff val="80000"/>
            </a:schemeClr>
          </a:solidFill>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800" dirty="0" smtClean="0">
                <a:latin typeface="+mn-ea"/>
              </a:rPr>
              <a:t>・眠れない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・イライラ、</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落ち着かない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・倦怠感、体が</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だるい</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　　　　　　など</a:t>
            </a:r>
            <a:endParaRPr lang="ja-JP" altLang="en-US" sz="2800" dirty="0">
              <a:latin typeface="+mn-ea"/>
            </a:endParaRPr>
          </a:p>
        </p:txBody>
      </p:sp>
      <p:sp>
        <p:nvSpPr>
          <p:cNvPr id="5" name="Rectangle 2"/>
          <p:cNvSpPr txBox="1">
            <a:spLocks noChangeArrowheads="1"/>
          </p:cNvSpPr>
          <p:nvPr/>
        </p:nvSpPr>
        <p:spPr bwMode="auto">
          <a:xfrm>
            <a:off x="709823" y="1118511"/>
            <a:ext cx="7886700" cy="827768"/>
          </a:xfrm>
          <a:prstGeom prst="rect">
            <a:avLst/>
          </a:prstGeom>
          <a:solidFill>
            <a:srgbClr val="FFFFFF"/>
          </a:solidFill>
          <a:ln>
            <a:no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latin typeface="+mn-ea"/>
                <a:ea typeface="+mn-ea"/>
              </a:rPr>
              <a:t>避難所の生活環境が悪いと・・・</a:t>
            </a:r>
            <a:endParaRPr lang="ja-JP" altLang="en-US" sz="3200" dirty="0">
              <a:latin typeface="+mn-ea"/>
              <a:ea typeface="+mn-ea"/>
            </a:endParaRPr>
          </a:p>
        </p:txBody>
      </p:sp>
      <p:sp>
        <p:nvSpPr>
          <p:cNvPr id="6" name="右矢印 5"/>
          <p:cNvSpPr/>
          <p:nvPr/>
        </p:nvSpPr>
        <p:spPr>
          <a:xfrm>
            <a:off x="3417738" y="3600540"/>
            <a:ext cx="2079886" cy="14240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mn-ea"/>
              </a:rPr>
              <a:t>進行すると</a:t>
            </a:r>
            <a:endParaRPr kumimoji="1" lang="ja-JP" altLang="en-US" sz="2400" dirty="0">
              <a:latin typeface="+mn-ea"/>
            </a:endParaRPr>
          </a:p>
        </p:txBody>
      </p:sp>
      <p:sp>
        <p:nvSpPr>
          <p:cNvPr id="7" name="コンテンツ プレースホルダー 2"/>
          <p:cNvSpPr txBox="1">
            <a:spLocks/>
          </p:cNvSpPr>
          <p:nvPr/>
        </p:nvSpPr>
        <p:spPr>
          <a:xfrm>
            <a:off x="5813797" y="2749123"/>
            <a:ext cx="3651421" cy="3455734"/>
          </a:xfrm>
          <a:prstGeom prst="rect">
            <a:avLst/>
          </a:prstGeom>
          <a:solidFill>
            <a:schemeClr val="accent6">
              <a:lumMod val="60000"/>
              <a:lumOff val="4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000" dirty="0" smtClean="0">
                <a:latin typeface="+mn-ea"/>
              </a:rPr>
              <a:t>さまざまな体調不良や</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病気が発生</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エコノミークラス症候群</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など「災害関連死」に</a:t>
            </a:r>
            <a:endParaRPr lang="en-US" altLang="ja-JP" sz="3000" dirty="0" smtClean="0">
              <a:latin typeface="+mn-ea"/>
            </a:endParaRPr>
          </a:p>
          <a:p>
            <a:pPr marL="0" indent="0">
              <a:buFont typeface="Arial" panose="020B0604020202020204" pitchFamily="34" charset="0"/>
              <a:buNone/>
            </a:pPr>
            <a:r>
              <a:rPr lang="ja-JP" altLang="en-US" sz="3000" dirty="0" smtClean="0">
                <a:latin typeface="+mn-ea"/>
              </a:rPr>
              <a:t>繋がる可能性</a:t>
            </a:r>
            <a:endParaRPr lang="en-US" altLang="ja-JP" sz="3000" dirty="0" smtClean="0">
              <a:latin typeface="+mn-ea"/>
            </a:endParaRPr>
          </a:p>
          <a:p>
            <a:pPr marL="0" indent="0">
              <a:buFont typeface="Arial" panose="020B0604020202020204" pitchFamily="34" charset="0"/>
              <a:buNone/>
            </a:pPr>
            <a:endParaRPr lang="en-US" altLang="ja-JP" dirty="0" smtClean="0">
              <a:solidFill>
                <a:srgbClr val="FF0000"/>
              </a:solidFill>
              <a:latin typeface="+mn-ea"/>
            </a:endParaRPr>
          </a:p>
          <a:p>
            <a:pPr marL="0" indent="0" algn="ctr">
              <a:buFont typeface="Arial" panose="020B0604020202020204" pitchFamily="34" charset="0"/>
              <a:buNone/>
            </a:pPr>
            <a:r>
              <a:rPr lang="ja-JP" altLang="en-US" sz="3800" b="1" u="sng" dirty="0" smtClean="0">
                <a:solidFill>
                  <a:srgbClr val="FF0000"/>
                </a:solidFill>
                <a:latin typeface="+mn-ea"/>
              </a:rPr>
              <a:t>生命の危険の増大</a:t>
            </a:r>
            <a:endParaRPr lang="en-US" altLang="ja-JP" sz="3800" b="1" u="sng" dirty="0">
              <a:solidFill>
                <a:srgbClr val="FF0000"/>
              </a:solidFill>
              <a:latin typeface="+mn-ea"/>
            </a:endParaRPr>
          </a:p>
          <a:p>
            <a:pPr marL="0" indent="0">
              <a:buFont typeface="Arial" panose="020B0604020202020204" pitchFamily="34" charset="0"/>
              <a:buNone/>
            </a:pPr>
            <a:endParaRPr lang="ja-JP" altLang="en-US" sz="3800" dirty="0">
              <a:latin typeface="+mn-ea"/>
            </a:endParaRPr>
          </a:p>
        </p:txBody>
      </p:sp>
    </p:spTree>
    <p:extLst>
      <p:ext uri="{BB962C8B-B14F-4D97-AF65-F5344CB8AC3E}">
        <p14:creationId xmlns:p14="http://schemas.microsoft.com/office/powerpoint/2010/main" val="32035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避難所の生活環境改善がなぜ必要か？</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73</a:t>
            </a:r>
            <a:endParaRPr kumimoji="1" lang="ja-JP" altLang="en-US" dirty="0"/>
          </a:p>
        </p:txBody>
      </p:sp>
      <p:sp>
        <p:nvSpPr>
          <p:cNvPr id="4" name="コンテンツ プレースホルダー 2"/>
          <p:cNvSpPr txBox="1">
            <a:spLocks/>
          </p:cNvSpPr>
          <p:nvPr/>
        </p:nvSpPr>
        <p:spPr>
          <a:xfrm>
            <a:off x="1133277" y="1439416"/>
            <a:ext cx="7886700" cy="1751852"/>
          </a:xfrm>
          <a:prstGeom prst="rect">
            <a:avLst/>
          </a:prstGeo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dk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dk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dk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dk1"/>
                </a:solidFill>
                <a:latin typeface="+mn-lt"/>
                <a:ea typeface="+mn-ea"/>
                <a:cs typeface="+mn-cs"/>
              </a:defRPr>
            </a:lvl9pPr>
          </a:lstStyle>
          <a:p>
            <a:pPr marL="0" indent="0" fontAlgn="auto">
              <a:spcAft>
                <a:spcPts val="0"/>
              </a:spcAft>
              <a:buFont typeface="Arial" panose="020B0604020202020204" pitchFamily="34" charset="0"/>
              <a:buNone/>
            </a:pPr>
            <a:r>
              <a:rPr lang="ja-JP" altLang="en-US" dirty="0" smtClean="0">
                <a:latin typeface="+mn-ea"/>
              </a:rPr>
              <a:t>避難所の多くは小学校の体育館やスポーツセンター等、</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公共施設が指定されています。</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しかし、災害時、それらの施設では、睡眠、食事など、</a:t>
            </a:r>
            <a:endParaRPr lang="en-US" altLang="ja-JP" dirty="0" smtClean="0">
              <a:latin typeface="+mn-ea"/>
            </a:endParaRPr>
          </a:p>
          <a:p>
            <a:pPr marL="0" indent="0" fontAlgn="auto">
              <a:spcAft>
                <a:spcPts val="0"/>
              </a:spcAft>
              <a:buFont typeface="Arial" panose="020B0604020202020204" pitchFamily="34" charset="0"/>
              <a:buNone/>
            </a:pPr>
            <a:r>
              <a:rPr lang="ja-JP" altLang="en-US" dirty="0" smtClean="0">
                <a:latin typeface="+mn-ea"/>
              </a:rPr>
              <a:t>生活する上で必ずしも適した場所ではありません。</a:t>
            </a:r>
            <a:endParaRPr lang="en-US" altLang="ja-JP" dirty="0" smtClean="0">
              <a:latin typeface="+mn-ea"/>
            </a:endParaRPr>
          </a:p>
          <a:p>
            <a:pPr marL="0" indent="0" fontAlgn="auto">
              <a:spcAft>
                <a:spcPts val="0"/>
              </a:spcAft>
              <a:buFont typeface="Arial" panose="020B0604020202020204" pitchFamily="34" charset="0"/>
              <a:buNone/>
            </a:pPr>
            <a:endParaRPr lang="en-US" altLang="ja-JP" dirty="0" smtClean="0">
              <a:latin typeface="+mn-ea"/>
            </a:endParaRPr>
          </a:p>
          <a:p>
            <a:pPr marL="0" indent="0" fontAlgn="auto">
              <a:spcAft>
                <a:spcPts val="0"/>
              </a:spcAft>
              <a:buFont typeface="Arial" panose="020B0604020202020204" pitchFamily="34" charset="0"/>
              <a:buNone/>
            </a:pPr>
            <a:endParaRPr lang="en-US" altLang="ja-JP" dirty="0" smtClean="0">
              <a:latin typeface="+mn-ea"/>
            </a:endParaRPr>
          </a:p>
        </p:txBody>
      </p:sp>
      <p:sp>
        <p:nvSpPr>
          <p:cNvPr id="5" name="ストライプ矢印 4"/>
          <p:cNvSpPr/>
          <p:nvPr/>
        </p:nvSpPr>
        <p:spPr>
          <a:xfrm rot="1683475">
            <a:off x="3959545" y="3540631"/>
            <a:ext cx="2027685" cy="1094691"/>
          </a:xfrm>
          <a:prstGeom prst="stripedRightArrow">
            <a:avLst>
              <a:gd name="adj1" fmla="val 63893"/>
              <a:gd name="adj2" fmla="val 71135"/>
            </a:avLst>
          </a:prstGeom>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n-ea"/>
            </a:endParaRPr>
          </a:p>
        </p:txBody>
      </p:sp>
      <p:sp>
        <p:nvSpPr>
          <p:cNvPr id="6" name="Rectangle 2"/>
          <p:cNvSpPr txBox="1">
            <a:spLocks noChangeArrowheads="1"/>
          </p:cNvSpPr>
          <p:nvPr/>
        </p:nvSpPr>
        <p:spPr bwMode="auto">
          <a:xfrm>
            <a:off x="1090816" y="3757551"/>
            <a:ext cx="7886700" cy="827768"/>
          </a:xfrm>
          <a:prstGeom prst="rect">
            <a:avLst/>
          </a:prstGeom>
          <a:noFill/>
          <a:ln>
            <a:noFill/>
            <a:miter lim="800000"/>
            <a:headEnd/>
            <a:tailEnd/>
          </a:ln>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000" dirty="0" smtClean="0">
                <a:latin typeface="+mn-ea"/>
                <a:ea typeface="+mn-ea"/>
              </a:rPr>
              <a:t>停電、断水などが起きていると・・・・。</a:t>
            </a:r>
            <a:endParaRPr lang="en-US" altLang="ja-JP" sz="3000" dirty="0" smtClean="0">
              <a:latin typeface="+mn-ea"/>
              <a:ea typeface="+mn-ea"/>
            </a:endParaRPr>
          </a:p>
          <a:p>
            <a:pPr algn="ctr"/>
            <a:r>
              <a:rPr lang="ja-JP" altLang="en-US" sz="3000" dirty="0" smtClean="0">
                <a:latin typeface="+mn-ea"/>
                <a:ea typeface="+mn-ea"/>
              </a:rPr>
              <a:t>　　　　　　　　　　　　　　　　　　更に環境が悪化。</a:t>
            </a:r>
            <a:endParaRPr lang="ja-JP" altLang="en-US" sz="3000" dirty="0">
              <a:latin typeface="+mn-ea"/>
              <a:ea typeface="+mn-ea"/>
            </a:endParaRPr>
          </a:p>
        </p:txBody>
      </p:sp>
      <p:sp>
        <p:nvSpPr>
          <p:cNvPr id="7" name="角丸四角形 6"/>
          <p:cNvSpPr/>
          <p:nvPr/>
        </p:nvSpPr>
        <p:spPr>
          <a:xfrm>
            <a:off x="1101814" y="5151602"/>
            <a:ext cx="7901435" cy="1378857"/>
          </a:xfrm>
          <a:prstGeom prst="round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0070C0"/>
                </a:solidFill>
                <a:latin typeface="+mn-ea"/>
              </a:rPr>
              <a:t>被災者の健康を維持する環境作りが大事</a:t>
            </a:r>
            <a:endParaRPr kumimoji="1" lang="ja-JP" altLang="en-US" sz="3200" dirty="0">
              <a:solidFill>
                <a:srgbClr val="0070C0"/>
              </a:solidFill>
              <a:latin typeface="+mn-ea"/>
            </a:endParaRPr>
          </a:p>
        </p:txBody>
      </p:sp>
    </p:spTree>
    <p:extLst>
      <p:ext uri="{BB962C8B-B14F-4D97-AF65-F5344CB8AC3E}">
        <p14:creationId xmlns:p14="http://schemas.microsoft.com/office/powerpoint/2010/main" val="11606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latin typeface="+mn-ea"/>
                <a:cs typeface="HG丸ｺﾞｼｯｸM-PRO"/>
              </a:rPr>
              <a:t>関連死の死因調査</a:t>
            </a:r>
            <a:r>
              <a:rPr lang="en-US" altLang="ja-JP" dirty="0">
                <a:latin typeface="+mn-ea"/>
                <a:cs typeface="HG丸ｺﾞｼｯｸM-PRO"/>
              </a:rPr>
              <a:t>【</a:t>
            </a:r>
            <a:r>
              <a:rPr lang="ja-JP" altLang="en-US" dirty="0">
                <a:latin typeface="+mn-ea"/>
                <a:cs typeface="HG丸ｺﾞｼｯｸM-PRO"/>
              </a:rPr>
              <a:t>参考</a:t>
            </a:r>
            <a:r>
              <a:rPr lang="en-US" altLang="ja-JP" dirty="0">
                <a:latin typeface="+mn-ea"/>
                <a:cs typeface="HG丸ｺﾞｼｯｸM-PRO"/>
              </a:rPr>
              <a:t>】</a:t>
            </a:r>
            <a:endParaRPr lang="ja-JP" altLang="en-US" dirty="0">
              <a:latin typeface="+mn-ea"/>
              <a:cs typeface="HG丸ｺﾞｼｯｸM-PRO"/>
            </a:endParaRP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74</a:t>
            </a:r>
            <a:endParaRPr kumimoji="1" lang="ja-JP" altLang="en-US" dirty="0"/>
          </a:p>
        </p:txBody>
      </p:sp>
      <p:sp>
        <p:nvSpPr>
          <p:cNvPr id="4" name="テキスト ボックス 3"/>
          <p:cNvSpPr txBox="1"/>
          <p:nvPr/>
        </p:nvSpPr>
        <p:spPr>
          <a:xfrm>
            <a:off x="1051744" y="1656478"/>
            <a:ext cx="3252814" cy="461665"/>
          </a:xfrm>
          <a:prstGeom prst="rect">
            <a:avLst/>
          </a:prstGeom>
          <a:solidFill>
            <a:schemeClr val="accent6">
              <a:lumMod val="40000"/>
              <a:lumOff val="60000"/>
            </a:schemeClr>
          </a:solidFill>
          <a:ln>
            <a:solidFill>
              <a:schemeClr val="tx1"/>
            </a:solidFill>
          </a:ln>
        </p:spPr>
        <p:txBody>
          <a:bodyPr wrap="none" rtlCol="0">
            <a:spAutoFit/>
          </a:bodyPr>
          <a:lstStyle/>
          <a:p>
            <a:pPr defTabSz="457200" fontAlgn="auto">
              <a:spcBef>
                <a:spcPts val="0"/>
              </a:spcBef>
              <a:spcAft>
                <a:spcPts val="0"/>
              </a:spcAft>
            </a:pPr>
            <a:r>
              <a:rPr kumimoji="1" lang="ja-JP" altLang="en-US" sz="2400" dirty="0" smtClean="0">
                <a:solidFill>
                  <a:srgbClr val="FF0000"/>
                </a:solidFill>
                <a:latin typeface="+mn-ea"/>
                <a:ea typeface="+mn-ea"/>
                <a:cs typeface="HG丸ｺﾞｼｯｸM-PRO"/>
              </a:rPr>
              <a:t>震災関連死　</a:t>
            </a:r>
            <a:r>
              <a:rPr kumimoji="1" lang="en-US" altLang="ja-JP" sz="2400" dirty="0" smtClean="0">
                <a:solidFill>
                  <a:srgbClr val="FF0000"/>
                </a:solidFill>
                <a:latin typeface="+mn-ea"/>
                <a:ea typeface="+mn-ea"/>
                <a:cs typeface="HG丸ｺﾞｼｯｸM-PRO"/>
              </a:rPr>
              <a:t>1632</a:t>
            </a:r>
            <a:r>
              <a:rPr kumimoji="1" lang="ja-JP" altLang="en-US" sz="2400" dirty="0" smtClean="0">
                <a:solidFill>
                  <a:srgbClr val="FF0000"/>
                </a:solidFill>
                <a:latin typeface="+mn-ea"/>
                <a:ea typeface="+mn-ea"/>
                <a:cs typeface="HG丸ｺﾞｼｯｸM-PRO"/>
              </a:rPr>
              <a:t>名</a:t>
            </a:r>
            <a:endParaRPr kumimoji="1" lang="ja-JP" altLang="en-US" sz="2400" dirty="0">
              <a:solidFill>
                <a:srgbClr val="FF0000"/>
              </a:solidFill>
              <a:latin typeface="+mn-ea"/>
              <a:ea typeface="+mn-ea"/>
              <a:cs typeface="HG丸ｺﾞｼｯｸM-PRO"/>
            </a:endParaRPr>
          </a:p>
        </p:txBody>
      </p:sp>
      <p:sp>
        <p:nvSpPr>
          <p:cNvPr id="5" name="正方形/長方形 4"/>
          <p:cNvSpPr/>
          <p:nvPr/>
        </p:nvSpPr>
        <p:spPr>
          <a:xfrm>
            <a:off x="6389376" y="5743641"/>
            <a:ext cx="3302222" cy="861774"/>
          </a:xfrm>
          <a:prstGeom prst="rect">
            <a:avLst/>
          </a:prstGeom>
        </p:spPr>
        <p:txBody>
          <a:bodyPr wrap="square">
            <a:spAutoFit/>
          </a:bodyPr>
          <a:lstStyle/>
          <a:p>
            <a:pPr defTabSz="457200" fontAlgn="auto">
              <a:spcBef>
                <a:spcPts val="0"/>
              </a:spcBef>
              <a:spcAft>
                <a:spcPts val="0"/>
              </a:spcAft>
            </a:pPr>
            <a:r>
              <a:rPr kumimoji="1" lang="ja-JP" altLang="en-US" dirty="0">
                <a:solidFill>
                  <a:srgbClr val="632523"/>
                </a:solidFill>
                <a:latin typeface="+mn-ea"/>
                <a:ea typeface="+mn-ea"/>
                <a:cs typeface="HG丸ｺﾞｼｯｸM-PRO"/>
              </a:rPr>
              <a:t>復興庁・震災関連死に</a:t>
            </a:r>
            <a:r>
              <a:rPr kumimoji="1" lang="ja-JP" altLang="en-US" dirty="0" smtClean="0">
                <a:solidFill>
                  <a:srgbClr val="632523"/>
                </a:solidFill>
                <a:latin typeface="+mn-ea"/>
                <a:ea typeface="+mn-ea"/>
                <a:cs typeface="HG丸ｺﾞｼｯｸM-PRO"/>
              </a:rPr>
              <a:t>関する</a:t>
            </a:r>
            <a:endParaRPr kumimoji="1" lang="en-US" altLang="ja-JP" dirty="0" smtClean="0">
              <a:solidFill>
                <a:srgbClr val="632523"/>
              </a:solidFill>
              <a:latin typeface="+mn-ea"/>
              <a:ea typeface="+mn-ea"/>
              <a:cs typeface="HG丸ｺﾞｼｯｸM-PRO"/>
            </a:endParaRPr>
          </a:p>
          <a:p>
            <a:pPr defTabSz="457200" fontAlgn="auto">
              <a:spcBef>
                <a:spcPts val="0"/>
              </a:spcBef>
              <a:spcAft>
                <a:spcPts val="0"/>
              </a:spcAft>
            </a:pPr>
            <a:r>
              <a:rPr kumimoji="1" lang="ja-JP" altLang="en-US" dirty="0" smtClean="0">
                <a:solidFill>
                  <a:srgbClr val="632523"/>
                </a:solidFill>
                <a:latin typeface="+mn-ea"/>
                <a:ea typeface="+mn-ea"/>
                <a:cs typeface="HG丸ｺﾞｼｯｸM-PRO"/>
              </a:rPr>
              <a:t>検討会資料（</a:t>
            </a:r>
            <a:r>
              <a:rPr kumimoji="1" lang="en-US" altLang="ja-JP" dirty="0" smtClean="0">
                <a:solidFill>
                  <a:srgbClr val="632523"/>
                </a:solidFill>
                <a:latin typeface="+mn-ea"/>
                <a:ea typeface="+mn-ea"/>
                <a:cs typeface="HG丸ｺﾞｼｯｸM-PRO"/>
              </a:rPr>
              <a:t>2012.8</a:t>
            </a:r>
            <a:r>
              <a:rPr kumimoji="1" lang="ja-JP" altLang="en-US" dirty="0" smtClean="0">
                <a:solidFill>
                  <a:srgbClr val="632523"/>
                </a:solidFill>
                <a:latin typeface="+mn-ea"/>
                <a:ea typeface="+mn-ea"/>
                <a:cs typeface="HG丸ｺﾞｼｯｸM-PRO"/>
              </a:rPr>
              <a:t>）より</a:t>
            </a:r>
            <a:endParaRPr kumimoji="1" lang="en-US" altLang="ja-JP" dirty="0" smtClean="0">
              <a:solidFill>
                <a:srgbClr val="632523"/>
              </a:solidFill>
              <a:latin typeface="+mn-ea"/>
              <a:ea typeface="+mn-ea"/>
              <a:cs typeface="HG丸ｺﾞｼｯｸM-PRO"/>
            </a:endParaRPr>
          </a:p>
          <a:p>
            <a:pPr defTabSz="457200" fontAlgn="auto">
              <a:spcBef>
                <a:spcPts val="0"/>
              </a:spcBef>
              <a:spcAft>
                <a:spcPts val="0"/>
              </a:spcAft>
            </a:pPr>
            <a:r>
              <a:rPr kumimoji="1" lang="en-US" altLang="ja-JP" sz="1400" dirty="0" smtClean="0">
                <a:solidFill>
                  <a:srgbClr val="632523"/>
                </a:solidFill>
                <a:latin typeface="+mn-ea"/>
                <a:ea typeface="+mn-ea"/>
                <a:cs typeface="HG丸ｺﾞｼｯｸM-PRO"/>
              </a:rPr>
              <a:t>※</a:t>
            </a:r>
            <a:r>
              <a:rPr kumimoji="1" lang="ja-JP" altLang="en-US" sz="1400" dirty="0" smtClean="0">
                <a:solidFill>
                  <a:srgbClr val="632523"/>
                </a:solidFill>
                <a:latin typeface="+mn-ea"/>
                <a:ea typeface="+mn-ea"/>
                <a:cs typeface="HG丸ｺﾞｼｯｸM-PRO"/>
              </a:rPr>
              <a:t>多数回答のみ記載</a:t>
            </a:r>
            <a:endParaRPr kumimoji="1" lang="ja-JP" altLang="en-US" dirty="0">
              <a:solidFill>
                <a:srgbClr val="632523"/>
              </a:solidFill>
              <a:latin typeface="+mn-ea"/>
              <a:ea typeface="+mn-ea"/>
              <a:cs typeface="HG丸ｺﾞｼｯｸM-PRO"/>
            </a:endParaRPr>
          </a:p>
        </p:txBody>
      </p:sp>
      <p:sp>
        <p:nvSpPr>
          <p:cNvPr id="6" name="テキスト ボックス 5"/>
          <p:cNvSpPr txBox="1"/>
          <p:nvPr/>
        </p:nvSpPr>
        <p:spPr>
          <a:xfrm>
            <a:off x="1500665" y="1008634"/>
            <a:ext cx="2339102" cy="523220"/>
          </a:xfrm>
          <a:prstGeom prst="rect">
            <a:avLst/>
          </a:prstGeom>
          <a:noFill/>
        </p:spPr>
        <p:txBody>
          <a:bodyPr wrap="none" rtlCol="0">
            <a:spAutoFit/>
          </a:bodyPr>
          <a:lstStyle/>
          <a:p>
            <a:pPr defTabSz="457200" fontAlgn="auto">
              <a:spcBef>
                <a:spcPts val="0"/>
              </a:spcBef>
              <a:spcAft>
                <a:spcPts val="0"/>
              </a:spcAft>
            </a:pPr>
            <a:r>
              <a:rPr kumimoji="1" lang="ja-JP" altLang="en-US" sz="2800" b="1" dirty="0" smtClean="0">
                <a:solidFill>
                  <a:prstClr val="black"/>
                </a:solidFill>
                <a:latin typeface="+mn-ea"/>
                <a:ea typeface="+mn-ea"/>
              </a:rPr>
              <a:t>東日本大震災</a:t>
            </a:r>
            <a:endParaRPr kumimoji="1" lang="ja-JP" altLang="en-US" sz="2800" b="1" dirty="0">
              <a:solidFill>
                <a:prstClr val="black"/>
              </a:solidFill>
              <a:latin typeface="+mn-ea"/>
              <a:ea typeface="+mn-ea"/>
            </a:endParaRPr>
          </a:p>
        </p:txBody>
      </p:sp>
      <p:sp>
        <p:nvSpPr>
          <p:cNvPr id="7" name="テキスト ボックス 6"/>
          <p:cNvSpPr txBox="1"/>
          <p:nvPr/>
        </p:nvSpPr>
        <p:spPr>
          <a:xfrm>
            <a:off x="5011257" y="1013131"/>
            <a:ext cx="4059125" cy="1200329"/>
          </a:xfrm>
          <a:prstGeom prst="rect">
            <a:avLst/>
          </a:prstGeom>
          <a:noFill/>
        </p:spPr>
        <p:txBody>
          <a:bodyPr wrap="none" rtlCol="0">
            <a:spAutoFit/>
          </a:bodyPr>
          <a:lstStyle/>
          <a:p>
            <a:r>
              <a:rPr kumimoji="1" lang="ja-JP" altLang="en-US" sz="2400" dirty="0" smtClean="0">
                <a:solidFill>
                  <a:prstClr val="black"/>
                </a:solidFill>
                <a:latin typeface="+mn-ea"/>
                <a:ea typeface="+mn-ea"/>
              </a:rPr>
              <a:t>震災関連死</a:t>
            </a:r>
            <a:r>
              <a:rPr kumimoji="1" lang="en-US" altLang="ja-JP" sz="2400" dirty="0" smtClean="0">
                <a:solidFill>
                  <a:prstClr val="black"/>
                </a:solidFill>
                <a:latin typeface="+mn-ea"/>
                <a:ea typeface="+mn-ea"/>
              </a:rPr>
              <a:t>1632</a:t>
            </a:r>
            <a:r>
              <a:rPr kumimoji="1" lang="ja-JP" altLang="en-US" sz="2400" dirty="0" smtClean="0">
                <a:solidFill>
                  <a:prstClr val="black"/>
                </a:solidFill>
                <a:latin typeface="+mn-ea"/>
                <a:ea typeface="+mn-ea"/>
              </a:rPr>
              <a:t>名中</a:t>
            </a:r>
            <a:endParaRPr kumimoji="1" lang="en-US" altLang="ja-JP" sz="2400" dirty="0" smtClean="0">
              <a:solidFill>
                <a:prstClr val="black"/>
              </a:solidFill>
              <a:latin typeface="+mn-ea"/>
              <a:ea typeface="+mn-ea"/>
            </a:endParaRPr>
          </a:p>
          <a:p>
            <a:r>
              <a:rPr kumimoji="1" lang="en-US" altLang="ja-JP" sz="2400" u="sng" dirty="0" smtClean="0">
                <a:solidFill>
                  <a:prstClr val="black"/>
                </a:solidFill>
                <a:latin typeface="+mn-ea"/>
                <a:ea typeface="+mn-ea"/>
              </a:rPr>
              <a:t>1263</a:t>
            </a:r>
            <a:r>
              <a:rPr kumimoji="1" lang="ja-JP" altLang="en-US" sz="2400" u="sng" dirty="0" smtClean="0">
                <a:solidFill>
                  <a:prstClr val="black"/>
                </a:solidFill>
                <a:latin typeface="+mn-ea"/>
                <a:ea typeface="+mn-ea"/>
              </a:rPr>
              <a:t>名</a:t>
            </a:r>
            <a:r>
              <a:rPr kumimoji="1" lang="ja-JP" altLang="en-US" sz="2400" dirty="0" smtClean="0">
                <a:solidFill>
                  <a:prstClr val="black"/>
                </a:solidFill>
                <a:latin typeface="+mn-ea"/>
                <a:ea typeface="+mn-ea"/>
              </a:rPr>
              <a:t>について死因調査</a:t>
            </a:r>
            <a:endParaRPr kumimoji="1" lang="en-US" altLang="ja-JP" sz="2400" dirty="0" smtClean="0">
              <a:solidFill>
                <a:prstClr val="black"/>
              </a:solidFill>
              <a:latin typeface="+mn-ea"/>
              <a:ea typeface="+mn-ea"/>
            </a:endParaRPr>
          </a:p>
          <a:p>
            <a:r>
              <a:rPr kumimoji="1" lang="ja-JP" altLang="en-US" sz="2400" dirty="0" smtClean="0">
                <a:solidFill>
                  <a:prstClr val="black"/>
                </a:solidFill>
                <a:latin typeface="+mn-ea"/>
                <a:ea typeface="+mn-ea"/>
              </a:rPr>
              <a:t>（岩手、宮城、福島</a:t>
            </a:r>
            <a:r>
              <a:rPr kumimoji="1" lang="en-US" altLang="ja-JP" sz="2400" dirty="0" smtClean="0">
                <a:solidFill>
                  <a:prstClr val="black"/>
                </a:solidFill>
                <a:latin typeface="+mn-ea"/>
                <a:ea typeface="+mn-ea"/>
              </a:rPr>
              <a:t>18</a:t>
            </a:r>
            <a:r>
              <a:rPr kumimoji="1" lang="ja-JP" altLang="en-US" sz="2400" dirty="0" smtClean="0">
                <a:solidFill>
                  <a:prstClr val="black"/>
                </a:solidFill>
                <a:latin typeface="+mn-ea"/>
                <a:ea typeface="+mn-ea"/>
              </a:rPr>
              <a:t>市町村）</a:t>
            </a:r>
            <a:endParaRPr kumimoji="1" lang="ja-JP" altLang="en-US" sz="2400" dirty="0">
              <a:solidFill>
                <a:prstClr val="black"/>
              </a:solidFill>
              <a:latin typeface="+mn-ea"/>
              <a:ea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2977915137"/>
              </p:ext>
            </p:extLst>
          </p:nvPr>
        </p:nvGraphicFramePr>
        <p:xfrm>
          <a:off x="695015" y="2489591"/>
          <a:ext cx="8877300" cy="315873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a:off x="776198" y="3117916"/>
            <a:ext cx="41148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885223" y="5810007"/>
            <a:ext cx="5190978" cy="830997"/>
          </a:xfrm>
          <a:prstGeom prst="rect">
            <a:avLst/>
          </a:prstGeom>
          <a:gradFill flip="none" rotWithShape="1">
            <a:gsLst>
              <a:gs pos="39000">
                <a:schemeClr val="bg1"/>
              </a:gs>
              <a:gs pos="100000">
                <a:schemeClr val="bg1">
                  <a:alpha val="0"/>
                </a:schemeClr>
              </a:gs>
            </a:gsLst>
            <a:path path="circle">
              <a:fillToRect l="50000" t="50000" r="50000" b="50000"/>
            </a:path>
            <a:tileRect/>
          </a:gradFill>
        </p:spPr>
        <p:txBody>
          <a:bodyPr wrap="square">
            <a:spAutoFit/>
          </a:bodyPr>
          <a:lstStyle/>
          <a:p>
            <a:r>
              <a:rPr kumimoji="1" lang="ja-JP" altLang="en-US" sz="2400" dirty="0">
                <a:solidFill>
                  <a:srgbClr val="0000FF"/>
                </a:solidFill>
                <a:latin typeface="+mn-ea"/>
                <a:ea typeface="+mn-ea"/>
              </a:rPr>
              <a:t>避難環境と避難生活が</a:t>
            </a:r>
            <a:endParaRPr kumimoji="1" lang="en-US" altLang="ja-JP" sz="2400" dirty="0">
              <a:solidFill>
                <a:srgbClr val="0000FF"/>
              </a:solidFill>
              <a:latin typeface="+mn-ea"/>
              <a:ea typeface="+mn-ea"/>
            </a:endParaRPr>
          </a:p>
          <a:p>
            <a:r>
              <a:rPr kumimoji="1" lang="ja-JP" altLang="en-US" sz="2400" dirty="0">
                <a:solidFill>
                  <a:srgbClr val="0000FF"/>
                </a:solidFill>
                <a:latin typeface="+mn-ea"/>
                <a:ea typeface="+mn-ea"/>
              </a:rPr>
              <a:t>被災者に健康被害をもたらす？</a:t>
            </a:r>
          </a:p>
        </p:txBody>
      </p:sp>
      <p:sp>
        <p:nvSpPr>
          <p:cNvPr id="11" name="テキスト ボックス 10"/>
          <p:cNvSpPr txBox="1"/>
          <p:nvPr/>
        </p:nvSpPr>
        <p:spPr>
          <a:xfrm>
            <a:off x="9262241" y="2213459"/>
            <a:ext cx="429357" cy="307777"/>
          </a:xfrm>
          <a:prstGeom prst="rect">
            <a:avLst/>
          </a:prstGeom>
          <a:noFill/>
        </p:spPr>
        <p:txBody>
          <a:bodyPr wrap="square" rtlCol="0">
            <a:spAutoFit/>
          </a:bodyPr>
          <a:lstStyle/>
          <a:p>
            <a:r>
              <a:rPr kumimoji="1" lang="ja-JP" altLang="en-US" sz="1400" dirty="0" smtClean="0">
                <a:latin typeface="+mn-ea"/>
                <a:ea typeface="+mn-ea"/>
              </a:rPr>
              <a:t>％</a:t>
            </a:r>
            <a:endParaRPr kumimoji="1" lang="ja-JP" altLang="en-US" dirty="0">
              <a:latin typeface="+mn-ea"/>
              <a:ea typeface="+mn-ea"/>
            </a:endParaRPr>
          </a:p>
        </p:txBody>
      </p:sp>
    </p:spTree>
    <p:extLst>
      <p:ext uri="{BB962C8B-B14F-4D97-AF65-F5344CB8AC3E}">
        <p14:creationId xmlns:p14="http://schemas.microsoft.com/office/powerpoint/2010/main" val="906534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段ボールベッドとは・・・？</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75</a:t>
            </a:r>
            <a:endParaRPr kumimoji="1" lang="ja-JP" altLang="en-US" dirty="0"/>
          </a:p>
        </p:txBody>
      </p:sp>
      <p:sp>
        <p:nvSpPr>
          <p:cNvPr id="4" name="Rectangle 3"/>
          <p:cNvSpPr>
            <a:spLocks noChangeArrowheads="1"/>
          </p:cNvSpPr>
          <p:nvPr/>
        </p:nvSpPr>
        <p:spPr bwMode="auto">
          <a:xfrm>
            <a:off x="1187659" y="1960867"/>
            <a:ext cx="7886700" cy="3958665"/>
          </a:xfrm>
          <a:prstGeom prst="rect">
            <a:avLst/>
          </a:prstGeom>
          <a:solidFill>
            <a:schemeClr val="accent6">
              <a:lumMod val="20000"/>
              <a:lumOff val="80000"/>
            </a:schemeClr>
          </a:solidFill>
          <a:ln w="9525">
            <a:solidFill>
              <a:schemeClr val="tx1"/>
            </a:solidFill>
            <a:miter lim="800000"/>
            <a:headEnd/>
            <a:tailEnd/>
          </a:ln>
        </p:spPr>
        <p:txBody>
          <a:bodyPr wrap="none"/>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000" dirty="0" smtClean="0"/>
              <a:t>段ボール箱を並べた上に板状の</a:t>
            </a:r>
            <a:endParaRPr lang="en-US" altLang="ja-JP" sz="4000" dirty="0"/>
          </a:p>
          <a:p>
            <a:pPr algn="ctr" eaLnBrk="1" hangingPunct="1"/>
            <a:r>
              <a:rPr lang="ja-JP" altLang="en-US" sz="4000" dirty="0" smtClean="0"/>
              <a:t>段ボールを置いたベッド状のもの</a:t>
            </a:r>
            <a:endParaRPr lang="en-US" altLang="ja-JP" sz="4000" dirty="0" smtClean="0"/>
          </a:p>
          <a:p>
            <a:pPr algn="l" eaLnBrk="1" hangingPunct="1"/>
            <a:endParaRPr lang="en-US" altLang="ja-JP" sz="4000" dirty="0" smtClean="0"/>
          </a:p>
          <a:p>
            <a:pPr algn="l" eaLnBrk="1" hangingPunct="1"/>
            <a:r>
              <a:rPr lang="ja-JP" altLang="en-US" sz="4000" dirty="0" smtClean="0"/>
              <a:t>サイズ</a:t>
            </a:r>
            <a:endParaRPr lang="en-US" altLang="ja-JP" sz="4000" dirty="0" smtClean="0"/>
          </a:p>
          <a:p>
            <a:pPr algn="l" eaLnBrk="1" hangingPunct="1"/>
            <a:r>
              <a:rPr lang="ja-JP" altLang="en-US" sz="4000" dirty="0" smtClean="0"/>
              <a:t>　約　縦２ｍ</a:t>
            </a:r>
            <a:r>
              <a:rPr lang="en-US" altLang="ja-JP" sz="4000" dirty="0" smtClean="0"/>
              <a:t>×</a:t>
            </a:r>
            <a:r>
              <a:rPr lang="ja-JP" altLang="en-US" sz="4000" dirty="0" smtClean="0"/>
              <a:t>横１ｍ</a:t>
            </a:r>
            <a:r>
              <a:rPr lang="en-US" altLang="ja-JP" sz="4000" dirty="0" smtClean="0"/>
              <a:t>×</a:t>
            </a:r>
            <a:r>
              <a:rPr lang="ja-JP" altLang="en-US" sz="4000" dirty="0" smtClean="0"/>
              <a:t>高さ</a:t>
            </a:r>
            <a:r>
              <a:rPr lang="en-US" altLang="ja-JP" sz="4000" dirty="0" smtClean="0"/>
              <a:t>0.3</a:t>
            </a:r>
            <a:r>
              <a:rPr lang="ja-JP" altLang="en-US" sz="4000" dirty="0" err="1" smtClean="0"/>
              <a:t>ｍ</a:t>
            </a:r>
            <a:endParaRPr lang="en-US" altLang="ja-JP" sz="4000" dirty="0" smtClean="0"/>
          </a:p>
          <a:p>
            <a:pPr algn="l" eaLnBrk="1" hangingPunct="1"/>
            <a:r>
              <a:rPr lang="ja-JP" altLang="en-US" sz="4000" dirty="0" smtClean="0"/>
              <a:t>　パーテーションも段ボールを利用</a:t>
            </a:r>
            <a:endParaRPr lang="ja-JP" altLang="en-US" sz="4000" dirty="0"/>
          </a:p>
        </p:txBody>
      </p:sp>
    </p:spTree>
    <p:extLst>
      <p:ext uri="{BB962C8B-B14F-4D97-AF65-F5344CB8AC3E}">
        <p14:creationId xmlns:p14="http://schemas.microsoft.com/office/powerpoint/2010/main" val="1345051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段ボールベッドが導入された避難所</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76</a:t>
            </a:r>
            <a:endParaRPr kumimoji="1" lang="ja-JP" altLang="en-US" dirty="0"/>
          </a:p>
        </p:txBody>
      </p:sp>
      <p:sp>
        <p:nvSpPr>
          <p:cNvPr id="4" name="Rectangle 6"/>
          <p:cNvSpPr>
            <a:spLocks noChangeArrowheads="1"/>
          </p:cNvSpPr>
          <p:nvPr/>
        </p:nvSpPr>
        <p:spPr bwMode="auto">
          <a:xfrm>
            <a:off x="2004700" y="6254869"/>
            <a:ext cx="3227784"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mn-ea"/>
                <a:ea typeface="+mn-ea"/>
              </a:rPr>
              <a:t>厚真中央小学校</a:t>
            </a:r>
            <a:endParaRPr lang="ja-JP" altLang="en-US" sz="2400" dirty="0">
              <a:latin typeface="+mn-ea"/>
              <a:ea typeface="+mn-ea"/>
            </a:endParaRPr>
          </a:p>
        </p:txBody>
      </p:sp>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553765" y="2024037"/>
            <a:ext cx="6129655" cy="3869690"/>
          </a:xfrm>
          <a:prstGeom prst="rect">
            <a:avLst/>
          </a:prstGeom>
        </p:spPr>
      </p:pic>
      <p:sp>
        <p:nvSpPr>
          <p:cNvPr id="7" name="四角形吹き出し 6"/>
          <p:cNvSpPr/>
          <p:nvPr/>
        </p:nvSpPr>
        <p:spPr>
          <a:xfrm>
            <a:off x="7037933" y="3311624"/>
            <a:ext cx="2959980" cy="1665470"/>
          </a:xfrm>
          <a:prstGeom prst="wedgeRectCallout">
            <a:avLst>
              <a:gd name="adj1" fmla="val -126814"/>
              <a:gd name="adj2" fmla="val -1156"/>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mn-ea"/>
              </a:rPr>
              <a:t>通路や</a:t>
            </a:r>
            <a:endParaRPr kumimoji="1" lang="en-US" altLang="ja-JP" sz="2400" dirty="0" smtClean="0">
              <a:latin typeface="+mn-ea"/>
            </a:endParaRPr>
          </a:p>
          <a:p>
            <a:pPr algn="ctr"/>
            <a:r>
              <a:rPr kumimoji="1" lang="ja-JP" altLang="en-US" sz="2400" dirty="0" smtClean="0">
                <a:latin typeface="+mn-ea"/>
              </a:rPr>
              <a:t>プライベートの</a:t>
            </a:r>
            <a:endParaRPr kumimoji="1" lang="en-US" altLang="ja-JP" sz="2400" dirty="0" smtClean="0">
              <a:latin typeface="+mn-ea"/>
            </a:endParaRPr>
          </a:p>
          <a:p>
            <a:pPr algn="ctr"/>
            <a:r>
              <a:rPr kumimoji="1" lang="ja-JP" altLang="en-US" sz="2400" dirty="0" smtClean="0">
                <a:latin typeface="+mn-ea"/>
              </a:rPr>
              <a:t>スペースが確保でき室内がすっきり</a:t>
            </a:r>
            <a:endParaRPr kumimoji="1" lang="ja-JP" altLang="en-US" sz="2400" dirty="0">
              <a:latin typeface="+mn-ea"/>
            </a:endParaRPr>
          </a:p>
        </p:txBody>
      </p:sp>
      <p:sp>
        <p:nvSpPr>
          <p:cNvPr id="8" name="テキスト ボックス 7">
            <a:extLst>
              <a:ext uri="{FF2B5EF4-FFF2-40B4-BE49-F238E27FC236}">
                <a16:creationId xmlns:a16="http://schemas.microsoft.com/office/drawing/2014/main" id="{242F0AB8-0AE6-5380-334E-0FF027BB6F1B}"/>
              </a:ext>
            </a:extLst>
          </p:cNvPr>
          <p:cNvSpPr txBox="1"/>
          <p:nvPr/>
        </p:nvSpPr>
        <p:spPr bwMode="auto">
          <a:xfrm>
            <a:off x="201006" y="989045"/>
            <a:ext cx="8493278"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pPr algn="ctr"/>
            <a:r>
              <a:rPr lang="ja-JP" altLang="en-US" sz="2400" b="1" dirty="0" smtClean="0">
                <a:solidFill>
                  <a:schemeClr val="tx1">
                    <a:lumMod val="75000"/>
                    <a:lumOff val="25000"/>
                  </a:schemeClr>
                </a:solidFill>
                <a:latin typeface="+mn-ea"/>
                <a:ea typeface="+mn-ea"/>
                <a:cs typeface="Meiryo UI" panose="020B0604030504040204" pitchFamily="50" charset="-128"/>
              </a:rPr>
              <a:t>｜</a:t>
            </a:r>
            <a:r>
              <a:rPr lang="ja-JP" altLang="en-US" sz="2800" dirty="0">
                <a:latin typeface="+mn-ea"/>
                <a:ea typeface="+mn-ea"/>
              </a:rPr>
              <a:t>避難所の光景（胆振東部地震）</a:t>
            </a:r>
            <a:r>
              <a:rPr lang="en-US" altLang="ja-JP" sz="2400" dirty="0">
                <a:latin typeface="+mn-ea"/>
                <a:ea typeface="+mn-ea"/>
              </a:rPr>
              <a:t>2018</a:t>
            </a:r>
            <a:r>
              <a:rPr lang="ja-JP" altLang="en-US" sz="2400" dirty="0">
                <a:latin typeface="+mn-ea"/>
                <a:ea typeface="+mn-ea"/>
              </a:rPr>
              <a:t>年（平成</a:t>
            </a:r>
            <a:r>
              <a:rPr lang="en-US" altLang="ja-JP" sz="2400" dirty="0">
                <a:latin typeface="+mn-ea"/>
                <a:ea typeface="+mn-ea"/>
              </a:rPr>
              <a:t>30</a:t>
            </a:r>
            <a:r>
              <a:rPr lang="ja-JP" altLang="en-US" sz="2400" dirty="0">
                <a:latin typeface="+mn-ea"/>
                <a:ea typeface="+mn-ea"/>
              </a:rPr>
              <a:t>年）</a:t>
            </a:r>
            <a:r>
              <a:rPr lang="en-US" altLang="ja-JP" sz="2400" dirty="0">
                <a:latin typeface="+mn-ea"/>
                <a:ea typeface="+mn-ea"/>
              </a:rPr>
              <a:t>9</a:t>
            </a:r>
            <a:r>
              <a:rPr lang="ja-JP" altLang="en-US" sz="2400" dirty="0">
                <a:latin typeface="+mn-ea"/>
                <a:ea typeface="+mn-ea"/>
              </a:rPr>
              <a:t>月</a:t>
            </a:r>
          </a:p>
        </p:txBody>
      </p:sp>
    </p:spTree>
    <p:extLst>
      <p:ext uri="{BB962C8B-B14F-4D97-AF65-F5344CB8AC3E}">
        <p14:creationId xmlns:p14="http://schemas.microsoft.com/office/powerpoint/2010/main" val="1229011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段ボールベッドの利点</a:t>
            </a:r>
            <a:endParaRPr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77</a:t>
            </a:r>
            <a:endParaRPr kumimoji="1" lang="ja-JP" altLang="en-US" dirty="0"/>
          </a:p>
        </p:txBody>
      </p:sp>
      <p:sp>
        <p:nvSpPr>
          <p:cNvPr id="4" name="タイトル 4"/>
          <p:cNvSpPr>
            <a:spLocks/>
          </p:cNvSpPr>
          <p:nvPr/>
        </p:nvSpPr>
        <p:spPr bwMode="auto">
          <a:xfrm>
            <a:off x="434803" y="863352"/>
            <a:ext cx="9626604" cy="57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endParaRPr lang="en-US" altLang="ja-JP" sz="2700" dirty="0" smtClean="0">
              <a:latin typeface="+mn-ea"/>
              <a:ea typeface="+mn-ea"/>
            </a:endParaRPr>
          </a:p>
          <a:p>
            <a:pPr eaLnBrk="1" hangingPunct="1">
              <a:lnSpc>
                <a:spcPct val="150000"/>
              </a:lnSpc>
            </a:pPr>
            <a:r>
              <a:rPr lang="ja-JP" altLang="en-US" sz="2400" dirty="0" smtClean="0">
                <a:latin typeface="+mn-ea"/>
                <a:ea typeface="+mn-ea"/>
              </a:rPr>
              <a:t>○　床</a:t>
            </a:r>
            <a:r>
              <a:rPr lang="ja-JP" altLang="en-US" sz="2400" dirty="0">
                <a:latin typeface="+mn-ea"/>
                <a:ea typeface="+mn-ea"/>
              </a:rPr>
              <a:t>からの冷気や振動を</a:t>
            </a:r>
            <a:r>
              <a:rPr lang="ja-JP" altLang="en-US" sz="2400" dirty="0" smtClean="0">
                <a:latin typeface="+mn-ea"/>
                <a:ea typeface="+mn-ea"/>
              </a:rPr>
              <a:t>和らげる。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パーテーション</a:t>
            </a:r>
            <a:r>
              <a:rPr lang="ja-JP" altLang="en-US" sz="2400" dirty="0">
                <a:latin typeface="+mn-ea"/>
                <a:ea typeface="+mn-ea"/>
              </a:rPr>
              <a:t>で仕切ることで</a:t>
            </a:r>
            <a:r>
              <a:rPr lang="ja-JP" altLang="en-US" sz="2400" dirty="0" smtClean="0">
                <a:latin typeface="+mn-ea"/>
                <a:ea typeface="+mn-ea"/>
              </a:rPr>
              <a:t>プライベートスペースが</a:t>
            </a:r>
            <a:endParaRPr lang="en-US" altLang="ja-JP" sz="2400" dirty="0" smtClean="0">
              <a:latin typeface="+mn-ea"/>
              <a:ea typeface="+mn-ea"/>
            </a:endParaRPr>
          </a:p>
          <a:p>
            <a:pPr eaLnBrk="1" hangingPunct="1">
              <a:lnSpc>
                <a:spcPct val="150000"/>
              </a:lnSpc>
            </a:pPr>
            <a:r>
              <a:rPr lang="en-US" altLang="ja-JP" sz="2400" dirty="0">
                <a:latin typeface="+mn-ea"/>
                <a:ea typeface="+mn-ea"/>
              </a:rPr>
              <a:t> </a:t>
            </a:r>
            <a:r>
              <a:rPr lang="en-US" altLang="ja-JP" sz="2400" dirty="0" smtClean="0">
                <a:latin typeface="+mn-ea"/>
                <a:ea typeface="+mn-ea"/>
              </a:rPr>
              <a:t>     </a:t>
            </a:r>
            <a:r>
              <a:rPr lang="ja-JP" altLang="en-US" sz="2400" dirty="0" smtClean="0">
                <a:latin typeface="+mn-ea"/>
                <a:ea typeface="+mn-ea"/>
              </a:rPr>
              <a:t>確保</a:t>
            </a:r>
            <a:r>
              <a:rPr lang="ja-JP" altLang="en-US" sz="2400" dirty="0" smtClean="0">
                <a:latin typeface="+mn-ea"/>
                <a:ea typeface="+mn-ea"/>
              </a:rPr>
              <a:t>できる。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適度</a:t>
            </a:r>
            <a:r>
              <a:rPr lang="ja-JP" altLang="en-US" sz="2400" dirty="0">
                <a:latin typeface="+mn-ea"/>
                <a:ea typeface="+mn-ea"/>
              </a:rPr>
              <a:t>な高さがあるので、立ち座りが</a:t>
            </a:r>
            <a:r>
              <a:rPr lang="ja-JP" altLang="en-US" sz="2400" dirty="0" smtClean="0">
                <a:latin typeface="+mn-ea"/>
                <a:ea typeface="+mn-ea"/>
              </a:rPr>
              <a:t>楽になる。</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ベッド内</a:t>
            </a:r>
            <a:r>
              <a:rPr lang="ja-JP" altLang="en-US" sz="2400" dirty="0">
                <a:latin typeface="+mn-ea"/>
                <a:ea typeface="+mn-ea"/>
              </a:rPr>
              <a:t>の段ボール箱は、着替えや貴重品</a:t>
            </a:r>
            <a:r>
              <a:rPr lang="ja-JP" altLang="en-US" sz="2400" dirty="0" smtClean="0">
                <a:latin typeface="+mn-ea"/>
                <a:ea typeface="+mn-ea"/>
              </a:rPr>
              <a:t>の収納</a:t>
            </a:r>
            <a:r>
              <a:rPr lang="ja-JP" altLang="en-US" sz="2400" dirty="0" smtClean="0">
                <a:latin typeface="+mn-ea"/>
                <a:ea typeface="+mn-ea"/>
              </a:rPr>
              <a:t>スペース</a:t>
            </a:r>
            <a:r>
              <a:rPr lang="ja-JP" altLang="en-US" sz="2400" dirty="0" smtClean="0">
                <a:latin typeface="+mn-ea"/>
                <a:ea typeface="+mn-ea"/>
              </a:rPr>
              <a:t>に</a:t>
            </a:r>
            <a:endParaRPr lang="en-US" altLang="ja-JP" sz="2400" dirty="0" smtClean="0">
              <a:latin typeface="+mn-ea"/>
              <a:ea typeface="+mn-ea"/>
            </a:endParaRPr>
          </a:p>
          <a:p>
            <a:pPr eaLnBrk="1" hangingPunct="1">
              <a:lnSpc>
                <a:spcPct val="150000"/>
              </a:lnSpc>
            </a:pPr>
            <a:r>
              <a:rPr lang="en-US" altLang="ja-JP" sz="2400" dirty="0">
                <a:latin typeface="+mn-ea"/>
                <a:ea typeface="+mn-ea"/>
              </a:rPr>
              <a:t> </a:t>
            </a:r>
            <a:r>
              <a:rPr lang="en-US" altLang="ja-JP" sz="2400" dirty="0" smtClean="0">
                <a:latin typeface="+mn-ea"/>
                <a:ea typeface="+mn-ea"/>
              </a:rPr>
              <a:t>    </a:t>
            </a:r>
            <a:r>
              <a:rPr lang="ja-JP" altLang="en-US" sz="2400" dirty="0" smtClean="0">
                <a:latin typeface="+mn-ea"/>
                <a:ea typeface="+mn-ea"/>
              </a:rPr>
              <a:t>利用</a:t>
            </a:r>
            <a:r>
              <a:rPr lang="ja-JP" altLang="en-US" sz="2400" dirty="0" smtClean="0">
                <a:latin typeface="+mn-ea"/>
                <a:ea typeface="+mn-ea"/>
              </a:rPr>
              <a:t>可能。</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エコノミークラス</a:t>
            </a:r>
            <a:r>
              <a:rPr lang="ja-JP" altLang="en-US" sz="2400" dirty="0">
                <a:latin typeface="+mn-ea"/>
                <a:ea typeface="+mn-ea"/>
              </a:rPr>
              <a:t>症候群の発症リスクを下げ</a:t>
            </a:r>
            <a:r>
              <a:rPr lang="ja-JP" altLang="en-US" sz="2400" dirty="0" smtClean="0">
                <a:latin typeface="+mn-ea"/>
                <a:ea typeface="+mn-ea"/>
              </a:rPr>
              <a:t>、ほこり</a:t>
            </a:r>
            <a:r>
              <a:rPr lang="ja-JP" altLang="en-US" sz="2400" dirty="0" smtClean="0">
                <a:latin typeface="+mn-ea"/>
                <a:ea typeface="+mn-ea"/>
              </a:rPr>
              <a:t>の</a:t>
            </a:r>
            <a:r>
              <a:rPr lang="ja-JP" altLang="en-US" sz="2400" dirty="0">
                <a:latin typeface="+mn-ea"/>
                <a:ea typeface="+mn-ea"/>
              </a:rPr>
              <a:t>吸引を</a:t>
            </a:r>
            <a:r>
              <a:rPr lang="ja-JP" altLang="en-US" sz="2400" dirty="0" smtClean="0">
                <a:latin typeface="+mn-ea"/>
                <a:ea typeface="+mn-ea"/>
              </a:rPr>
              <a:t>減らす。</a:t>
            </a:r>
            <a:endParaRPr lang="en-US" altLang="ja-JP" sz="2400" dirty="0" smtClean="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食器</a:t>
            </a:r>
            <a:r>
              <a:rPr lang="ja-JP" altLang="en-US" sz="2400" dirty="0">
                <a:latin typeface="+mn-ea"/>
                <a:ea typeface="+mn-ea"/>
              </a:rPr>
              <a:t>棚や靴箱として</a:t>
            </a:r>
            <a:r>
              <a:rPr lang="ja-JP" altLang="en-US" sz="2400" dirty="0" smtClean="0">
                <a:latin typeface="+mn-ea"/>
                <a:ea typeface="+mn-ea"/>
              </a:rPr>
              <a:t>活用可能。</a:t>
            </a:r>
            <a:endParaRPr lang="ja-JP" altLang="en-US" sz="2400" dirty="0">
              <a:latin typeface="+mn-ea"/>
              <a:ea typeface="+mn-ea"/>
            </a:endParaRPr>
          </a:p>
          <a:p>
            <a:pPr eaLnBrk="1" hangingPunct="1">
              <a:lnSpc>
                <a:spcPct val="150000"/>
              </a:lnSpc>
            </a:pPr>
            <a:r>
              <a:rPr lang="ja-JP" altLang="en-US" sz="2400" dirty="0">
                <a:latin typeface="+mn-ea"/>
                <a:ea typeface="+mn-ea"/>
              </a:rPr>
              <a:t>○　</a:t>
            </a:r>
            <a:r>
              <a:rPr lang="ja-JP" altLang="en-US" sz="2400" dirty="0" smtClean="0">
                <a:latin typeface="+mn-ea"/>
                <a:ea typeface="+mn-ea"/>
              </a:rPr>
              <a:t>使用後</a:t>
            </a:r>
            <a:r>
              <a:rPr lang="ja-JP" altLang="en-US" sz="2400" dirty="0">
                <a:latin typeface="+mn-ea"/>
                <a:ea typeface="+mn-ea"/>
              </a:rPr>
              <a:t>は、段ボールとして</a:t>
            </a:r>
            <a:r>
              <a:rPr lang="ja-JP" altLang="en-US" sz="2400" dirty="0" smtClean="0">
                <a:latin typeface="+mn-ea"/>
                <a:ea typeface="+mn-ea"/>
              </a:rPr>
              <a:t>廃棄可能。</a:t>
            </a:r>
            <a:endParaRPr lang="ja-JP" altLang="en-US" sz="2400" dirty="0">
              <a:latin typeface="+mn-ea"/>
              <a:ea typeface="+mn-ea"/>
            </a:endParaRPr>
          </a:p>
          <a:p>
            <a:pPr algn="l" eaLnBrk="1" hangingPunct="1"/>
            <a:endParaRPr lang="ja-JP" altLang="en-US" sz="2700" dirty="0">
              <a:latin typeface="+mn-ea"/>
              <a:ea typeface="+mn-ea"/>
            </a:endParaRPr>
          </a:p>
        </p:txBody>
      </p:sp>
    </p:spTree>
    <p:extLst>
      <p:ext uri="{BB962C8B-B14F-4D97-AF65-F5344CB8AC3E}">
        <p14:creationId xmlns:p14="http://schemas.microsoft.com/office/powerpoint/2010/main" val="878819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避難所区画</a:t>
            </a:r>
            <a:r>
              <a:rPr lang="ja-JP" altLang="en-US" dirty="0" smtClean="0"/>
              <a:t>整理「</a:t>
            </a:r>
            <a:r>
              <a:rPr lang="ja-JP" altLang="en-US" dirty="0"/>
              <a:t>ゾーニング」とは？</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78</a:t>
            </a:r>
            <a:endParaRPr kumimoji="1" lang="ja-JP" altLang="en-US" dirty="0"/>
          </a:p>
        </p:txBody>
      </p:sp>
      <p:sp>
        <p:nvSpPr>
          <p:cNvPr id="4" name="額縁 3"/>
          <p:cNvSpPr/>
          <p:nvPr/>
        </p:nvSpPr>
        <p:spPr>
          <a:xfrm>
            <a:off x="696181" y="3815680"/>
            <a:ext cx="8737171" cy="2881995"/>
          </a:xfrm>
          <a:prstGeom prst="bevel">
            <a:avLst>
              <a:gd name="adj" fmla="val 741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コンテンツ プレースホルダー 2"/>
          <p:cNvSpPr txBox="1">
            <a:spLocks/>
          </p:cNvSpPr>
          <p:nvPr/>
        </p:nvSpPr>
        <p:spPr>
          <a:xfrm>
            <a:off x="696181" y="1397386"/>
            <a:ext cx="8655585" cy="2020620"/>
          </a:xfrm>
          <a:prstGeom prst="rect">
            <a:avLst/>
          </a:prstGeom>
          <a:solidFill>
            <a:schemeClr val="accent6">
              <a:lumMod val="20000"/>
              <a:lumOff val="80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200" dirty="0" smtClean="0">
                <a:latin typeface="+mn-ea"/>
              </a:rPr>
              <a:t>避難所に必要なエリアの配置を決めて、区画整理</a:t>
            </a:r>
            <a:endParaRPr lang="en-US" altLang="ja-JP" sz="32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・運営本部エリア</a:t>
            </a:r>
            <a:endParaRPr lang="en-US" altLang="ja-JP" sz="26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・食堂エリア（配膳エリア）</a:t>
            </a:r>
            <a:endParaRPr lang="en-US" altLang="ja-JP" sz="2600" dirty="0" smtClean="0">
              <a:latin typeface="+mn-ea"/>
            </a:endParaRPr>
          </a:p>
          <a:p>
            <a:pPr marL="0" indent="0" fontAlgn="auto">
              <a:spcAft>
                <a:spcPts val="0"/>
              </a:spcAft>
              <a:buFont typeface="Arial" panose="020B0604020202020204" pitchFamily="34" charset="0"/>
              <a:buNone/>
            </a:pPr>
            <a:r>
              <a:rPr lang="ja-JP" altLang="en-US" sz="2600" dirty="0" smtClean="0">
                <a:latin typeface="+mn-ea"/>
              </a:rPr>
              <a:t>　・ベッドエリア（要配慮者エリア）　　　など　　　　　　　　　　　　　　　</a:t>
            </a:r>
            <a:r>
              <a:rPr lang="ja-JP" altLang="en-US" sz="2400" dirty="0" smtClean="0">
                <a:latin typeface="+mn-ea"/>
              </a:rPr>
              <a:t>　　　　　</a:t>
            </a:r>
            <a:endParaRPr lang="ja-JP" altLang="en-US" sz="2400" dirty="0">
              <a:latin typeface="+mn-ea"/>
            </a:endParaRPr>
          </a:p>
        </p:txBody>
      </p:sp>
      <p:sp>
        <p:nvSpPr>
          <p:cNvPr id="6" name="テキスト ボックス 5"/>
          <p:cNvSpPr txBox="1"/>
          <p:nvPr/>
        </p:nvSpPr>
        <p:spPr>
          <a:xfrm>
            <a:off x="955933" y="4115339"/>
            <a:ext cx="7394256" cy="2282676"/>
          </a:xfrm>
          <a:prstGeom prst="rect">
            <a:avLst/>
          </a:prstGeom>
          <a:solidFill>
            <a:schemeClr val="accent6">
              <a:lumMod val="40000"/>
              <a:lumOff val="60000"/>
            </a:schemeClr>
          </a:solidFill>
        </p:spPr>
        <p:txBody>
          <a:bodyPr wrap="square" rtlCol="0">
            <a:spAutoFit/>
          </a:bodyPr>
          <a:lstStyle/>
          <a:p>
            <a:pPr algn="ctr"/>
            <a:r>
              <a:rPr lang="ja-JP" altLang="en-US" sz="2400" b="1" dirty="0">
                <a:solidFill>
                  <a:srgbClr val="FF0000"/>
                </a:solidFill>
                <a:latin typeface="+mn-ea"/>
                <a:ea typeface="+mn-ea"/>
              </a:rPr>
              <a:t>ゾーニング</a:t>
            </a:r>
            <a:r>
              <a:rPr lang="ja-JP" altLang="en-US" sz="2400" b="1" dirty="0">
                <a:latin typeface="+mn-ea"/>
                <a:ea typeface="+mn-ea"/>
              </a:rPr>
              <a:t>によってもたらされる価値・</a:t>
            </a:r>
            <a:r>
              <a:rPr lang="ja-JP" altLang="en-US" sz="2400" b="1" dirty="0" smtClean="0">
                <a:latin typeface="+mn-ea"/>
                <a:ea typeface="+mn-ea"/>
              </a:rPr>
              <a:t>効果</a:t>
            </a:r>
            <a:endParaRPr lang="en-US" altLang="ja-JP" sz="2400" b="1" dirty="0" smtClean="0">
              <a:latin typeface="+mn-ea"/>
              <a:ea typeface="+mn-ea"/>
            </a:endParaRPr>
          </a:p>
          <a:p>
            <a:pPr algn="ctr">
              <a:lnSpc>
                <a:spcPts val="900"/>
              </a:lnSpc>
            </a:pPr>
            <a:endParaRPr lang="en-US" altLang="ja-JP" sz="2100" b="1" dirty="0">
              <a:latin typeface="+mn-ea"/>
              <a:ea typeface="+mn-ea"/>
            </a:endParaRPr>
          </a:p>
          <a:p>
            <a:r>
              <a:rPr lang="ja-JP" altLang="en-US" sz="2000" b="1" dirty="0">
                <a:latin typeface="+mn-ea"/>
                <a:ea typeface="+mn-ea"/>
              </a:rPr>
              <a:t>１　</a:t>
            </a:r>
            <a:r>
              <a:rPr lang="ja-JP" altLang="en-US" sz="2000" b="1" dirty="0">
                <a:solidFill>
                  <a:srgbClr val="FF0000"/>
                </a:solidFill>
                <a:latin typeface="+mn-ea"/>
                <a:ea typeface="+mn-ea"/>
              </a:rPr>
              <a:t>家族単位</a:t>
            </a:r>
            <a:r>
              <a:rPr lang="ja-JP" altLang="en-US" sz="2000" b="1" dirty="0">
                <a:latin typeface="+mn-ea"/>
                <a:ea typeface="+mn-ea"/>
              </a:rPr>
              <a:t>のユニットが形成される（安心）</a:t>
            </a:r>
            <a:endParaRPr lang="en-US" altLang="ja-JP" sz="2000" b="1" dirty="0">
              <a:latin typeface="+mn-ea"/>
              <a:ea typeface="+mn-ea"/>
            </a:endParaRPr>
          </a:p>
          <a:p>
            <a:r>
              <a:rPr lang="ja-JP" altLang="en-US" sz="2000" b="1" dirty="0">
                <a:latin typeface="+mn-ea"/>
                <a:ea typeface="+mn-ea"/>
              </a:rPr>
              <a:t>２　</a:t>
            </a:r>
            <a:r>
              <a:rPr lang="ja-JP" altLang="en-US" sz="2000" b="1" dirty="0" smtClean="0">
                <a:latin typeface="+mn-ea"/>
                <a:ea typeface="+mn-ea"/>
              </a:rPr>
              <a:t>運営側の</a:t>
            </a:r>
            <a:r>
              <a:rPr lang="ja-JP" altLang="en-US" sz="2000" b="1" dirty="0" smtClean="0">
                <a:solidFill>
                  <a:srgbClr val="FF0000"/>
                </a:solidFill>
                <a:latin typeface="+mn-ea"/>
                <a:ea typeface="+mn-ea"/>
              </a:rPr>
              <a:t>巡回</a:t>
            </a:r>
            <a:r>
              <a:rPr lang="ja-JP" altLang="en-US" sz="2000" b="1" dirty="0">
                <a:latin typeface="+mn-ea"/>
                <a:ea typeface="+mn-ea"/>
              </a:rPr>
              <a:t>がスムーズ</a:t>
            </a:r>
            <a:r>
              <a:rPr lang="ja-JP" altLang="en-US" sz="2000" b="1" dirty="0" smtClean="0">
                <a:latin typeface="+mn-ea"/>
                <a:ea typeface="+mn-ea"/>
              </a:rPr>
              <a:t>（安全）</a:t>
            </a:r>
            <a:endParaRPr lang="en-US" altLang="ja-JP" sz="2000" b="1" dirty="0" smtClean="0">
              <a:latin typeface="+mn-ea"/>
              <a:ea typeface="+mn-ea"/>
            </a:endParaRPr>
          </a:p>
          <a:p>
            <a:pPr>
              <a:lnSpc>
                <a:spcPts val="1300"/>
              </a:lnSpc>
            </a:pPr>
            <a:r>
              <a:rPr lang="ja-JP" altLang="en-US" sz="2000" b="1" dirty="0" smtClean="0">
                <a:latin typeface="+mn-ea"/>
                <a:ea typeface="+mn-ea"/>
              </a:rPr>
              <a:t>　　</a:t>
            </a:r>
            <a:r>
              <a:rPr lang="ja-JP" altLang="en-US" sz="2000" dirty="0" smtClean="0">
                <a:latin typeface="+mn-ea"/>
                <a:ea typeface="+mn-ea"/>
              </a:rPr>
              <a:t>しょくしん</a:t>
            </a:r>
            <a:endParaRPr lang="en-US" altLang="ja-JP" sz="2000" dirty="0" smtClean="0">
              <a:latin typeface="+mn-ea"/>
              <a:ea typeface="+mn-ea"/>
            </a:endParaRPr>
          </a:p>
          <a:p>
            <a:r>
              <a:rPr lang="ja-JP" altLang="en-US" sz="2000" b="1" dirty="0" smtClean="0">
                <a:latin typeface="+mn-ea"/>
                <a:ea typeface="+mn-ea"/>
              </a:rPr>
              <a:t>３　</a:t>
            </a:r>
            <a:r>
              <a:rPr lang="ja-JP" altLang="en-US" sz="2000" b="1" dirty="0" smtClean="0">
                <a:solidFill>
                  <a:srgbClr val="FF0000"/>
                </a:solidFill>
                <a:latin typeface="+mn-ea"/>
                <a:ea typeface="+mn-ea"/>
              </a:rPr>
              <a:t>食寝分離</a:t>
            </a:r>
            <a:r>
              <a:rPr lang="ja-JP" altLang="en-US" sz="2000" b="1" dirty="0" smtClean="0">
                <a:latin typeface="+mn-ea"/>
                <a:ea typeface="+mn-ea"/>
              </a:rPr>
              <a:t>（衛生）</a:t>
            </a:r>
            <a:endParaRPr lang="en-US" altLang="ja-JP" sz="2000" b="1" dirty="0" smtClean="0">
              <a:latin typeface="+mn-ea"/>
              <a:ea typeface="+mn-ea"/>
            </a:endParaRPr>
          </a:p>
          <a:p>
            <a:r>
              <a:rPr lang="ja-JP" altLang="en-US" sz="2000" b="1" dirty="0" smtClean="0">
                <a:latin typeface="+mn-ea"/>
                <a:ea typeface="+mn-ea"/>
              </a:rPr>
              <a:t>４　住民と支援者の目線が高くなる（</a:t>
            </a:r>
            <a:r>
              <a:rPr lang="ja-JP" altLang="en-US" sz="2000" b="1" dirty="0" smtClean="0">
                <a:solidFill>
                  <a:srgbClr val="FF0000"/>
                </a:solidFill>
                <a:latin typeface="+mn-ea"/>
                <a:ea typeface="+mn-ea"/>
              </a:rPr>
              <a:t>対話</a:t>
            </a:r>
            <a:r>
              <a:rPr lang="ja-JP" altLang="en-US" sz="2000" b="1" dirty="0" smtClean="0">
                <a:latin typeface="+mn-ea"/>
                <a:ea typeface="+mn-ea"/>
              </a:rPr>
              <a:t>）</a:t>
            </a:r>
            <a:endParaRPr lang="en-US" altLang="ja-JP" sz="2000" b="1" dirty="0" smtClean="0">
              <a:latin typeface="+mn-ea"/>
              <a:ea typeface="+mn-ea"/>
            </a:endParaRPr>
          </a:p>
          <a:p>
            <a:r>
              <a:rPr lang="ja-JP" altLang="en-US" sz="2000" b="1" dirty="0" smtClean="0">
                <a:latin typeface="+mn-ea"/>
                <a:ea typeface="+mn-ea"/>
              </a:rPr>
              <a:t>５　</a:t>
            </a:r>
            <a:r>
              <a:rPr lang="ja-JP" altLang="en-US" sz="2000" b="1" dirty="0" smtClean="0">
                <a:solidFill>
                  <a:srgbClr val="FF0000"/>
                </a:solidFill>
                <a:latin typeface="+mn-ea"/>
                <a:ea typeface="+mn-ea"/>
              </a:rPr>
              <a:t>掃除</a:t>
            </a:r>
            <a:r>
              <a:rPr lang="ja-JP" altLang="en-US" sz="2000" b="1" dirty="0" smtClean="0">
                <a:latin typeface="+mn-ea"/>
                <a:ea typeface="+mn-ea"/>
              </a:rPr>
              <a:t>が容易になる（衛生）</a:t>
            </a:r>
            <a:endParaRPr lang="en-US" altLang="ja-JP" sz="2000" b="1" dirty="0">
              <a:latin typeface="+mn-ea"/>
              <a:ea typeface="+mn-ea"/>
            </a:endParaRPr>
          </a:p>
        </p:txBody>
      </p:sp>
    </p:spTree>
    <p:extLst>
      <p:ext uri="{BB962C8B-B14F-4D97-AF65-F5344CB8AC3E}">
        <p14:creationId xmlns:p14="http://schemas.microsoft.com/office/powerpoint/2010/main" val="301403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避難所の光景（胆振東部地震）</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07</a:t>
            </a:r>
            <a:endParaRPr kumimoji="1" lang="ja-JP" altLang="en-US" dirty="0"/>
          </a:p>
        </p:txBody>
      </p:sp>
      <p:sp>
        <p:nvSpPr>
          <p:cNvPr id="4" name="テキスト ボックス 3">
            <a:extLst>
              <a:ext uri="{FF2B5EF4-FFF2-40B4-BE49-F238E27FC236}">
                <a16:creationId xmlns:a16="http://schemas.microsoft.com/office/drawing/2014/main" id="{242F0AB8-0AE6-5380-334E-0FF027BB6F1B}"/>
              </a:ext>
            </a:extLst>
          </p:cNvPr>
          <p:cNvSpPr txBox="1"/>
          <p:nvPr/>
        </p:nvSpPr>
        <p:spPr bwMode="auto">
          <a:xfrm>
            <a:off x="338062" y="989045"/>
            <a:ext cx="3825333"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p>
            <a:r>
              <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｜２０１８年（平成３０年）</a:t>
            </a:r>
            <a:r>
              <a:rPr lang="ja-JP" altLang="en-US" sz="2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rPr>
              <a:t>９月</a:t>
            </a:r>
            <a:endParaRPr lang="ja-JP" altLang="en-US" sz="2400" b="1" dirty="0">
              <a:solidFill>
                <a:schemeClr val="tx1">
                  <a:lumMod val="75000"/>
                  <a:lumOff val="25000"/>
                </a:scheme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Rectangle 6"/>
          <p:cNvSpPr>
            <a:spLocks noChangeArrowheads="1"/>
          </p:cNvSpPr>
          <p:nvPr/>
        </p:nvSpPr>
        <p:spPr bwMode="auto">
          <a:xfrm>
            <a:off x="3365525" y="6380123"/>
            <a:ext cx="3227784"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smtClean="0">
                <a:latin typeface="+mn-ea"/>
                <a:ea typeface="+mn-ea"/>
              </a:rPr>
              <a:t>厚真中央小学校</a:t>
            </a:r>
            <a:endParaRPr lang="ja-JP" altLang="en-US" sz="2400" dirty="0">
              <a:latin typeface="+mn-ea"/>
              <a:ea typeface="+mn-ea"/>
            </a:endParaRPr>
          </a:p>
        </p:txBody>
      </p:sp>
      <p:pic>
        <p:nvPicPr>
          <p:cNvPr id="6" name="図 5"/>
          <p:cNvPicPr/>
          <p:nvPr/>
        </p:nvPicPr>
        <p:blipFill>
          <a:blip r:embed="rId3">
            <a:extLst>
              <a:ext uri="{BEBA8EAE-BF5A-486C-A8C5-ECC9F3942E4B}">
                <a14:imgProps xmlns:a14="http://schemas.microsoft.com/office/drawing/2010/main">
                  <a14:imgLayer r:embed="rId4">
                    <a14:imgEffect>
                      <a14:sharpenSoften amount="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71018" y="2023580"/>
            <a:ext cx="7151091" cy="4096355"/>
          </a:xfrm>
          <a:prstGeom prst="rect">
            <a:avLst/>
          </a:prstGeom>
        </p:spPr>
      </p:pic>
      <p:sp>
        <p:nvSpPr>
          <p:cNvPr id="7" name="コンテンツ プレースホルダー 2"/>
          <p:cNvSpPr txBox="1">
            <a:spLocks/>
          </p:cNvSpPr>
          <p:nvPr/>
        </p:nvSpPr>
        <p:spPr>
          <a:xfrm>
            <a:off x="1480088" y="1490894"/>
            <a:ext cx="7142021" cy="455011"/>
          </a:xfrm>
          <a:prstGeom prst="rect">
            <a:avLst/>
          </a:prstGeom>
          <a:solidFill>
            <a:schemeClr val="accent2">
              <a:lumMod val="20000"/>
              <a:lumOff val="80000"/>
            </a:schemeClr>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smtClean="0">
                <a:latin typeface="+mn-ea"/>
              </a:rPr>
              <a:t>段ボールベッドが導入された避難所</a:t>
            </a:r>
            <a:endParaRPr lang="ja-JP" altLang="en-US" dirty="0">
              <a:latin typeface="+mn-ea"/>
            </a:endParaRPr>
          </a:p>
        </p:txBody>
      </p:sp>
    </p:spTree>
    <p:extLst>
      <p:ext uri="{BB962C8B-B14F-4D97-AF65-F5344CB8AC3E}">
        <p14:creationId xmlns:p14="http://schemas.microsoft.com/office/powerpoint/2010/main" val="3073694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ゾーニングのポイント</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79</a:t>
            </a:r>
            <a:endParaRPr kumimoji="1" lang="ja-JP" altLang="en-US" dirty="0"/>
          </a:p>
        </p:txBody>
      </p:sp>
      <p:sp>
        <p:nvSpPr>
          <p:cNvPr id="4" name="下矢印吹き出し 3"/>
          <p:cNvSpPr/>
          <p:nvPr/>
        </p:nvSpPr>
        <p:spPr>
          <a:xfrm>
            <a:off x="1061269" y="1439416"/>
            <a:ext cx="8208912" cy="3816245"/>
          </a:xfrm>
          <a:prstGeom prst="downArrowCallout">
            <a:avLst>
              <a:gd name="adj1" fmla="val 25000"/>
              <a:gd name="adj2" fmla="val 25000"/>
              <a:gd name="adj3" fmla="val 18835"/>
              <a:gd name="adj4" fmla="val 64977"/>
            </a:avLst>
          </a:prstGeom>
          <a:solidFill>
            <a:schemeClr val="accent6">
              <a:lumMod val="20000"/>
              <a:lumOff val="80000"/>
            </a:schemeClr>
          </a:solidFill>
          <a:ln w="28575">
            <a:solidFill>
              <a:srgbClr val="FF0000">
                <a:alpha val="50196"/>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n-ea"/>
            </a:endParaRPr>
          </a:p>
        </p:txBody>
      </p:sp>
      <p:sp>
        <p:nvSpPr>
          <p:cNvPr id="5" name="コンテンツ プレースホルダー 2"/>
          <p:cNvSpPr txBox="1">
            <a:spLocks/>
          </p:cNvSpPr>
          <p:nvPr/>
        </p:nvSpPr>
        <p:spPr>
          <a:xfrm>
            <a:off x="1257942" y="1658316"/>
            <a:ext cx="7886700" cy="2125919"/>
          </a:xfrm>
          <a:prstGeom prst="rect">
            <a:avLst/>
          </a:prstGeom>
          <a:solidFill>
            <a:schemeClr val="accent6">
              <a:lumMod val="20000"/>
              <a:lumOff val="80000"/>
            </a:schemeClr>
          </a:solidFill>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400" dirty="0" smtClean="0">
                <a:latin typeface="+mn-ea"/>
              </a:rPr>
              <a:t>　① 動線の確保</a:t>
            </a:r>
            <a:endParaRPr lang="en-US" altLang="ja-JP" sz="2400" dirty="0" smtClean="0">
              <a:latin typeface="+mn-ea"/>
            </a:endParaRPr>
          </a:p>
          <a:p>
            <a:pPr marL="0" indent="0" fontAlgn="auto">
              <a:spcBef>
                <a:spcPts val="1200"/>
              </a:spcBef>
              <a:spcAft>
                <a:spcPts val="0"/>
              </a:spcAft>
              <a:buFont typeface="Arial" panose="020B0604020202020204" pitchFamily="34" charset="0"/>
              <a:buNone/>
            </a:pPr>
            <a:r>
              <a:rPr lang="ja-JP" altLang="en-US" sz="2400" dirty="0" smtClean="0">
                <a:latin typeface="+mn-ea"/>
              </a:rPr>
              <a:t>　　   </a:t>
            </a:r>
            <a:endParaRPr lang="en-US" altLang="ja-JP" sz="2400" dirty="0" smtClean="0">
              <a:latin typeface="+mn-ea"/>
            </a:endParaRPr>
          </a:p>
          <a:p>
            <a:pPr marL="0" indent="0" fontAlgn="auto">
              <a:lnSpc>
                <a:spcPts val="1200"/>
              </a:lnSpc>
              <a:spcBef>
                <a:spcPts val="1200"/>
              </a:spcBef>
              <a:spcAft>
                <a:spcPts val="0"/>
              </a:spcAft>
              <a:buFont typeface="Arial" panose="020B0604020202020204" pitchFamily="34" charset="0"/>
              <a:buNone/>
            </a:pPr>
            <a:r>
              <a:rPr lang="ja-JP" altLang="en-US" sz="2400" dirty="0" smtClean="0">
                <a:latin typeface="+mn-ea"/>
              </a:rPr>
              <a:t>　② 食寝の分離</a:t>
            </a:r>
            <a:endParaRPr lang="en-US" altLang="ja-JP" sz="2400" dirty="0" smtClean="0">
              <a:latin typeface="+mn-ea"/>
            </a:endParaRPr>
          </a:p>
          <a:p>
            <a:pPr marL="0" indent="0" fontAlgn="auto">
              <a:spcAft>
                <a:spcPts val="0"/>
              </a:spcAft>
              <a:buFont typeface="Arial" panose="020B0604020202020204" pitchFamily="34" charset="0"/>
              <a:buNone/>
            </a:pPr>
            <a:endParaRPr lang="en-US" altLang="ja-JP" sz="2400" dirty="0" smtClean="0">
              <a:latin typeface="+mn-ea"/>
            </a:endParaRPr>
          </a:p>
          <a:p>
            <a:pPr marL="0" indent="0" fontAlgn="auto">
              <a:spcAft>
                <a:spcPts val="0"/>
              </a:spcAft>
              <a:buFont typeface="Arial" panose="020B0604020202020204" pitchFamily="34" charset="0"/>
              <a:buNone/>
            </a:pPr>
            <a:r>
              <a:rPr lang="ja-JP" altLang="en-US" sz="2400" dirty="0" smtClean="0">
                <a:latin typeface="+mn-ea"/>
              </a:rPr>
              <a:t>　③ 避難所内の個人・家族の居住場所の明確化</a:t>
            </a:r>
            <a:endParaRPr lang="en-US" altLang="ja-JP" sz="2400" dirty="0" smtClean="0">
              <a:latin typeface="+mn-ea"/>
            </a:endParaRPr>
          </a:p>
          <a:p>
            <a:pPr marL="0" indent="0" fontAlgn="auto">
              <a:spcAft>
                <a:spcPts val="0"/>
              </a:spcAft>
              <a:buFont typeface="Arial" panose="020B0604020202020204" pitchFamily="34" charset="0"/>
              <a:buNone/>
            </a:pPr>
            <a:endParaRPr lang="ja-JP" altLang="en-US" sz="2400" dirty="0">
              <a:latin typeface="+mn-ea"/>
            </a:endParaRPr>
          </a:p>
        </p:txBody>
      </p:sp>
      <p:sp>
        <p:nvSpPr>
          <p:cNvPr id="6" name="フローチャート: 準備 5"/>
          <p:cNvSpPr/>
          <p:nvPr/>
        </p:nvSpPr>
        <p:spPr>
          <a:xfrm>
            <a:off x="1061269" y="5255661"/>
            <a:ext cx="7886699" cy="834190"/>
          </a:xfrm>
          <a:prstGeom prst="flowChartPrepara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n-ea"/>
              </a:rPr>
              <a:t>病気予防とセキュリティ確保</a:t>
            </a:r>
            <a:endParaRPr kumimoji="1" lang="ja-JP" altLang="en-US" sz="2800" dirty="0">
              <a:solidFill>
                <a:schemeClr val="tx1"/>
              </a:solidFill>
              <a:latin typeface="+mn-ea"/>
            </a:endParaRPr>
          </a:p>
        </p:txBody>
      </p:sp>
      <p:sp>
        <p:nvSpPr>
          <p:cNvPr id="7" name="テキスト ボックス 6"/>
          <p:cNvSpPr txBox="1"/>
          <p:nvPr/>
        </p:nvSpPr>
        <p:spPr>
          <a:xfrm>
            <a:off x="1783746" y="2317263"/>
            <a:ext cx="1364777" cy="307777"/>
          </a:xfrm>
          <a:prstGeom prst="rect">
            <a:avLst/>
          </a:prstGeom>
          <a:noFill/>
        </p:spPr>
        <p:txBody>
          <a:bodyPr wrap="square" rtlCol="0">
            <a:spAutoFit/>
          </a:bodyPr>
          <a:lstStyle/>
          <a:p>
            <a:r>
              <a:rPr kumimoji="1" lang="ja-JP" altLang="en-US" sz="1400" dirty="0" smtClean="0">
                <a:latin typeface="+mn-ea"/>
                <a:ea typeface="+mn-ea"/>
              </a:rPr>
              <a:t>しょくしん</a:t>
            </a:r>
            <a:endParaRPr kumimoji="1" lang="ja-JP" altLang="en-US" sz="1400" dirty="0">
              <a:latin typeface="+mn-ea"/>
              <a:ea typeface="+mn-ea"/>
            </a:endParaRPr>
          </a:p>
        </p:txBody>
      </p:sp>
    </p:spTree>
    <p:extLst>
      <p:ext uri="{BB962C8B-B14F-4D97-AF65-F5344CB8AC3E}">
        <p14:creationId xmlns:p14="http://schemas.microsoft.com/office/powerpoint/2010/main" val="9672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必要な視点</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80</a:t>
            </a:r>
            <a:endParaRPr kumimoji="1" lang="ja-JP" altLang="en-US" dirty="0"/>
          </a:p>
        </p:txBody>
      </p:sp>
      <p:sp>
        <p:nvSpPr>
          <p:cNvPr id="4" name="コンテンツ プレースホルダー 2"/>
          <p:cNvSpPr txBox="1">
            <a:spLocks/>
          </p:cNvSpPr>
          <p:nvPr/>
        </p:nvSpPr>
        <p:spPr>
          <a:xfrm>
            <a:off x="1709342" y="2638091"/>
            <a:ext cx="6768752" cy="4201925"/>
          </a:xfrm>
          <a:prstGeom prst="rect">
            <a:avLst/>
          </a:prstGeom>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fontAlgn="auto">
              <a:spcAft>
                <a:spcPts val="0"/>
              </a:spcAft>
            </a:pPr>
            <a:r>
              <a:rPr lang="ja-JP" altLang="en-US" sz="3200" smtClean="0">
                <a:latin typeface="+mn-ea"/>
              </a:rPr>
              <a:t>通路</a:t>
            </a:r>
            <a:endParaRPr lang="en-US" altLang="ja-JP" sz="3200" smtClean="0">
              <a:latin typeface="+mn-ea"/>
            </a:endParaRPr>
          </a:p>
          <a:p>
            <a:pPr fontAlgn="auto">
              <a:spcAft>
                <a:spcPts val="0"/>
              </a:spcAft>
            </a:pPr>
            <a:r>
              <a:rPr lang="ja-JP" altLang="en-US" sz="3200" smtClean="0">
                <a:latin typeface="+mn-ea"/>
              </a:rPr>
              <a:t>各エリアの設置</a:t>
            </a:r>
            <a:endParaRPr lang="en-US" altLang="ja-JP" sz="3200" smtClean="0">
              <a:latin typeface="+mn-ea"/>
            </a:endParaRPr>
          </a:p>
          <a:p>
            <a:pPr fontAlgn="auto">
              <a:spcAft>
                <a:spcPts val="0"/>
              </a:spcAft>
            </a:pPr>
            <a:r>
              <a:rPr lang="ja-JP" altLang="en-US" sz="3200" smtClean="0">
                <a:latin typeface="+mn-ea"/>
              </a:rPr>
              <a:t>要配慮者エリア</a:t>
            </a:r>
            <a:endParaRPr lang="en-US" altLang="ja-JP" sz="3200" smtClean="0">
              <a:latin typeface="+mn-ea"/>
            </a:endParaRPr>
          </a:p>
          <a:p>
            <a:pPr fontAlgn="auto">
              <a:spcAft>
                <a:spcPts val="0"/>
              </a:spcAft>
            </a:pPr>
            <a:r>
              <a:rPr lang="ja-JP" altLang="en-US" sz="3200" smtClean="0">
                <a:latin typeface="+mn-ea"/>
              </a:rPr>
              <a:t>更衣室</a:t>
            </a:r>
            <a:endParaRPr lang="en-US" altLang="ja-JP" sz="3200" smtClean="0">
              <a:latin typeface="+mn-ea"/>
            </a:endParaRPr>
          </a:p>
          <a:p>
            <a:pPr fontAlgn="auto">
              <a:spcAft>
                <a:spcPts val="0"/>
              </a:spcAft>
            </a:pPr>
            <a:r>
              <a:rPr lang="ja-JP" altLang="en-US" sz="3200" smtClean="0">
                <a:latin typeface="+mn-ea"/>
              </a:rPr>
              <a:t>ゴミ箱</a:t>
            </a:r>
            <a:endParaRPr lang="en-US" altLang="ja-JP" sz="3200" smtClean="0">
              <a:latin typeface="+mn-ea"/>
            </a:endParaRPr>
          </a:p>
          <a:p>
            <a:pPr fontAlgn="auto">
              <a:spcAft>
                <a:spcPts val="0"/>
              </a:spcAft>
            </a:pPr>
            <a:r>
              <a:rPr lang="ja-JP" altLang="en-US" sz="3200" smtClean="0">
                <a:latin typeface="+mn-ea"/>
              </a:rPr>
              <a:t>備蓄物資</a:t>
            </a:r>
            <a:endParaRPr lang="en-US" altLang="ja-JP" sz="3200" smtClean="0">
              <a:latin typeface="+mn-ea"/>
            </a:endParaRPr>
          </a:p>
          <a:p>
            <a:pPr fontAlgn="auto">
              <a:spcAft>
                <a:spcPts val="0"/>
              </a:spcAft>
            </a:pPr>
            <a:r>
              <a:rPr lang="ja-JP" altLang="en-US" sz="3200" smtClean="0">
                <a:latin typeface="+mn-ea"/>
              </a:rPr>
              <a:t>携帯電話の充電</a:t>
            </a:r>
            <a:endParaRPr lang="en-US" altLang="ja-JP" sz="3200" smtClean="0">
              <a:latin typeface="+mn-ea"/>
            </a:endParaRPr>
          </a:p>
          <a:p>
            <a:pPr fontAlgn="auto">
              <a:spcAft>
                <a:spcPts val="0"/>
              </a:spcAft>
            </a:pPr>
            <a:endParaRPr lang="ja-JP" altLang="en-US" sz="3200" dirty="0">
              <a:latin typeface="+mn-ea"/>
            </a:endParaRPr>
          </a:p>
        </p:txBody>
      </p:sp>
      <p:sp>
        <p:nvSpPr>
          <p:cNvPr id="5" name="タイトル 1"/>
          <p:cNvSpPr txBox="1">
            <a:spLocks/>
          </p:cNvSpPr>
          <p:nvPr/>
        </p:nvSpPr>
        <p:spPr>
          <a:xfrm>
            <a:off x="1061269" y="1574873"/>
            <a:ext cx="7886700" cy="84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200" dirty="0"/>
          </a:p>
        </p:txBody>
      </p:sp>
      <p:sp>
        <p:nvSpPr>
          <p:cNvPr id="6" name="コンテンツ プレースホルダー 2"/>
          <p:cNvSpPr txBox="1">
            <a:spLocks/>
          </p:cNvSpPr>
          <p:nvPr/>
        </p:nvSpPr>
        <p:spPr>
          <a:xfrm>
            <a:off x="4667735" y="2789101"/>
            <a:ext cx="3606466" cy="3630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p>
        </p:txBody>
      </p:sp>
      <p:sp>
        <p:nvSpPr>
          <p:cNvPr id="7" name="対角する 2 つの角を切り取った四角形 6"/>
          <p:cNvSpPr/>
          <p:nvPr/>
        </p:nvSpPr>
        <p:spPr>
          <a:xfrm>
            <a:off x="1061269" y="1337673"/>
            <a:ext cx="7886700" cy="1078730"/>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ゾーニングには、次の視点も考慮しながら、配置を決めましょう。</a:t>
            </a:r>
          </a:p>
        </p:txBody>
      </p:sp>
    </p:spTree>
    <p:extLst>
      <p:ext uri="{BB962C8B-B14F-4D97-AF65-F5344CB8AC3E}">
        <p14:creationId xmlns:p14="http://schemas.microsoft.com/office/powerpoint/2010/main" val="1690758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演習は、２パターンを用意</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81</a:t>
            </a:r>
            <a:endParaRPr kumimoji="1" lang="ja-JP" altLang="en-US" dirty="0"/>
          </a:p>
        </p:txBody>
      </p:sp>
      <p:sp>
        <p:nvSpPr>
          <p:cNvPr id="4" name="コンテンツ プレースホルダー 2"/>
          <p:cNvSpPr txBox="1">
            <a:spLocks/>
          </p:cNvSpPr>
          <p:nvPr/>
        </p:nvSpPr>
        <p:spPr>
          <a:xfrm>
            <a:off x="937187" y="2515574"/>
            <a:ext cx="4245429" cy="2521523"/>
          </a:xfrm>
          <a:prstGeom prst="rect">
            <a:avLst/>
          </a:prstGeom>
          <a:ln w="41275">
            <a:solidFill>
              <a:schemeClr val="tx1"/>
            </a:solidFill>
          </a:ln>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algn="ctr" fontAlgn="auto">
              <a:lnSpc>
                <a:spcPct val="150000"/>
              </a:lnSpc>
              <a:spcAft>
                <a:spcPts val="0"/>
              </a:spcAft>
              <a:buFont typeface="Arial" panose="020B0604020202020204" pitchFamily="34" charset="0"/>
              <a:buNone/>
            </a:pPr>
            <a:r>
              <a:rPr lang="ja-JP" altLang="en-US" sz="2800" smtClean="0">
                <a:latin typeface="+mn-ea"/>
              </a:rPr>
              <a:t>パターンＡ</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体育館：６９０㎡</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縦２３ｍ</a:t>
            </a:r>
            <a:r>
              <a:rPr lang="en-US" altLang="ja-JP" sz="2800" smtClean="0">
                <a:latin typeface="+mn-ea"/>
              </a:rPr>
              <a:t>×</a:t>
            </a:r>
            <a:r>
              <a:rPr lang="ja-JP" altLang="en-US" sz="2800" smtClean="0">
                <a:latin typeface="+mn-ea"/>
              </a:rPr>
              <a:t>横３０ｍ</a:t>
            </a:r>
            <a:endParaRPr lang="en-US" altLang="ja-JP" sz="2800" smtClean="0">
              <a:latin typeface="+mn-ea"/>
            </a:endParaRPr>
          </a:p>
          <a:p>
            <a:pPr marL="0" indent="0" algn="ctr" fontAlgn="auto">
              <a:spcAft>
                <a:spcPts val="0"/>
              </a:spcAft>
              <a:buFont typeface="Arial" panose="020B0604020202020204" pitchFamily="34" charset="0"/>
              <a:buNone/>
            </a:pPr>
            <a:r>
              <a:rPr lang="ja-JP" altLang="en-US" sz="2800" smtClean="0">
                <a:latin typeface="+mn-ea"/>
              </a:rPr>
              <a:t>（器具庫、ステージは除く）</a:t>
            </a:r>
            <a:endParaRPr lang="en-US" altLang="ja-JP" sz="2800" smtClean="0">
              <a:latin typeface="+mn-ea"/>
            </a:endParaRPr>
          </a:p>
          <a:p>
            <a:pPr marL="0" indent="0" fontAlgn="auto">
              <a:spcAft>
                <a:spcPts val="0"/>
              </a:spcAft>
              <a:buFont typeface="Arial" panose="020B0604020202020204" pitchFamily="34" charset="0"/>
              <a:buNone/>
            </a:pPr>
            <a:endParaRPr lang="ja-JP" altLang="en-US" sz="2800" dirty="0">
              <a:latin typeface="+mn-ea"/>
            </a:endParaRPr>
          </a:p>
        </p:txBody>
      </p:sp>
      <p:sp>
        <p:nvSpPr>
          <p:cNvPr id="5" name="コンテンツ プレースホルダー 2"/>
          <p:cNvSpPr txBox="1">
            <a:spLocks/>
          </p:cNvSpPr>
          <p:nvPr/>
        </p:nvSpPr>
        <p:spPr>
          <a:xfrm>
            <a:off x="5453757" y="2519536"/>
            <a:ext cx="3843660" cy="2517561"/>
          </a:xfrm>
          <a:prstGeom prst="rect">
            <a:avLst/>
          </a:prstGeom>
          <a:ln w="412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ja-JP" altLang="en-US" dirty="0" smtClean="0">
                <a:latin typeface="+mn-ea"/>
              </a:rPr>
              <a:t>パターンＢ</a:t>
            </a:r>
            <a:endParaRPr lang="en-US" altLang="ja-JP" dirty="0" smtClean="0">
              <a:latin typeface="+mn-ea"/>
            </a:endParaRPr>
          </a:p>
          <a:p>
            <a:pPr marL="0" indent="0" algn="ctr">
              <a:lnSpc>
                <a:spcPct val="150000"/>
              </a:lnSpc>
              <a:buFont typeface="Arial" panose="020B0604020202020204" pitchFamily="34" charset="0"/>
              <a:buNone/>
            </a:pPr>
            <a:r>
              <a:rPr lang="ja-JP" altLang="en-US" dirty="0" smtClean="0">
                <a:latin typeface="+mn-ea"/>
              </a:rPr>
              <a:t>教室：６３㎡</a:t>
            </a:r>
            <a:endParaRPr lang="en-US" altLang="ja-JP" dirty="0" smtClean="0">
              <a:latin typeface="+mn-ea"/>
            </a:endParaRPr>
          </a:p>
          <a:p>
            <a:pPr marL="0" indent="0" algn="ctr">
              <a:lnSpc>
                <a:spcPct val="150000"/>
              </a:lnSpc>
              <a:buFont typeface="Arial" panose="020B0604020202020204" pitchFamily="34" charset="0"/>
              <a:buNone/>
            </a:pPr>
            <a:r>
              <a:rPr lang="ja-JP" altLang="en-US" dirty="0" smtClean="0">
                <a:latin typeface="+mn-ea"/>
              </a:rPr>
              <a:t>縦７ｍ</a:t>
            </a:r>
            <a:r>
              <a:rPr lang="en-US" altLang="ja-JP" dirty="0" smtClean="0">
                <a:latin typeface="+mn-ea"/>
              </a:rPr>
              <a:t>×</a:t>
            </a:r>
            <a:r>
              <a:rPr lang="ja-JP" altLang="en-US" dirty="0" smtClean="0">
                <a:latin typeface="+mn-ea"/>
              </a:rPr>
              <a:t>横９ｍ</a:t>
            </a:r>
            <a:endParaRPr lang="en-US" altLang="ja-JP" dirty="0" smtClean="0">
              <a:latin typeface="+mn-ea"/>
            </a:endParaRPr>
          </a:p>
          <a:p>
            <a:pPr marL="0" indent="0">
              <a:buFont typeface="Arial" panose="020B0604020202020204" pitchFamily="34" charset="0"/>
              <a:buNone/>
            </a:pPr>
            <a:endParaRPr lang="ja-JP" altLang="en-US" dirty="0">
              <a:latin typeface="+mn-ea"/>
            </a:endParaRPr>
          </a:p>
        </p:txBody>
      </p:sp>
    </p:spTree>
    <p:extLst>
      <p:ext uri="{BB962C8B-B14F-4D97-AF65-F5344CB8AC3E}">
        <p14:creationId xmlns:p14="http://schemas.microsoft.com/office/powerpoint/2010/main" val="11620196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パターンＡ　体育館</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82</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53315594"/>
              </p:ext>
            </p:extLst>
          </p:nvPr>
        </p:nvGraphicFramePr>
        <p:xfrm>
          <a:off x="1641448" y="2379098"/>
          <a:ext cx="6211153" cy="4318312"/>
        </p:xfrm>
        <a:graphic>
          <a:graphicData uri="http://schemas.openxmlformats.org/drawingml/2006/table">
            <a:tbl>
              <a:tblPr firstRow="1" firstCol="1" bandRow="1">
                <a:tableStyleId>{93296810-A885-4BE3-A3E7-6D5BEEA58F35}</a:tableStyleId>
              </a:tblPr>
              <a:tblGrid>
                <a:gridCol w="186924">
                  <a:extLst>
                    <a:ext uri="{9D8B030D-6E8A-4147-A177-3AD203B41FA5}">
                      <a16:colId xmlns:a16="http://schemas.microsoft.com/office/drawing/2014/main" val="157088104"/>
                    </a:ext>
                  </a:extLst>
                </a:gridCol>
                <a:gridCol w="186924">
                  <a:extLst>
                    <a:ext uri="{9D8B030D-6E8A-4147-A177-3AD203B41FA5}">
                      <a16:colId xmlns:a16="http://schemas.microsoft.com/office/drawing/2014/main" val="2946330965"/>
                    </a:ext>
                  </a:extLst>
                </a:gridCol>
                <a:gridCol w="186924">
                  <a:extLst>
                    <a:ext uri="{9D8B030D-6E8A-4147-A177-3AD203B41FA5}">
                      <a16:colId xmlns:a16="http://schemas.microsoft.com/office/drawing/2014/main" val="944565041"/>
                    </a:ext>
                  </a:extLst>
                </a:gridCol>
                <a:gridCol w="186924">
                  <a:extLst>
                    <a:ext uri="{9D8B030D-6E8A-4147-A177-3AD203B41FA5}">
                      <a16:colId xmlns:a16="http://schemas.microsoft.com/office/drawing/2014/main" val="1308386672"/>
                    </a:ext>
                  </a:extLst>
                </a:gridCol>
                <a:gridCol w="186924">
                  <a:extLst>
                    <a:ext uri="{9D8B030D-6E8A-4147-A177-3AD203B41FA5}">
                      <a16:colId xmlns:a16="http://schemas.microsoft.com/office/drawing/2014/main" val="2311799161"/>
                    </a:ext>
                  </a:extLst>
                </a:gridCol>
                <a:gridCol w="186924">
                  <a:extLst>
                    <a:ext uri="{9D8B030D-6E8A-4147-A177-3AD203B41FA5}">
                      <a16:colId xmlns:a16="http://schemas.microsoft.com/office/drawing/2014/main" val="987188759"/>
                    </a:ext>
                  </a:extLst>
                </a:gridCol>
                <a:gridCol w="186924">
                  <a:extLst>
                    <a:ext uri="{9D8B030D-6E8A-4147-A177-3AD203B41FA5}">
                      <a16:colId xmlns:a16="http://schemas.microsoft.com/office/drawing/2014/main" val="2631708364"/>
                    </a:ext>
                  </a:extLst>
                </a:gridCol>
                <a:gridCol w="186924">
                  <a:extLst>
                    <a:ext uri="{9D8B030D-6E8A-4147-A177-3AD203B41FA5}">
                      <a16:colId xmlns:a16="http://schemas.microsoft.com/office/drawing/2014/main" val="2330733052"/>
                    </a:ext>
                  </a:extLst>
                </a:gridCol>
                <a:gridCol w="186924">
                  <a:extLst>
                    <a:ext uri="{9D8B030D-6E8A-4147-A177-3AD203B41FA5}">
                      <a16:colId xmlns:a16="http://schemas.microsoft.com/office/drawing/2014/main" val="3656947559"/>
                    </a:ext>
                  </a:extLst>
                </a:gridCol>
                <a:gridCol w="186924">
                  <a:extLst>
                    <a:ext uri="{9D8B030D-6E8A-4147-A177-3AD203B41FA5}">
                      <a16:colId xmlns:a16="http://schemas.microsoft.com/office/drawing/2014/main" val="1697900744"/>
                    </a:ext>
                  </a:extLst>
                </a:gridCol>
                <a:gridCol w="186924">
                  <a:extLst>
                    <a:ext uri="{9D8B030D-6E8A-4147-A177-3AD203B41FA5}">
                      <a16:colId xmlns:a16="http://schemas.microsoft.com/office/drawing/2014/main" val="436226338"/>
                    </a:ext>
                  </a:extLst>
                </a:gridCol>
                <a:gridCol w="186924">
                  <a:extLst>
                    <a:ext uri="{9D8B030D-6E8A-4147-A177-3AD203B41FA5}">
                      <a16:colId xmlns:a16="http://schemas.microsoft.com/office/drawing/2014/main" val="2085832857"/>
                    </a:ext>
                  </a:extLst>
                </a:gridCol>
                <a:gridCol w="186924">
                  <a:extLst>
                    <a:ext uri="{9D8B030D-6E8A-4147-A177-3AD203B41FA5}">
                      <a16:colId xmlns:a16="http://schemas.microsoft.com/office/drawing/2014/main" val="3416236427"/>
                    </a:ext>
                  </a:extLst>
                </a:gridCol>
                <a:gridCol w="186924">
                  <a:extLst>
                    <a:ext uri="{9D8B030D-6E8A-4147-A177-3AD203B41FA5}">
                      <a16:colId xmlns:a16="http://schemas.microsoft.com/office/drawing/2014/main" val="4071974048"/>
                    </a:ext>
                  </a:extLst>
                </a:gridCol>
                <a:gridCol w="186924">
                  <a:extLst>
                    <a:ext uri="{9D8B030D-6E8A-4147-A177-3AD203B41FA5}">
                      <a16:colId xmlns:a16="http://schemas.microsoft.com/office/drawing/2014/main" val="198824287"/>
                    </a:ext>
                  </a:extLst>
                </a:gridCol>
                <a:gridCol w="186924">
                  <a:extLst>
                    <a:ext uri="{9D8B030D-6E8A-4147-A177-3AD203B41FA5}">
                      <a16:colId xmlns:a16="http://schemas.microsoft.com/office/drawing/2014/main" val="3026167298"/>
                    </a:ext>
                  </a:extLst>
                </a:gridCol>
                <a:gridCol w="186924">
                  <a:extLst>
                    <a:ext uri="{9D8B030D-6E8A-4147-A177-3AD203B41FA5}">
                      <a16:colId xmlns:a16="http://schemas.microsoft.com/office/drawing/2014/main" val="2120659134"/>
                    </a:ext>
                  </a:extLst>
                </a:gridCol>
                <a:gridCol w="186924">
                  <a:extLst>
                    <a:ext uri="{9D8B030D-6E8A-4147-A177-3AD203B41FA5}">
                      <a16:colId xmlns:a16="http://schemas.microsoft.com/office/drawing/2014/main" val="1336884939"/>
                    </a:ext>
                  </a:extLst>
                </a:gridCol>
                <a:gridCol w="196197">
                  <a:extLst>
                    <a:ext uri="{9D8B030D-6E8A-4147-A177-3AD203B41FA5}">
                      <a16:colId xmlns:a16="http://schemas.microsoft.com/office/drawing/2014/main" val="3512123527"/>
                    </a:ext>
                  </a:extLst>
                </a:gridCol>
                <a:gridCol w="177651">
                  <a:extLst>
                    <a:ext uri="{9D8B030D-6E8A-4147-A177-3AD203B41FA5}">
                      <a16:colId xmlns:a16="http://schemas.microsoft.com/office/drawing/2014/main" val="1894502536"/>
                    </a:ext>
                  </a:extLst>
                </a:gridCol>
                <a:gridCol w="186924">
                  <a:extLst>
                    <a:ext uri="{9D8B030D-6E8A-4147-A177-3AD203B41FA5}">
                      <a16:colId xmlns:a16="http://schemas.microsoft.com/office/drawing/2014/main" val="2936220342"/>
                    </a:ext>
                  </a:extLst>
                </a:gridCol>
                <a:gridCol w="186924">
                  <a:extLst>
                    <a:ext uri="{9D8B030D-6E8A-4147-A177-3AD203B41FA5}">
                      <a16:colId xmlns:a16="http://schemas.microsoft.com/office/drawing/2014/main" val="2263100020"/>
                    </a:ext>
                  </a:extLst>
                </a:gridCol>
                <a:gridCol w="186924">
                  <a:extLst>
                    <a:ext uri="{9D8B030D-6E8A-4147-A177-3AD203B41FA5}">
                      <a16:colId xmlns:a16="http://schemas.microsoft.com/office/drawing/2014/main" val="574333842"/>
                    </a:ext>
                  </a:extLst>
                </a:gridCol>
                <a:gridCol w="186924">
                  <a:extLst>
                    <a:ext uri="{9D8B030D-6E8A-4147-A177-3AD203B41FA5}">
                      <a16:colId xmlns:a16="http://schemas.microsoft.com/office/drawing/2014/main" val="1708194060"/>
                    </a:ext>
                  </a:extLst>
                </a:gridCol>
                <a:gridCol w="186924">
                  <a:extLst>
                    <a:ext uri="{9D8B030D-6E8A-4147-A177-3AD203B41FA5}">
                      <a16:colId xmlns:a16="http://schemas.microsoft.com/office/drawing/2014/main" val="494735026"/>
                    </a:ext>
                  </a:extLst>
                </a:gridCol>
                <a:gridCol w="186924">
                  <a:extLst>
                    <a:ext uri="{9D8B030D-6E8A-4147-A177-3AD203B41FA5}">
                      <a16:colId xmlns:a16="http://schemas.microsoft.com/office/drawing/2014/main" val="2286993331"/>
                    </a:ext>
                  </a:extLst>
                </a:gridCol>
                <a:gridCol w="186924">
                  <a:extLst>
                    <a:ext uri="{9D8B030D-6E8A-4147-A177-3AD203B41FA5}">
                      <a16:colId xmlns:a16="http://schemas.microsoft.com/office/drawing/2014/main" val="40153420"/>
                    </a:ext>
                  </a:extLst>
                </a:gridCol>
                <a:gridCol w="186924">
                  <a:extLst>
                    <a:ext uri="{9D8B030D-6E8A-4147-A177-3AD203B41FA5}">
                      <a16:colId xmlns:a16="http://schemas.microsoft.com/office/drawing/2014/main" val="3322977613"/>
                    </a:ext>
                  </a:extLst>
                </a:gridCol>
                <a:gridCol w="186924">
                  <a:extLst>
                    <a:ext uri="{9D8B030D-6E8A-4147-A177-3AD203B41FA5}">
                      <a16:colId xmlns:a16="http://schemas.microsoft.com/office/drawing/2014/main" val="2309865050"/>
                    </a:ext>
                  </a:extLst>
                </a:gridCol>
                <a:gridCol w="186924">
                  <a:extLst>
                    <a:ext uri="{9D8B030D-6E8A-4147-A177-3AD203B41FA5}">
                      <a16:colId xmlns:a16="http://schemas.microsoft.com/office/drawing/2014/main" val="3493378822"/>
                    </a:ext>
                  </a:extLst>
                </a:gridCol>
                <a:gridCol w="603433">
                  <a:extLst>
                    <a:ext uri="{9D8B030D-6E8A-4147-A177-3AD203B41FA5}">
                      <a16:colId xmlns:a16="http://schemas.microsoft.com/office/drawing/2014/main" val="1516640889"/>
                    </a:ext>
                  </a:extLst>
                </a:gridCol>
              </a:tblGrid>
              <a:tr h="185955">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63025">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63025">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63025">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63025">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63025">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63025">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63025">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ctr" hangingPunct="0">
                        <a:spcAft>
                          <a:spcPts val="0"/>
                        </a:spcAft>
                      </a:pPr>
                      <a:r>
                        <a:rPr lang="ja-JP" sz="700">
                          <a:effectLst/>
                        </a:rPr>
                        <a:t>ステージ</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63025">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63025">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63025">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63025">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63025">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63025">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63025">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63025">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63025">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63025">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63025">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p>
                    <a:p>
                      <a:pPr algn="just" hangingPunct="0">
                        <a:spcAft>
                          <a:spcPts val="0"/>
                        </a:spcAft>
                      </a:pPr>
                      <a:r>
                        <a:rPr lang="en-US" sz="7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63025">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63025">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63025">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450717">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テキスト ボックス 2"/>
          <p:cNvSpPr txBox="1">
            <a:spLocks noChangeArrowheads="1"/>
          </p:cNvSpPr>
          <p:nvPr/>
        </p:nvSpPr>
        <p:spPr bwMode="auto">
          <a:xfrm>
            <a:off x="7852597" y="2283314"/>
            <a:ext cx="1591466" cy="812286"/>
          </a:xfrm>
          <a:prstGeom prst="rect">
            <a:avLst/>
          </a:prstGeom>
          <a:solidFill>
            <a:srgbClr val="FFFFFF"/>
          </a:solidFill>
          <a:ln w="19050" cmpd="dbl">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1</a:t>
            </a: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マスは、　</a:t>
            </a:r>
            <a:endPar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１</a:t>
            </a: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m×</a:t>
            </a:r>
            <a:r>
              <a:rPr kumimoji="0" lang="ja-JP" altLang="en-US" sz="2400" b="0" i="0" u="none" strike="noStrike" cap="none" normalizeH="0" baseline="0" dirty="0" smtClean="0">
                <a:ln>
                  <a:noFill/>
                </a:ln>
                <a:solidFill>
                  <a:schemeClr val="tx1"/>
                </a:solidFill>
                <a:effectLst/>
                <a:latin typeface="+mn-ea"/>
                <a:ea typeface="+mn-ea"/>
                <a:cs typeface="Times New Roman" panose="02020603050405020304" pitchFamily="18" charset="0"/>
              </a:rPr>
              <a:t>１</a:t>
            </a:r>
            <a:r>
              <a:rPr kumimoji="0" lang="en-US" altLang="ja-JP" sz="2400" b="0" i="0" u="none" strike="noStrike" cap="none" normalizeH="0" baseline="0" dirty="0" smtClean="0">
                <a:ln>
                  <a:noFill/>
                </a:ln>
                <a:solidFill>
                  <a:schemeClr val="tx1"/>
                </a:solidFill>
                <a:effectLst/>
                <a:latin typeface="+mn-ea"/>
                <a:ea typeface="+mn-ea"/>
                <a:cs typeface="Times New Roman" panose="02020603050405020304" pitchFamily="18" charset="0"/>
              </a:rPr>
              <a:t>m</a:t>
            </a:r>
            <a:endParaRPr kumimoji="0" lang="en-US" altLang="ja-JP" sz="2400" b="0" i="0" u="none" strike="noStrike" cap="none" normalizeH="0" baseline="0" dirty="0" smtClean="0">
              <a:ln>
                <a:noFill/>
              </a:ln>
              <a:solidFill>
                <a:schemeClr val="tx1"/>
              </a:solidFill>
              <a:effectLst/>
              <a:latin typeface="+mn-ea"/>
              <a:ea typeface="+mn-ea"/>
            </a:endParaRPr>
          </a:p>
        </p:txBody>
      </p:sp>
      <p:sp>
        <p:nvSpPr>
          <p:cNvPr id="6" name="Text Box 1"/>
          <p:cNvSpPr txBox="1">
            <a:spLocks noChangeArrowheads="1"/>
          </p:cNvSpPr>
          <p:nvPr/>
        </p:nvSpPr>
        <p:spPr bwMode="auto">
          <a:xfrm>
            <a:off x="2655390" y="2074789"/>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ea"/>
                <a:ea typeface="+mn-ea"/>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mn-ea"/>
              <a:ea typeface="+mn-ea"/>
            </a:endParaRPr>
          </a:p>
        </p:txBody>
      </p:sp>
      <p:sp>
        <p:nvSpPr>
          <p:cNvPr id="7" name="Text Box 2"/>
          <p:cNvSpPr txBox="1">
            <a:spLocks noChangeArrowheads="1"/>
          </p:cNvSpPr>
          <p:nvPr/>
        </p:nvSpPr>
        <p:spPr bwMode="auto">
          <a:xfrm>
            <a:off x="5097436" y="2106047"/>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mn-ea"/>
                <a:ea typeface="+mn-ea"/>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mn-ea"/>
              <a:ea typeface="+mn-ea"/>
            </a:endParaRPr>
          </a:p>
        </p:txBody>
      </p:sp>
      <p:sp>
        <p:nvSpPr>
          <p:cNvPr id="8" name="Rectangle 4"/>
          <p:cNvSpPr>
            <a:spLocks noChangeArrowheads="1"/>
          </p:cNvSpPr>
          <p:nvPr/>
        </p:nvSpPr>
        <p:spPr bwMode="auto">
          <a:xfrm>
            <a:off x="525436" y="115443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a typeface="+mn-ea"/>
            </a:endParaRPr>
          </a:p>
        </p:txBody>
      </p:sp>
      <p:sp>
        <p:nvSpPr>
          <p:cNvPr id="9" name="コンテンツ プレースホルダー 2"/>
          <p:cNvSpPr txBox="1">
            <a:spLocks/>
          </p:cNvSpPr>
          <p:nvPr/>
        </p:nvSpPr>
        <p:spPr>
          <a:xfrm>
            <a:off x="674477" y="990540"/>
            <a:ext cx="7973853" cy="9319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smtClean="0">
                <a:latin typeface="+mn-ea"/>
              </a:rPr>
              <a:t>必要な視点を念頭に</a:t>
            </a:r>
            <a:endParaRPr lang="en-US" altLang="ja-JP" sz="2400" dirty="0" smtClean="0">
              <a:latin typeface="+mn-ea"/>
            </a:endParaRPr>
          </a:p>
          <a:p>
            <a:pPr marL="0" indent="0">
              <a:buNone/>
            </a:pPr>
            <a:r>
              <a:rPr lang="ja-JP" altLang="en-US" sz="2400" dirty="0" smtClean="0">
                <a:latin typeface="+mn-ea"/>
              </a:rPr>
              <a:t>体育館に各エリアの配置を決め、書き込んで見ましょう。</a:t>
            </a:r>
            <a:endParaRPr lang="ja-JP" altLang="en-US" sz="2400" dirty="0">
              <a:latin typeface="+mn-ea"/>
            </a:endParaRPr>
          </a:p>
        </p:txBody>
      </p:sp>
    </p:spTree>
    <p:extLst>
      <p:ext uri="{BB962C8B-B14F-4D97-AF65-F5344CB8AC3E}">
        <p14:creationId xmlns:p14="http://schemas.microsoft.com/office/powerpoint/2010/main" val="2020072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パターンＢ　教室</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83</a:t>
            </a:r>
            <a:endParaRPr kumimoji="1" lang="ja-JP" altLang="en-US" dirty="0"/>
          </a:p>
        </p:txBody>
      </p:sp>
      <p:sp>
        <p:nvSpPr>
          <p:cNvPr id="4" name="Rectangle 4"/>
          <p:cNvSpPr>
            <a:spLocks noChangeArrowheads="1"/>
          </p:cNvSpPr>
          <p:nvPr/>
        </p:nvSpPr>
        <p:spPr bwMode="auto">
          <a:xfrm>
            <a:off x="769092" y="1398070"/>
            <a:ext cx="57745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ja-JP" dirty="0" smtClean="0">
                <a:latin typeface="+mn-ea"/>
                <a:ea typeface="+mn-ea"/>
              </a:rPr>
              <a:t>1</a:t>
            </a:r>
            <a:r>
              <a:rPr lang="ja-JP" altLang="ja-JP" dirty="0" smtClean="0">
                <a:latin typeface="+mn-ea"/>
                <a:ea typeface="+mn-ea"/>
              </a:rPr>
              <a:t>年</a:t>
            </a:r>
            <a:r>
              <a:rPr lang="en-US" altLang="ja-JP" dirty="0" smtClean="0">
                <a:latin typeface="+mn-ea"/>
                <a:ea typeface="+mn-ea"/>
              </a:rPr>
              <a:t>1</a:t>
            </a:r>
            <a:r>
              <a:rPr lang="ja-JP" altLang="ja-JP" dirty="0" smtClean="0">
                <a:latin typeface="+mn-ea"/>
                <a:ea typeface="+mn-ea"/>
              </a:rPr>
              <a:t>組</a:t>
            </a:r>
            <a:r>
              <a:rPr lang="ja-JP" altLang="ja-JP" dirty="0">
                <a:latin typeface="+mn-ea"/>
                <a:ea typeface="+mn-ea"/>
              </a:rPr>
              <a:t>　　　　　　　　　　　　　　　　　　　</a:t>
            </a:r>
            <a:r>
              <a:rPr lang="en-US" altLang="ja-JP" dirty="0" smtClean="0">
                <a:latin typeface="+mn-ea"/>
                <a:ea typeface="+mn-ea"/>
              </a:rPr>
              <a:t> </a:t>
            </a:r>
            <a:r>
              <a:rPr lang="ja-JP" altLang="ja-JP" dirty="0" smtClean="0">
                <a:latin typeface="+mn-ea"/>
                <a:ea typeface="+mn-ea"/>
              </a:rPr>
              <a:t>１年２組</a:t>
            </a:r>
            <a:endParaRPr lang="ja-JP" altLang="en-US" dirty="0">
              <a:latin typeface="+mn-ea"/>
              <a:ea typeface="+mn-ea"/>
            </a:endParaRPr>
          </a:p>
        </p:txBody>
      </p:sp>
      <p:graphicFrame>
        <p:nvGraphicFramePr>
          <p:cNvPr id="5" name="コンテンツ プレースホルダー 13"/>
          <p:cNvGraphicFramePr>
            <a:graphicFrameLocks/>
          </p:cNvGraphicFramePr>
          <p:nvPr>
            <p:extLst>
              <p:ext uri="{D42A27DB-BD31-4B8C-83A1-F6EECF244321}">
                <p14:modId xmlns:p14="http://schemas.microsoft.com/office/powerpoint/2010/main" val="1627731170"/>
              </p:ext>
            </p:extLst>
          </p:nvPr>
        </p:nvGraphicFramePr>
        <p:xfrm>
          <a:off x="902949" y="1825624"/>
          <a:ext cx="7328576" cy="4401008"/>
        </p:xfrm>
        <a:graphic>
          <a:graphicData uri="http://schemas.openxmlformats.org/drawingml/2006/table">
            <a:tbl>
              <a:tblPr firstRow="1" firstCol="1" bandRow="1">
                <a:tableStyleId>{93296810-A885-4BE3-A3E7-6D5BEEA58F35}</a:tableStyleId>
              </a:tblPr>
              <a:tblGrid>
                <a:gridCol w="229018">
                  <a:extLst>
                    <a:ext uri="{9D8B030D-6E8A-4147-A177-3AD203B41FA5}">
                      <a16:colId xmlns:a16="http://schemas.microsoft.com/office/drawing/2014/main" val="3960222855"/>
                    </a:ext>
                  </a:extLst>
                </a:gridCol>
                <a:gridCol w="229018">
                  <a:extLst>
                    <a:ext uri="{9D8B030D-6E8A-4147-A177-3AD203B41FA5}">
                      <a16:colId xmlns:a16="http://schemas.microsoft.com/office/drawing/2014/main" val="1008604085"/>
                    </a:ext>
                  </a:extLst>
                </a:gridCol>
                <a:gridCol w="229018">
                  <a:extLst>
                    <a:ext uri="{9D8B030D-6E8A-4147-A177-3AD203B41FA5}">
                      <a16:colId xmlns:a16="http://schemas.microsoft.com/office/drawing/2014/main" val="60918702"/>
                    </a:ext>
                  </a:extLst>
                </a:gridCol>
                <a:gridCol w="229018">
                  <a:extLst>
                    <a:ext uri="{9D8B030D-6E8A-4147-A177-3AD203B41FA5}">
                      <a16:colId xmlns:a16="http://schemas.microsoft.com/office/drawing/2014/main" val="1919908549"/>
                    </a:ext>
                  </a:extLst>
                </a:gridCol>
                <a:gridCol w="229018">
                  <a:extLst>
                    <a:ext uri="{9D8B030D-6E8A-4147-A177-3AD203B41FA5}">
                      <a16:colId xmlns:a16="http://schemas.microsoft.com/office/drawing/2014/main" val="1391614542"/>
                    </a:ext>
                  </a:extLst>
                </a:gridCol>
                <a:gridCol w="229018">
                  <a:extLst>
                    <a:ext uri="{9D8B030D-6E8A-4147-A177-3AD203B41FA5}">
                      <a16:colId xmlns:a16="http://schemas.microsoft.com/office/drawing/2014/main" val="3033680158"/>
                    </a:ext>
                  </a:extLst>
                </a:gridCol>
                <a:gridCol w="229018">
                  <a:extLst>
                    <a:ext uri="{9D8B030D-6E8A-4147-A177-3AD203B41FA5}">
                      <a16:colId xmlns:a16="http://schemas.microsoft.com/office/drawing/2014/main" val="1318191896"/>
                    </a:ext>
                  </a:extLst>
                </a:gridCol>
                <a:gridCol w="229018">
                  <a:extLst>
                    <a:ext uri="{9D8B030D-6E8A-4147-A177-3AD203B41FA5}">
                      <a16:colId xmlns:a16="http://schemas.microsoft.com/office/drawing/2014/main" val="511014661"/>
                    </a:ext>
                  </a:extLst>
                </a:gridCol>
                <a:gridCol w="229018">
                  <a:extLst>
                    <a:ext uri="{9D8B030D-6E8A-4147-A177-3AD203B41FA5}">
                      <a16:colId xmlns:a16="http://schemas.microsoft.com/office/drawing/2014/main" val="2738679978"/>
                    </a:ext>
                  </a:extLst>
                </a:gridCol>
                <a:gridCol w="229018">
                  <a:extLst>
                    <a:ext uri="{9D8B030D-6E8A-4147-A177-3AD203B41FA5}">
                      <a16:colId xmlns:a16="http://schemas.microsoft.com/office/drawing/2014/main" val="3882276777"/>
                    </a:ext>
                  </a:extLst>
                </a:gridCol>
                <a:gridCol w="229018">
                  <a:extLst>
                    <a:ext uri="{9D8B030D-6E8A-4147-A177-3AD203B41FA5}">
                      <a16:colId xmlns:a16="http://schemas.microsoft.com/office/drawing/2014/main" val="1096500173"/>
                    </a:ext>
                  </a:extLst>
                </a:gridCol>
                <a:gridCol w="229018">
                  <a:extLst>
                    <a:ext uri="{9D8B030D-6E8A-4147-A177-3AD203B41FA5}">
                      <a16:colId xmlns:a16="http://schemas.microsoft.com/office/drawing/2014/main" val="2834978155"/>
                    </a:ext>
                  </a:extLst>
                </a:gridCol>
                <a:gridCol w="229018">
                  <a:extLst>
                    <a:ext uri="{9D8B030D-6E8A-4147-A177-3AD203B41FA5}">
                      <a16:colId xmlns:a16="http://schemas.microsoft.com/office/drawing/2014/main" val="3507881932"/>
                    </a:ext>
                  </a:extLst>
                </a:gridCol>
                <a:gridCol w="229018">
                  <a:extLst>
                    <a:ext uri="{9D8B030D-6E8A-4147-A177-3AD203B41FA5}">
                      <a16:colId xmlns:a16="http://schemas.microsoft.com/office/drawing/2014/main" val="2687728953"/>
                    </a:ext>
                  </a:extLst>
                </a:gridCol>
                <a:gridCol w="229018">
                  <a:extLst>
                    <a:ext uri="{9D8B030D-6E8A-4147-A177-3AD203B41FA5}">
                      <a16:colId xmlns:a16="http://schemas.microsoft.com/office/drawing/2014/main" val="2216960917"/>
                    </a:ext>
                  </a:extLst>
                </a:gridCol>
                <a:gridCol w="229018">
                  <a:extLst>
                    <a:ext uri="{9D8B030D-6E8A-4147-A177-3AD203B41FA5}">
                      <a16:colId xmlns:a16="http://schemas.microsoft.com/office/drawing/2014/main" val="3944461899"/>
                    </a:ext>
                  </a:extLst>
                </a:gridCol>
                <a:gridCol w="229018">
                  <a:extLst>
                    <a:ext uri="{9D8B030D-6E8A-4147-A177-3AD203B41FA5}">
                      <a16:colId xmlns:a16="http://schemas.microsoft.com/office/drawing/2014/main" val="1908171466"/>
                    </a:ext>
                  </a:extLst>
                </a:gridCol>
                <a:gridCol w="229018">
                  <a:extLst>
                    <a:ext uri="{9D8B030D-6E8A-4147-A177-3AD203B41FA5}">
                      <a16:colId xmlns:a16="http://schemas.microsoft.com/office/drawing/2014/main" val="2843708616"/>
                    </a:ext>
                  </a:extLst>
                </a:gridCol>
                <a:gridCol w="229018">
                  <a:extLst>
                    <a:ext uri="{9D8B030D-6E8A-4147-A177-3AD203B41FA5}">
                      <a16:colId xmlns:a16="http://schemas.microsoft.com/office/drawing/2014/main" val="526017460"/>
                    </a:ext>
                  </a:extLst>
                </a:gridCol>
                <a:gridCol w="229018">
                  <a:extLst>
                    <a:ext uri="{9D8B030D-6E8A-4147-A177-3AD203B41FA5}">
                      <a16:colId xmlns:a16="http://schemas.microsoft.com/office/drawing/2014/main" val="3995341808"/>
                    </a:ext>
                  </a:extLst>
                </a:gridCol>
                <a:gridCol w="229018">
                  <a:extLst>
                    <a:ext uri="{9D8B030D-6E8A-4147-A177-3AD203B41FA5}">
                      <a16:colId xmlns:a16="http://schemas.microsoft.com/office/drawing/2014/main" val="102878545"/>
                    </a:ext>
                  </a:extLst>
                </a:gridCol>
                <a:gridCol w="229018">
                  <a:extLst>
                    <a:ext uri="{9D8B030D-6E8A-4147-A177-3AD203B41FA5}">
                      <a16:colId xmlns:a16="http://schemas.microsoft.com/office/drawing/2014/main" val="3455061094"/>
                    </a:ext>
                  </a:extLst>
                </a:gridCol>
                <a:gridCol w="229018">
                  <a:extLst>
                    <a:ext uri="{9D8B030D-6E8A-4147-A177-3AD203B41FA5}">
                      <a16:colId xmlns:a16="http://schemas.microsoft.com/office/drawing/2014/main" val="101460154"/>
                    </a:ext>
                  </a:extLst>
                </a:gridCol>
                <a:gridCol w="229018">
                  <a:extLst>
                    <a:ext uri="{9D8B030D-6E8A-4147-A177-3AD203B41FA5}">
                      <a16:colId xmlns:a16="http://schemas.microsoft.com/office/drawing/2014/main" val="2918906103"/>
                    </a:ext>
                  </a:extLst>
                </a:gridCol>
                <a:gridCol w="229018">
                  <a:extLst>
                    <a:ext uri="{9D8B030D-6E8A-4147-A177-3AD203B41FA5}">
                      <a16:colId xmlns:a16="http://schemas.microsoft.com/office/drawing/2014/main" val="3328826021"/>
                    </a:ext>
                  </a:extLst>
                </a:gridCol>
                <a:gridCol w="229018">
                  <a:extLst>
                    <a:ext uri="{9D8B030D-6E8A-4147-A177-3AD203B41FA5}">
                      <a16:colId xmlns:a16="http://schemas.microsoft.com/office/drawing/2014/main" val="1258976607"/>
                    </a:ext>
                  </a:extLst>
                </a:gridCol>
                <a:gridCol w="229018">
                  <a:extLst>
                    <a:ext uri="{9D8B030D-6E8A-4147-A177-3AD203B41FA5}">
                      <a16:colId xmlns:a16="http://schemas.microsoft.com/office/drawing/2014/main" val="4268039639"/>
                    </a:ext>
                  </a:extLst>
                </a:gridCol>
                <a:gridCol w="229018">
                  <a:extLst>
                    <a:ext uri="{9D8B030D-6E8A-4147-A177-3AD203B41FA5}">
                      <a16:colId xmlns:a16="http://schemas.microsoft.com/office/drawing/2014/main" val="3347325503"/>
                    </a:ext>
                  </a:extLst>
                </a:gridCol>
                <a:gridCol w="229018">
                  <a:extLst>
                    <a:ext uri="{9D8B030D-6E8A-4147-A177-3AD203B41FA5}">
                      <a16:colId xmlns:a16="http://schemas.microsoft.com/office/drawing/2014/main" val="585981766"/>
                    </a:ext>
                  </a:extLst>
                </a:gridCol>
                <a:gridCol w="229018">
                  <a:extLst>
                    <a:ext uri="{9D8B030D-6E8A-4147-A177-3AD203B41FA5}">
                      <a16:colId xmlns:a16="http://schemas.microsoft.com/office/drawing/2014/main" val="245471296"/>
                    </a:ext>
                  </a:extLst>
                </a:gridCol>
                <a:gridCol w="229018">
                  <a:extLst>
                    <a:ext uri="{9D8B030D-6E8A-4147-A177-3AD203B41FA5}">
                      <a16:colId xmlns:a16="http://schemas.microsoft.com/office/drawing/2014/main" val="1067862873"/>
                    </a:ext>
                  </a:extLst>
                </a:gridCol>
                <a:gridCol w="229018">
                  <a:extLst>
                    <a:ext uri="{9D8B030D-6E8A-4147-A177-3AD203B41FA5}">
                      <a16:colId xmlns:a16="http://schemas.microsoft.com/office/drawing/2014/main" val="2578127076"/>
                    </a:ext>
                  </a:extLst>
                </a:gridCol>
              </a:tblGrid>
              <a:tr h="231632">
                <a:tc>
                  <a:txBody>
                    <a:bodyPr/>
                    <a:lstStyle/>
                    <a:p>
                      <a:pPr algn="just" hangingPunct="0">
                        <a:spcAft>
                          <a:spcPts val="0"/>
                        </a:spcAft>
                      </a:pPr>
                      <a:r>
                        <a:rPr lang="en-US" sz="700">
                          <a:effectLst/>
                        </a:rPr>
                        <a:t>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7</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358794059"/>
                  </a:ext>
                </a:extLst>
              </a:tr>
              <a:tr h="231632">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450284050"/>
                  </a:ext>
                </a:extLst>
              </a:tr>
              <a:tr h="231632">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690452839"/>
                  </a:ext>
                </a:extLst>
              </a:tr>
              <a:tr h="231632">
                <a:tc>
                  <a:txBody>
                    <a:bodyPr/>
                    <a:lstStyle/>
                    <a:p>
                      <a:pPr algn="just" hangingPunct="0">
                        <a:spcAft>
                          <a:spcPts val="0"/>
                        </a:spcAft>
                      </a:pPr>
                      <a:r>
                        <a:rPr lang="en-US" sz="700">
                          <a:effectLst/>
                        </a:rPr>
                        <a:t>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4</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794961083"/>
                  </a:ext>
                </a:extLst>
              </a:tr>
              <a:tr h="231632">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22143367"/>
                  </a:ext>
                </a:extLst>
              </a:tr>
              <a:tr h="231632">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527384093"/>
                  </a:ext>
                </a:extLst>
              </a:tr>
              <a:tr h="231632">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3166695060"/>
                  </a:ext>
                </a:extLst>
              </a:tr>
              <a:tr h="231632">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43670868"/>
                  </a:ext>
                </a:extLst>
              </a:tr>
              <a:tr h="231632">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9</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74119303"/>
                  </a:ext>
                </a:extLst>
              </a:tr>
              <a:tr h="231632">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10</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304727181"/>
                  </a:ext>
                </a:extLst>
              </a:tr>
              <a:tr h="231632">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11</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545946104"/>
                  </a:ext>
                </a:extLst>
              </a:tr>
              <a:tr h="231632">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12</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719427397"/>
                  </a:ext>
                </a:extLst>
              </a:tr>
              <a:tr h="231632">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rowSpan="4">
                  <a:txBody>
                    <a:bodyPr/>
                    <a:lstStyle/>
                    <a:p>
                      <a:pPr algn="just" hangingPunct="0">
                        <a:spcAft>
                          <a:spcPts val="0"/>
                        </a:spcAft>
                      </a:pPr>
                      <a:r>
                        <a:rPr lang="ja-JP" sz="700" dirty="0">
                          <a:effectLst/>
                        </a:rPr>
                        <a:t>出入り口</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nchor="ct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13</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rowSpan="4">
                  <a:txBody>
                    <a:bodyPr/>
                    <a:lstStyle/>
                    <a:p>
                      <a:pPr algn="just" hangingPunct="0">
                        <a:spcAft>
                          <a:spcPts val="0"/>
                        </a:spcAft>
                      </a:pPr>
                      <a:r>
                        <a:rPr lang="ja-JP" sz="700">
                          <a:effectLst/>
                        </a:rPr>
                        <a:t>出入り口</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nchor="ct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573554237"/>
                  </a:ext>
                </a:extLst>
              </a:tr>
              <a:tr h="231632">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14</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4110968485"/>
                  </a:ext>
                </a:extLst>
              </a:tr>
              <a:tr h="231632">
                <a:tc>
                  <a:txBody>
                    <a:bodyPr/>
                    <a:lstStyle/>
                    <a:p>
                      <a:pPr algn="just" hangingPunct="0">
                        <a:spcAft>
                          <a:spcPts val="0"/>
                        </a:spcAft>
                      </a:pPr>
                      <a:r>
                        <a:rPr lang="en-US" sz="700">
                          <a:effectLst/>
                        </a:rPr>
                        <a:t>15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15</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456621942"/>
                  </a:ext>
                </a:extLst>
              </a:tr>
              <a:tr h="231632">
                <a:tc>
                  <a:txBody>
                    <a:bodyPr/>
                    <a:lstStyle/>
                    <a:p>
                      <a:pPr algn="just" hangingPunct="0">
                        <a:spcAft>
                          <a:spcPts val="0"/>
                        </a:spcAft>
                      </a:pPr>
                      <a:r>
                        <a:rPr lang="en-US" sz="700">
                          <a:effectLst/>
                        </a:rPr>
                        <a:t>16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16</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vMerge="1">
                  <a:txBody>
                    <a:bodyPr/>
                    <a:lstStyle/>
                    <a:p>
                      <a:endParaRPr kumimoji="1" lang="ja-JP" altLang="en-US"/>
                    </a:p>
                  </a:txBody>
                  <a:tcPr/>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4011151888"/>
                  </a:ext>
                </a:extLst>
              </a:tr>
              <a:tr h="231632">
                <a:tc>
                  <a:txBody>
                    <a:bodyPr/>
                    <a:lstStyle/>
                    <a:p>
                      <a:pPr algn="just" hangingPunct="0">
                        <a:spcAft>
                          <a:spcPts val="0"/>
                        </a:spcAft>
                      </a:pPr>
                      <a:r>
                        <a:rPr lang="en-US" sz="700">
                          <a:effectLst/>
                        </a:rPr>
                        <a:t>17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17</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1669266009"/>
                  </a:ext>
                </a:extLst>
              </a:tr>
              <a:tr h="231632">
                <a:tc>
                  <a:txBody>
                    <a:bodyPr/>
                    <a:lstStyle/>
                    <a:p>
                      <a:pPr algn="just" hangingPunct="0">
                        <a:spcAft>
                          <a:spcPts val="0"/>
                        </a:spcAft>
                      </a:pPr>
                      <a:r>
                        <a:rPr lang="en-US" sz="700">
                          <a:effectLst/>
                        </a:rPr>
                        <a:t>18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18</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extLst>
                  <a:ext uri="{0D108BD9-81ED-4DB2-BD59-A6C34878D82A}">
                    <a16:rowId xmlns:a16="http://schemas.microsoft.com/office/drawing/2014/main" val="275640638"/>
                  </a:ext>
                </a:extLst>
              </a:tr>
              <a:tr h="231632">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a:txBody>
                    <a:bodyPr/>
                    <a:lstStyle/>
                    <a:p>
                      <a:pPr algn="just" hangingPunct="0">
                        <a:spcAft>
                          <a:spcPts val="0"/>
                        </a:spcAft>
                      </a:pPr>
                      <a:r>
                        <a:rPr lang="en-US" sz="700">
                          <a:effectLst/>
                        </a:rPr>
                        <a:t> </a:t>
                      </a:r>
                      <a:endParaRPr lang="ja-JP" sz="9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58197" marR="58197" marT="0" marB="0"/>
                </a:tc>
                <a:tc gridSpan="2">
                  <a:txBody>
                    <a:bodyPr/>
                    <a:lstStyle/>
                    <a:p>
                      <a:pPr algn="just" hangingPunct="0">
                        <a:spcAft>
                          <a:spcPts val="0"/>
                        </a:spcAft>
                      </a:pPr>
                      <a:r>
                        <a:rPr lang="ja-JP" sz="900" dirty="0">
                          <a:effectLst/>
                        </a:rPr>
                        <a:t> </a:t>
                      </a:r>
                      <a:endParaRPr lang="ja-JP" sz="9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2618807928"/>
                  </a:ext>
                </a:extLst>
              </a:tr>
            </a:tbl>
          </a:graphicData>
        </a:graphic>
      </p:graphicFrame>
      <p:cxnSp>
        <p:nvCxnSpPr>
          <p:cNvPr id="6" name="直線コネクタ 5"/>
          <p:cNvCxnSpPr/>
          <p:nvPr/>
        </p:nvCxnSpPr>
        <p:spPr>
          <a:xfrm flipH="1" flipV="1">
            <a:off x="907713" y="181609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4572000" y="181609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flipV="1">
            <a:off x="907713" y="5949949"/>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flipV="1">
            <a:off x="4572000" y="5940425"/>
            <a:ext cx="3188037" cy="95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907711" y="1797053"/>
            <a:ext cx="3" cy="41624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095749" y="1816099"/>
            <a:ext cx="0" cy="298450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4571995" y="1797053"/>
            <a:ext cx="3" cy="416242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095744" y="5276850"/>
            <a:ext cx="0" cy="70167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760037" y="5276850"/>
            <a:ext cx="0" cy="68262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7760037" y="1816099"/>
            <a:ext cx="0" cy="298450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4095744" y="4776788"/>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4095744" y="5286374"/>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7760031" y="4776788"/>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764783" y="5286374"/>
            <a:ext cx="242893" cy="317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2"/>
          <p:cNvSpPr txBox="1">
            <a:spLocks noChangeArrowheads="1"/>
          </p:cNvSpPr>
          <p:nvPr/>
        </p:nvSpPr>
        <p:spPr bwMode="auto">
          <a:xfrm>
            <a:off x="7146975" y="1631097"/>
            <a:ext cx="1508817" cy="675843"/>
          </a:xfrm>
          <a:prstGeom prst="rect">
            <a:avLst/>
          </a:prstGeom>
          <a:solidFill>
            <a:srgbClr val="FFFFFF"/>
          </a:solidFill>
          <a:ln w="19050" cmpd="dbl">
            <a:solidFill>
              <a:srgbClr val="000000"/>
            </a:solidFill>
            <a:miter lim="800000"/>
            <a:headEnd/>
            <a:tailEnd/>
          </a:ln>
        </p:spPr>
        <p:txBody>
          <a:bodyPr rot="0" vert="horz" wrap="square" lIns="0" tIns="0" rIns="0" bIns="0" anchor="t" anchorCtr="0" upright="1">
            <a:noAutofit/>
          </a:bodyPr>
          <a:lstStyle/>
          <a:p>
            <a:pPr algn="ctr" hangingPunct="0">
              <a:spcAft>
                <a:spcPts val="0"/>
              </a:spcAft>
            </a:pPr>
            <a:r>
              <a:rPr lang="en-US" dirty="0">
                <a:solidFill>
                  <a:srgbClr val="000000"/>
                </a:solidFill>
                <a:effectLst/>
                <a:latin typeface="+mn-ea"/>
                <a:ea typeface="+mn-ea"/>
                <a:cs typeface="ＭＳ 明朝" panose="02020609040205080304" pitchFamily="17" charset="-128"/>
              </a:rPr>
              <a:t>1</a:t>
            </a:r>
            <a:r>
              <a:rPr lang="ja-JP" dirty="0" smtClean="0">
                <a:solidFill>
                  <a:srgbClr val="000000"/>
                </a:solidFill>
                <a:effectLst/>
                <a:latin typeface="+mn-ea"/>
                <a:ea typeface="+mn-ea"/>
                <a:cs typeface="ＭＳ 明朝" panose="02020609040205080304" pitchFamily="17" charset="-128"/>
              </a:rPr>
              <a:t>マス</a:t>
            </a:r>
            <a:r>
              <a:rPr lang="ja-JP" altLang="en-US" dirty="0" smtClean="0">
                <a:solidFill>
                  <a:srgbClr val="000000"/>
                </a:solidFill>
                <a:effectLst/>
                <a:latin typeface="+mn-ea"/>
                <a:ea typeface="+mn-ea"/>
                <a:cs typeface="ＭＳ 明朝" panose="02020609040205080304" pitchFamily="17" charset="-128"/>
              </a:rPr>
              <a:t>は、</a:t>
            </a:r>
            <a:r>
              <a:rPr lang="ja-JP" dirty="0">
                <a:solidFill>
                  <a:srgbClr val="000000"/>
                </a:solidFill>
                <a:effectLst/>
                <a:latin typeface="+mn-ea"/>
                <a:ea typeface="+mn-ea"/>
                <a:cs typeface="ＭＳ 明朝" panose="02020609040205080304" pitchFamily="17" charset="-128"/>
              </a:rPr>
              <a:t>　</a:t>
            </a:r>
            <a:r>
              <a:rPr lang="en-US" dirty="0">
                <a:solidFill>
                  <a:srgbClr val="000000"/>
                </a:solidFill>
                <a:effectLst/>
                <a:latin typeface="+mn-ea"/>
                <a:ea typeface="+mn-ea"/>
                <a:cs typeface="ＭＳ 明朝" panose="02020609040205080304" pitchFamily="17" charset="-128"/>
              </a:rPr>
              <a:t>0.5m×0.5m</a:t>
            </a:r>
            <a:endParaRPr lang="ja-JP" dirty="0">
              <a:solidFill>
                <a:srgbClr val="000000"/>
              </a:solidFill>
              <a:effectLst/>
              <a:latin typeface="+mn-ea"/>
              <a:ea typeface="+mn-ea"/>
              <a:cs typeface="ＭＳ 明朝" panose="02020609040205080304" pitchFamily="17" charset="-128"/>
            </a:endParaRPr>
          </a:p>
        </p:txBody>
      </p:sp>
    </p:spTree>
    <p:extLst>
      <p:ext uri="{BB962C8B-B14F-4D97-AF65-F5344CB8AC3E}">
        <p14:creationId xmlns:p14="http://schemas.microsoft.com/office/powerpoint/2010/main" val="41576431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配置を考える。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84</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116759124"/>
              </p:ext>
            </p:extLst>
          </p:nvPr>
        </p:nvGraphicFramePr>
        <p:xfrm>
          <a:off x="1947942" y="1888478"/>
          <a:ext cx="5813423" cy="4206114"/>
        </p:xfrm>
        <a:graphic>
          <a:graphicData uri="http://schemas.openxmlformats.org/drawingml/2006/table">
            <a:tbl>
              <a:tblPr firstRow="1" firstCol="1" bandRow="1">
                <a:tableStyleId>{93296810-A885-4BE3-A3E7-6D5BEEA58F35}</a:tableStyleId>
              </a:tblPr>
              <a:tblGrid>
                <a:gridCol w="174444">
                  <a:extLst>
                    <a:ext uri="{9D8B030D-6E8A-4147-A177-3AD203B41FA5}">
                      <a16:colId xmlns:a16="http://schemas.microsoft.com/office/drawing/2014/main" val="157088104"/>
                    </a:ext>
                  </a:extLst>
                </a:gridCol>
                <a:gridCol w="174444">
                  <a:extLst>
                    <a:ext uri="{9D8B030D-6E8A-4147-A177-3AD203B41FA5}">
                      <a16:colId xmlns:a16="http://schemas.microsoft.com/office/drawing/2014/main" val="2946330965"/>
                    </a:ext>
                  </a:extLst>
                </a:gridCol>
                <a:gridCol w="174444">
                  <a:extLst>
                    <a:ext uri="{9D8B030D-6E8A-4147-A177-3AD203B41FA5}">
                      <a16:colId xmlns:a16="http://schemas.microsoft.com/office/drawing/2014/main" val="944565041"/>
                    </a:ext>
                  </a:extLst>
                </a:gridCol>
                <a:gridCol w="174444">
                  <a:extLst>
                    <a:ext uri="{9D8B030D-6E8A-4147-A177-3AD203B41FA5}">
                      <a16:colId xmlns:a16="http://schemas.microsoft.com/office/drawing/2014/main" val="1308386672"/>
                    </a:ext>
                  </a:extLst>
                </a:gridCol>
                <a:gridCol w="174444">
                  <a:extLst>
                    <a:ext uri="{9D8B030D-6E8A-4147-A177-3AD203B41FA5}">
                      <a16:colId xmlns:a16="http://schemas.microsoft.com/office/drawing/2014/main" val="2311799161"/>
                    </a:ext>
                  </a:extLst>
                </a:gridCol>
                <a:gridCol w="174444">
                  <a:extLst>
                    <a:ext uri="{9D8B030D-6E8A-4147-A177-3AD203B41FA5}">
                      <a16:colId xmlns:a16="http://schemas.microsoft.com/office/drawing/2014/main" val="987188759"/>
                    </a:ext>
                  </a:extLst>
                </a:gridCol>
                <a:gridCol w="174444">
                  <a:extLst>
                    <a:ext uri="{9D8B030D-6E8A-4147-A177-3AD203B41FA5}">
                      <a16:colId xmlns:a16="http://schemas.microsoft.com/office/drawing/2014/main" val="2631708364"/>
                    </a:ext>
                  </a:extLst>
                </a:gridCol>
                <a:gridCol w="174444">
                  <a:extLst>
                    <a:ext uri="{9D8B030D-6E8A-4147-A177-3AD203B41FA5}">
                      <a16:colId xmlns:a16="http://schemas.microsoft.com/office/drawing/2014/main" val="2330733052"/>
                    </a:ext>
                  </a:extLst>
                </a:gridCol>
                <a:gridCol w="174444">
                  <a:extLst>
                    <a:ext uri="{9D8B030D-6E8A-4147-A177-3AD203B41FA5}">
                      <a16:colId xmlns:a16="http://schemas.microsoft.com/office/drawing/2014/main" val="3656947559"/>
                    </a:ext>
                  </a:extLst>
                </a:gridCol>
                <a:gridCol w="174444">
                  <a:extLst>
                    <a:ext uri="{9D8B030D-6E8A-4147-A177-3AD203B41FA5}">
                      <a16:colId xmlns:a16="http://schemas.microsoft.com/office/drawing/2014/main" val="1697900744"/>
                    </a:ext>
                  </a:extLst>
                </a:gridCol>
                <a:gridCol w="174444">
                  <a:extLst>
                    <a:ext uri="{9D8B030D-6E8A-4147-A177-3AD203B41FA5}">
                      <a16:colId xmlns:a16="http://schemas.microsoft.com/office/drawing/2014/main" val="436226338"/>
                    </a:ext>
                  </a:extLst>
                </a:gridCol>
                <a:gridCol w="174444">
                  <a:extLst>
                    <a:ext uri="{9D8B030D-6E8A-4147-A177-3AD203B41FA5}">
                      <a16:colId xmlns:a16="http://schemas.microsoft.com/office/drawing/2014/main" val="2085832857"/>
                    </a:ext>
                  </a:extLst>
                </a:gridCol>
                <a:gridCol w="174444">
                  <a:extLst>
                    <a:ext uri="{9D8B030D-6E8A-4147-A177-3AD203B41FA5}">
                      <a16:colId xmlns:a16="http://schemas.microsoft.com/office/drawing/2014/main" val="3416236427"/>
                    </a:ext>
                  </a:extLst>
                </a:gridCol>
                <a:gridCol w="174444">
                  <a:extLst>
                    <a:ext uri="{9D8B030D-6E8A-4147-A177-3AD203B41FA5}">
                      <a16:colId xmlns:a16="http://schemas.microsoft.com/office/drawing/2014/main" val="4071974048"/>
                    </a:ext>
                  </a:extLst>
                </a:gridCol>
                <a:gridCol w="174444">
                  <a:extLst>
                    <a:ext uri="{9D8B030D-6E8A-4147-A177-3AD203B41FA5}">
                      <a16:colId xmlns:a16="http://schemas.microsoft.com/office/drawing/2014/main" val="198824287"/>
                    </a:ext>
                  </a:extLst>
                </a:gridCol>
                <a:gridCol w="174444">
                  <a:extLst>
                    <a:ext uri="{9D8B030D-6E8A-4147-A177-3AD203B41FA5}">
                      <a16:colId xmlns:a16="http://schemas.microsoft.com/office/drawing/2014/main" val="3026167298"/>
                    </a:ext>
                  </a:extLst>
                </a:gridCol>
                <a:gridCol w="174444">
                  <a:extLst>
                    <a:ext uri="{9D8B030D-6E8A-4147-A177-3AD203B41FA5}">
                      <a16:colId xmlns:a16="http://schemas.microsoft.com/office/drawing/2014/main" val="2120659134"/>
                    </a:ext>
                  </a:extLst>
                </a:gridCol>
                <a:gridCol w="174444">
                  <a:extLst>
                    <a:ext uri="{9D8B030D-6E8A-4147-A177-3AD203B41FA5}">
                      <a16:colId xmlns:a16="http://schemas.microsoft.com/office/drawing/2014/main" val="1336884939"/>
                    </a:ext>
                  </a:extLst>
                </a:gridCol>
                <a:gridCol w="183098">
                  <a:extLst>
                    <a:ext uri="{9D8B030D-6E8A-4147-A177-3AD203B41FA5}">
                      <a16:colId xmlns:a16="http://schemas.microsoft.com/office/drawing/2014/main" val="3512123527"/>
                    </a:ext>
                  </a:extLst>
                </a:gridCol>
                <a:gridCol w="165790">
                  <a:extLst>
                    <a:ext uri="{9D8B030D-6E8A-4147-A177-3AD203B41FA5}">
                      <a16:colId xmlns:a16="http://schemas.microsoft.com/office/drawing/2014/main" val="1894502536"/>
                    </a:ext>
                  </a:extLst>
                </a:gridCol>
                <a:gridCol w="174444">
                  <a:extLst>
                    <a:ext uri="{9D8B030D-6E8A-4147-A177-3AD203B41FA5}">
                      <a16:colId xmlns:a16="http://schemas.microsoft.com/office/drawing/2014/main" val="2936220342"/>
                    </a:ext>
                  </a:extLst>
                </a:gridCol>
                <a:gridCol w="174444">
                  <a:extLst>
                    <a:ext uri="{9D8B030D-6E8A-4147-A177-3AD203B41FA5}">
                      <a16:colId xmlns:a16="http://schemas.microsoft.com/office/drawing/2014/main" val="2263100020"/>
                    </a:ext>
                  </a:extLst>
                </a:gridCol>
                <a:gridCol w="191402">
                  <a:extLst>
                    <a:ext uri="{9D8B030D-6E8A-4147-A177-3AD203B41FA5}">
                      <a16:colId xmlns:a16="http://schemas.microsoft.com/office/drawing/2014/main" val="574333842"/>
                    </a:ext>
                  </a:extLst>
                </a:gridCol>
                <a:gridCol w="174444">
                  <a:extLst>
                    <a:ext uri="{9D8B030D-6E8A-4147-A177-3AD203B41FA5}">
                      <a16:colId xmlns:a16="http://schemas.microsoft.com/office/drawing/2014/main" val="1708194060"/>
                    </a:ext>
                  </a:extLst>
                </a:gridCol>
                <a:gridCol w="174444">
                  <a:extLst>
                    <a:ext uri="{9D8B030D-6E8A-4147-A177-3AD203B41FA5}">
                      <a16:colId xmlns:a16="http://schemas.microsoft.com/office/drawing/2014/main" val="494735026"/>
                    </a:ext>
                  </a:extLst>
                </a:gridCol>
                <a:gridCol w="121552">
                  <a:extLst>
                    <a:ext uri="{9D8B030D-6E8A-4147-A177-3AD203B41FA5}">
                      <a16:colId xmlns:a16="http://schemas.microsoft.com/office/drawing/2014/main" val="2286993331"/>
                    </a:ext>
                  </a:extLst>
                </a:gridCol>
                <a:gridCol w="227336">
                  <a:extLst>
                    <a:ext uri="{9D8B030D-6E8A-4147-A177-3AD203B41FA5}">
                      <a16:colId xmlns:a16="http://schemas.microsoft.com/office/drawing/2014/main" val="40153420"/>
                    </a:ext>
                  </a:extLst>
                </a:gridCol>
                <a:gridCol w="174444">
                  <a:extLst>
                    <a:ext uri="{9D8B030D-6E8A-4147-A177-3AD203B41FA5}">
                      <a16:colId xmlns:a16="http://schemas.microsoft.com/office/drawing/2014/main" val="3322977613"/>
                    </a:ext>
                  </a:extLst>
                </a:gridCol>
                <a:gridCol w="174444">
                  <a:extLst>
                    <a:ext uri="{9D8B030D-6E8A-4147-A177-3AD203B41FA5}">
                      <a16:colId xmlns:a16="http://schemas.microsoft.com/office/drawing/2014/main" val="2309865050"/>
                    </a:ext>
                  </a:extLst>
                </a:gridCol>
                <a:gridCol w="174444">
                  <a:extLst>
                    <a:ext uri="{9D8B030D-6E8A-4147-A177-3AD203B41FA5}">
                      <a16:colId xmlns:a16="http://schemas.microsoft.com/office/drawing/2014/main" val="3493378822"/>
                    </a:ext>
                  </a:extLst>
                </a:gridCol>
                <a:gridCol w="563145">
                  <a:extLst>
                    <a:ext uri="{9D8B030D-6E8A-4147-A177-3AD203B41FA5}">
                      <a16:colId xmlns:a16="http://schemas.microsoft.com/office/drawing/2014/main" val="1516640889"/>
                    </a:ext>
                  </a:extLst>
                </a:gridCol>
              </a:tblGrid>
              <a:tr h="170947">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49867">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49867">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49867">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82385">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49867">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49867">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49867">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just" hangingPunct="0">
                        <a:spcAft>
                          <a:spcPts val="0"/>
                        </a:spcAft>
                      </a:pPr>
                      <a:r>
                        <a:rPr lang="en-US" sz="700" dirty="0">
                          <a:effectLst/>
                        </a:rPr>
                        <a:t> </a:t>
                      </a:r>
                      <a:endParaRPr lang="ja-JP" sz="700" dirty="0">
                        <a:effectLst/>
                      </a:endParaRPr>
                    </a:p>
                    <a:p>
                      <a:pPr algn="ctr" hangingPunct="0">
                        <a:spcAft>
                          <a:spcPts val="0"/>
                        </a:spcAft>
                      </a:pPr>
                      <a:r>
                        <a:rPr lang="ja-JP" sz="700" dirty="0">
                          <a:effectLst/>
                        </a:rPr>
                        <a:t>ステージ</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49867">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49867">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49867">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49867">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49867">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49867">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49867">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49867">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49867">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49867">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49867">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ja-JP" sz="700" dirty="0">
                          <a:effectLst/>
                        </a:rPr>
                        <a:t>器具庫</a:t>
                      </a:r>
                    </a:p>
                    <a:p>
                      <a:pPr algn="just" hangingPunct="0">
                        <a:spcAft>
                          <a:spcPts val="0"/>
                        </a:spcAft>
                      </a:pPr>
                      <a:r>
                        <a:rPr lang="en-US" sz="7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49867">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49867">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49867">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414340">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Text Box 1"/>
          <p:cNvSpPr txBox="1">
            <a:spLocks noChangeArrowheads="1"/>
          </p:cNvSpPr>
          <p:nvPr/>
        </p:nvSpPr>
        <p:spPr bwMode="auto">
          <a:xfrm>
            <a:off x="2838722" y="1596904"/>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n-ea"/>
                <a:ea typeface="+mn-ea"/>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mn-ea"/>
              <a:ea typeface="+mn-ea"/>
            </a:endParaRPr>
          </a:p>
        </p:txBody>
      </p:sp>
      <p:sp>
        <p:nvSpPr>
          <p:cNvPr id="6" name="Text Box 2"/>
          <p:cNvSpPr txBox="1">
            <a:spLocks noChangeArrowheads="1"/>
          </p:cNvSpPr>
          <p:nvPr/>
        </p:nvSpPr>
        <p:spPr bwMode="auto">
          <a:xfrm>
            <a:off x="5416083" y="1595159"/>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mn-ea"/>
                <a:ea typeface="+mn-ea"/>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mn-ea"/>
              <a:ea typeface="+mn-ea"/>
            </a:endParaRPr>
          </a:p>
        </p:txBody>
      </p:sp>
      <p:sp>
        <p:nvSpPr>
          <p:cNvPr id="7" name="Rectangle 4"/>
          <p:cNvSpPr>
            <a:spLocks noChangeArrowheads="1"/>
          </p:cNvSpPr>
          <p:nvPr/>
        </p:nvSpPr>
        <p:spPr bwMode="auto">
          <a:xfrm>
            <a:off x="522495" y="14346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latin typeface="+mn-ea"/>
              <a:ea typeface="+mn-ea"/>
            </a:endParaRPr>
          </a:p>
        </p:txBody>
      </p:sp>
      <p:sp>
        <p:nvSpPr>
          <p:cNvPr id="8" name="コンテンツ プレースホルダー 2"/>
          <p:cNvSpPr txBox="1">
            <a:spLocks/>
          </p:cNvSpPr>
          <p:nvPr/>
        </p:nvSpPr>
        <p:spPr>
          <a:xfrm>
            <a:off x="770402" y="1418723"/>
            <a:ext cx="7973853" cy="697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dirty="0">
              <a:latin typeface="+mn-ea"/>
            </a:endParaRPr>
          </a:p>
        </p:txBody>
      </p:sp>
      <p:sp>
        <p:nvSpPr>
          <p:cNvPr id="9" name="円形吹き出し 8"/>
          <p:cNvSpPr/>
          <p:nvPr/>
        </p:nvSpPr>
        <p:spPr>
          <a:xfrm>
            <a:off x="6748700" y="1196294"/>
            <a:ext cx="1993005" cy="801220"/>
          </a:xfrm>
          <a:prstGeom prst="wedgeEllipseCallout">
            <a:avLst>
              <a:gd name="adj1" fmla="val -63174"/>
              <a:gd name="adj2" fmla="val 7880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ベッドエリアはどこに？</a:t>
            </a:r>
            <a:endParaRPr kumimoji="1" lang="ja-JP" altLang="en-US" dirty="0">
              <a:latin typeface="+mn-ea"/>
            </a:endParaRPr>
          </a:p>
        </p:txBody>
      </p:sp>
      <p:sp>
        <p:nvSpPr>
          <p:cNvPr id="10" name="円形吹き出し 9"/>
          <p:cNvSpPr/>
          <p:nvPr/>
        </p:nvSpPr>
        <p:spPr>
          <a:xfrm>
            <a:off x="6747904" y="2903385"/>
            <a:ext cx="1993005" cy="801220"/>
          </a:xfrm>
          <a:prstGeom prst="wedgeEllipseCallout">
            <a:avLst>
              <a:gd name="adj1" fmla="val -69613"/>
              <a:gd name="adj2" fmla="val 34755"/>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通路幅は、どれくらい？</a:t>
            </a:r>
            <a:endParaRPr kumimoji="1" lang="ja-JP" altLang="en-US" dirty="0">
              <a:latin typeface="+mn-ea"/>
            </a:endParaRPr>
          </a:p>
        </p:txBody>
      </p:sp>
      <p:sp>
        <p:nvSpPr>
          <p:cNvPr id="11" name="円形吹き出し 10"/>
          <p:cNvSpPr/>
          <p:nvPr/>
        </p:nvSpPr>
        <p:spPr>
          <a:xfrm>
            <a:off x="1714608" y="2237406"/>
            <a:ext cx="1993005" cy="801220"/>
          </a:xfrm>
          <a:prstGeom prst="wedgeEllipseCallout">
            <a:avLst>
              <a:gd name="adj1" fmla="val 63544"/>
              <a:gd name="adj2" fmla="val 5525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運営本部は、どうする？</a:t>
            </a:r>
            <a:endParaRPr kumimoji="1" lang="ja-JP" altLang="en-US" dirty="0">
              <a:latin typeface="+mn-ea"/>
            </a:endParaRPr>
          </a:p>
        </p:txBody>
      </p:sp>
      <p:sp>
        <p:nvSpPr>
          <p:cNvPr id="12" name="円形吹き出し 11"/>
          <p:cNvSpPr/>
          <p:nvPr/>
        </p:nvSpPr>
        <p:spPr>
          <a:xfrm>
            <a:off x="522495" y="3094389"/>
            <a:ext cx="1993005" cy="1220432"/>
          </a:xfrm>
          <a:prstGeom prst="wedgeEllipseCallout">
            <a:avLst>
              <a:gd name="adj1" fmla="val 63544"/>
              <a:gd name="adj2" fmla="val 55254"/>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n-ea"/>
              </a:rPr>
              <a:t>高齢者・　　</a:t>
            </a:r>
            <a:r>
              <a:rPr kumimoji="1" lang="ja-JP" altLang="en-US" dirty="0" err="1" smtClean="0">
                <a:latin typeface="+mn-ea"/>
              </a:rPr>
              <a:t>障がい</a:t>
            </a:r>
            <a:r>
              <a:rPr kumimoji="1" lang="ja-JP" altLang="en-US" dirty="0" smtClean="0">
                <a:latin typeface="+mn-ea"/>
              </a:rPr>
              <a:t>者への配慮は？</a:t>
            </a:r>
            <a:endParaRPr kumimoji="1" lang="ja-JP" altLang="en-US" dirty="0">
              <a:latin typeface="+mn-ea"/>
            </a:endParaRPr>
          </a:p>
        </p:txBody>
      </p:sp>
      <p:sp>
        <p:nvSpPr>
          <p:cNvPr id="13" name="対角する 2 つの角を切り取った四角形 12"/>
          <p:cNvSpPr/>
          <p:nvPr/>
        </p:nvSpPr>
        <p:spPr>
          <a:xfrm>
            <a:off x="3037421" y="3991349"/>
            <a:ext cx="5703488" cy="1440960"/>
          </a:xfrm>
          <a:prstGeom prst="snip2DiagRect">
            <a:avLst/>
          </a:prstGeom>
          <a:ln w="57150">
            <a:solidFill>
              <a:srgbClr val="FFC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latin typeface="+mn-ea"/>
              </a:rPr>
              <a:t>各エリアを決めて、</a:t>
            </a:r>
            <a:endParaRPr kumimoji="1" lang="en-US" altLang="ja-JP" sz="3200" dirty="0" smtClean="0">
              <a:latin typeface="+mn-ea"/>
            </a:endParaRPr>
          </a:p>
          <a:p>
            <a:pPr algn="ctr"/>
            <a:r>
              <a:rPr kumimoji="1" lang="ja-JP" altLang="en-US" sz="3200" dirty="0" smtClean="0">
                <a:latin typeface="+mn-ea"/>
              </a:rPr>
              <a:t>ラインを書き込んでみましょう。</a:t>
            </a:r>
            <a:endParaRPr kumimoji="1" lang="ja-JP" altLang="en-US" sz="3200" dirty="0">
              <a:latin typeface="+mn-ea"/>
            </a:endParaRPr>
          </a:p>
        </p:txBody>
      </p:sp>
    </p:spTree>
    <p:extLst>
      <p:ext uri="{BB962C8B-B14F-4D97-AF65-F5344CB8AC3E}">
        <p14:creationId xmlns:p14="http://schemas.microsoft.com/office/powerpoint/2010/main" val="169988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配置例</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85</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4145585758"/>
              </p:ext>
            </p:extLst>
          </p:nvPr>
        </p:nvGraphicFramePr>
        <p:xfrm>
          <a:off x="1898057" y="1831695"/>
          <a:ext cx="5796465" cy="4196012"/>
        </p:xfrm>
        <a:graphic>
          <a:graphicData uri="http://schemas.openxmlformats.org/drawingml/2006/table">
            <a:tbl>
              <a:tblPr firstRow="1" firstCol="1" bandRow="1">
                <a:tableStyleId>{93296810-A885-4BE3-A3E7-6D5BEEA58F35}</a:tableStyleId>
              </a:tblPr>
              <a:tblGrid>
                <a:gridCol w="174444">
                  <a:extLst>
                    <a:ext uri="{9D8B030D-6E8A-4147-A177-3AD203B41FA5}">
                      <a16:colId xmlns:a16="http://schemas.microsoft.com/office/drawing/2014/main" val="157088104"/>
                    </a:ext>
                  </a:extLst>
                </a:gridCol>
                <a:gridCol w="174444">
                  <a:extLst>
                    <a:ext uri="{9D8B030D-6E8A-4147-A177-3AD203B41FA5}">
                      <a16:colId xmlns:a16="http://schemas.microsoft.com/office/drawing/2014/main" val="2946330965"/>
                    </a:ext>
                  </a:extLst>
                </a:gridCol>
                <a:gridCol w="174444">
                  <a:extLst>
                    <a:ext uri="{9D8B030D-6E8A-4147-A177-3AD203B41FA5}">
                      <a16:colId xmlns:a16="http://schemas.microsoft.com/office/drawing/2014/main" val="944565041"/>
                    </a:ext>
                  </a:extLst>
                </a:gridCol>
                <a:gridCol w="174444">
                  <a:extLst>
                    <a:ext uri="{9D8B030D-6E8A-4147-A177-3AD203B41FA5}">
                      <a16:colId xmlns:a16="http://schemas.microsoft.com/office/drawing/2014/main" val="1308386672"/>
                    </a:ext>
                  </a:extLst>
                </a:gridCol>
                <a:gridCol w="174444">
                  <a:extLst>
                    <a:ext uri="{9D8B030D-6E8A-4147-A177-3AD203B41FA5}">
                      <a16:colId xmlns:a16="http://schemas.microsoft.com/office/drawing/2014/main" val="2311799161"/>
                    </a:ext>
                  </a:extLst>
                </a:gridCol>
                <a:gridCol w="174444">
                  <a:extLst>
                    <a:ext uri="{9D8B030D-6E8A-4147-A177-3AD203B41FA5}">
                      <a16:colId xmlns:a16="http://schemas.microsoft.com/office/drawing/2014/main" val="987188759"/>
                    </a:ext>
                  </a:extLst>
                </a:gridCol>
                <a:gridCol w="174444">
                  <a:extLst>
                    <a:ext uri="{9D8B030D-6E8A-4147-A177-3AD203B41FA5}">
                      <a16:colId xmlns:a16="http://schemas.microsoft.com/office/drawing/2014/main" val="2631708364"/>
                    </a:ext>
                  </a:extLst>
                </a:gridCol>
                <a:gridCol w="174444">
                  <a:extLst>
                    <a:ext uri="{9D8B030D-6E8A-4147-A177-3AD203B41FA5}">
                      <a16:colId xmlns:a16="http://schemas.microsoft.com/office/drawing/2014/main" val="2330733052"/>
                    </a:ext>
                  </a:extLst>
                </a:gridCol>
                <a:gridCol w="174444">
                  <a:extLst>
                    <a:ext uri="{9D8B030D-6E8A-4147-A177-3AD203B41FA5}">
                      <a16:colId xmlns:a16="http://schemas.microsoft.com/office/drawing/2014/main" val="3656947559"/>
                    </a:ext>
                  </a:extLst>
                </a:gridCol>
                <a:gridCol w="174444">
                  <a:extLst>
                    <a:ext uri="{9D8B030D-6E8A-4147-A177-3AD203B41FA5}">
                      <a16:colId xmlns:a16="http://schemas.microsoft.com/office/drawing/2014/main" val="1697900744"/>
                    </a:ext>
                  </a:extLst>
                </a:gridCol>
                <a:gridCol w="174444">
                  <a:extLst>
                    <a:ext uri="{9D8B030D-6E8A-4147-A177-3AD203B41FA5}">
                      <a16:colId xmlns:a16="http://schemas.microsoft.com/office/drawing/2014/main" val="436226338"/>
                    </a:ext>
                  </a:extLst>
                </a:gridCol>
                <a:gridCol w="174444">
                  <a:extLst>
                    <a:ext uri="{9D8B030D-6E8A-4147-A177-3AD203B41FA5}">
                      <a16:colId xmlns:a16="http://schemas.microsoft.com/office/drawing/2014/main" val="2085832857"/>
                    </a:ext>
                  </a:extLst>
                </a:gridCol>
                <a:gridCol w="174444">
                  <a:extLst>
                    <a:ext uri="{9D8B030D-6E8A-4147-A177-3AD203B41FA5}">
                      <a16:colId xmlns:a16="http://schemas.microsoft.com/office/drawing/2014/main" val="3416236427"/>
                    </a:ext>
                  </a:extLst>
                </a:gridCol>
                <a:gridCol w="174444">
                  <a:extLst>
                    <a:ext uri="{9D8B030D-6E8A-4147-A177-3AD203B41FA5}">
                      <a16:colId xmlns:a16="http://schemas.microsoft.com/office/drawing/2014/main" val="4071974048"/>
                    </a:ext>
                  </a:extLst>
                </a:gridCol>
                <a:gridCol w="174444">
                  <a:extLst>
                    <a:ext uri="{9D8B030D-6E8A-4147-A177-3AD203B41FA5}">
                      <a16:colId xmlns:a16="http://schemas.microsoft.com/office/drawing/2014/main" val="198824287"/>
                    </a:ext>
                  </a:extLst>
                </a:gridCol>
                <a:gridCol w="174444">
                  <a:extLst>
                    <a:ext uri="{9D8B030D-6E8A-4147-A177-3AD203B41FA5}">
                      <a16:colId xmlns:a16="http://schemas.microsoft.com/office/drawing/2014/main" val="3026167298"/>
                    </a:ext>
                  </a:extLst>
                </a:gridCol>
                <a:gridCol w="174444">
                  <a:extLst>
                    <a:ext uri="{9D8B030D-6E8A-4147-A177-3AD203B41FA5}">
                      <a16:colId xmlns:a16="http://schemas.microsoft.com/office/drawing/2014/main" val="2120659134"/>
                    </a:ext>
                  </a:extLst>
                </a:gridCol>
                <a:gridCol w="174444">
                  <a:extLst>
                    <a:ext uri="{9D8B030D-6E8A-4147-A177-3AD203B41FA5}">
                      <a16:colId xmlns:a16="http://schemas.microsoft.com/office/drawing/2014/main" val="1336884939"/>
                    </a:ext>
                  </a:extLst>
                </a:gridCol>
                <a:gridCol w="183098">
                  <a:extLst>
                    <a:ext uri="{9D8B030D-6E8A-4147-A177-3AD203B41FA5}">
                      <a16:colId xmlns:a16="http://schemas.microsoft.com/office/drawing/2014/main" val="3512123527"/>
                    </a:ext>
                  </a:extLst>
                </a:gridCol>
                <a:gridCol w="165790">
                  <a:extLst>
                    <a:ext uri="{9D8B030D-6E8A-4147-A177-3AD203B41FA5}">
                      <a16:colId xmlns:a16="http://schemas.microsoft.com/office/drawing/2014/main" val="1894502536"/>
                    </a:ext>
                  </a:extLst>
                </a:gridCol>
                <a:gridCol w="174444">
                  <a:extLst>
                    <a:ext uri="{9D8B030D-6E8A-4147-A177-3AD203B41FA5}">
                      <a16:colId xmlns:a16="http://schemas.microsoft.com/office/drawing/2014/main" val="2936220342"/>
                    </a:ext>
                  </a:extLst>
                </a:gridCol>
                <a:gridCol w="174444">
                  <a:extLst>
                    <a:ext uri="{9D8B030D-6E8A-4147-A177-3AD203B41FA5}">
                      <a16:colId xmlns:a16="http://schemas.microsoft.com/office/drawing/2014/main" val="2263100020"/>
                    </a:ext>
                  </a:extLst>
                </a:gridCol>
                <a:gridCol w="174444">
                  <a:extLst>
                    <a:ext uri="{9D8B030D-6E8A-4147-A177-3AD203B41FA5}">
                      <a16:colId xmlns:a16="http://schemas.microsoft.com/office/drawing/2014/main" val="574333842"/>
                    </a:ext>
                  </a:extLst>
                </a:gridCol>
                <a:gridCol w="174444">
                  <a:extLst>
                    <a:ext uri="{9D8B030D-6E8A-4147-A177-3AD203B41FA5}">
                      <a16:colId xmlns:a16="http://schemas.microsoft.com/office/drawing/2014/main" val="1708194060"/>
                    </a:ext>
                  </a:extLst>
                </a:gridCol>
                <a:gridCol w="174444">
                  <a:extLst>
                    <a:ext uri="{9D8B030D-6E8A-4147-A177-3AD203B41FA5}">
                      <a16:colId xmlns:a16="http://schemas.microsoft.com/office/drawing/2014/main" val="494735026"/>
                    </a:ext>
                  </a:extLst>
                </a:gridCol>
                <a:gridCol w="174444">
                  <a:extLst>
                    <a:ext uri="{9D8B030D-6E8A-4147-A177-3AD203B41FA5}">
                      <a16:colId xmlns:a16="http://schemas.microsoft.com/office/drawing/2014/main" val="2286993331"/>
                    </a:ext>
                  </a:extLst>
                </a:gridCol>
                <a:gridCol w="174444">
                  <a:extLst>
                    <a:ext uri="{9D8B030D-6E8A-4147-A177-3AD203B41FA5}">
                      <a16:colId xmlns:a16="http://schemas.microsoft.com/office/drawing/2014/main" val="40153420"/>
                    </a:ext>
                  </a:extLst>
                </a:gridCol>
                <a:gridCol w="174444">
                  <a:extLst>
                    <a:ext uri="{9D8B030D-6E8A-4147-A177-3AD203B41FA5}">
                      <a16:colId xmlns:a16="http://schemas.microsoft.com/office/drawing/2014/main" val="3322977613"/>
                    </a:ext>
                  </a:extLst>
                </a:gridCol>
                <a:gridCol w="174444">
                  <a:extLst>
                    <a:ext uri="{9D8B030D-6E8A-4147-A177-3AD203B41FA5}">
                      <a16:colId xmlns:a16="http://schemas.microsoft.com/office/drawing/2014/main" val="2309865050"/>
                    </a:ext>
                  </a:extLst>
                </a:gridCol>
                <a:gridCol w="174444">
                  <a:extLst>
                    <a:ext uri="{9D8B030D-6E8A-4147-A177-3AD203B41FA5}">
                      <a16:colId xmlns:a16="http://schemas.microsoft.com/office/drawing/2014/main" val="3493378822"/>
                    </a:ext>
                  </a:extLst>
                </a:gridCol>
                <a:gridCol w="563145">
                  <a:extLst>
                    <a:ext uri="{9D8B030D-6E8A-4147-A177-3AD203B41FA5}">
                      <a16:colId xmlns:a16="http://schemas.microsoft.com/office/drawing/2014/main" val="1516640889"/>
                    </a:ext>
                  </a:extLst>
                </a:gridCol>
              </a:tblGrid>
              <a:tr h="160329">
                <a:tc>
                  <a:txBody>
                    <a:bodyPr/>
                    <a:lstStyle/>
                    <a:p>
                      <a:pPr algn="just" hangingPunct="0">
                        <a:spcAft>
                          <a:spcPts val="0"/>
                        </a:spcAft>
                      </a:pPr>
                      <a:r>
                        <a:rPr lang="en-US" sz="600">
                          <a:effectLst/>
                        </a:rPr>
                        <a:t>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29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30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7">
                  <a:txBody>
                    <a:bodyPr/>
                    <a:lstStyle/>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en-US" sz="700">
                          <a:effectLst/>
                        </a:rPr>
                        <a:t> </a:t>
                      </a:r>
                      <a:endParaRPr lang="ja-JP" sz="700">
                        <a:effectLst/>
                      </a:endParaRPr>
                    </a:p>
                    <a:p>
                      <a:pPr algn="ctr" hangingPunct="0">
                        <a:lnSpc>
                          <a:spcPts val="1070"/>
                        </a:lnSpc>
                        <a:spcAft>
                          <a:spcPts val="0"/>
                        </a:spcAft>
                      </a:pPr>
                      <a:r>
                        <a:rPr lang="ja-JP" sz="700">
                          <a:effectLst/>
                        </a:rPr>
                        <a:t>器具庫</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322763170"/>
                  </a:ext>
                </a:extLst>
              </a:tr>
              <a:tr h="160329">
                <a:tc>
                  <a:txBody>
                    <a:bodyPr/>
                    <a:lstStyle/>
                    <a:p>
                      <a:pPr algn="just" hangingPunct="0">
                        <a:spcAft>
                          <a:spcPts val="0"/>
                        </a:spcAft>
                      </a:pPr>
                      <a:r>
                        <a:rPr lang="en-US" sz="600">
                          <a:effectLst/>
                        </a:rPr>
                        <a:t>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097059996"/>
                  </a:ext>
                </a:extLst>
              </a:tr>
              <a:tr h="160329">
                <a:tc>
                  <a:txBody>
                    <a:bodyPr/>
                    <a:lstStyle/>
                    <a:p>
                      <a:pPr algn="just" hangingPunct="0">
                        <a:spcAft>
                          <a:spcPts val="0"/>
                        </a:spcAft>
                      </a:pPr>
                      <a:r>
                        <a:rPr lang="en-US" sz="600">
                          <a:effectLst/>
                        </a:rPr>
                        <a:t>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4277160686"/>
                  </a:ext>
                </a:extLst>
              </a:tr>
              <a:tr h="160329">
                <a:tc>
                  <a:txBody>
                    <a:bodyPr/>
                    <a:lstStyle/>
                    <a:p>
                      <a:pPr algn="just" hangingPunct="0">
                        <a:spcAft>
                          <a:spcPts val="0"/>
                        </a:spcAft>
                      </a:pPr>
                      <a:r>
                        <a:rPr lang="en-US" sz="600">
                          <a:effectLst/>
                        </a:rPr>
                        <a:t>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6054998"/>
                  </a:ext>
                </a:extLst>
              </a:tr>
              <a:tr h="160329">
                <a:tc>
                  <a:txBody>
                    <a:bodyPr/>
                    <a:lstStyle/>
                    <a:p>
                      <a:pPr algn="just" hangingPunct="0">
                        <a:spcAft>
                          <a:spcPts val="0"/>
                        </a:spcAft>
                      </a:pPr>
                      <a:r>
                        <a:rPr lang="en-US" sz="600">
                          <a:effectLst/>
                        </a:rPr>
                        <a:t>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78823685"/>
                  </a:ext>
                </a:extLst>
              </a:tr>
              <a:tr h="160329">
                <a:tc>
                  <a:txBody>
                    <a:bodyPr/>
                    <a:lstStyle/>
                    <a:p>
                      <a:pPr algn="just" hangingPunct="0">
                        <a:spcAft>
                          <a:spcPts val="0"/>
                        </a:spcAft>
                      </a:pPr>
                      <a:r>
                        <a:rPr lang="en-US" sz="600">
                          <a:effectLst/>
                        </a:rPr>
                        <a:t>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4265452"/>
                  </a:ext>
                </a:extLst>
              </a:tr>
              <a:tr h="160329">
                <a:tc>
                  <a:txBody>
                    <a:bodyPr/>
                    <a:lstStyle/>
                    <a:p>
                      <a:pPr algn="just" hangingPunct="0">
                        <a:spcAft>
                          <a:spcPts val="0"/>
                        </a:spcAft>
                      </a:pPr>
                      <a:r>
                        <a:rPr lang="en-US" sz="600">
                          <a:effectLst/>
                        </a:rPr>
                        <a:t>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631959435"/>
                  </a:ext>
                </a:extLst>
              </a:tr>
              <a:tr h="160329">
                <a:tc>
                  <a:txBody>
                    <a:bodyPr/>
                    <a:lstStyle/>
                    <a:p>
                      <a:pPr algn="just" hangingPunct="0">
                        <a:spcAft>
                          <a:spcPts val="0"/>
                        </a:spcAft>
                      </a:pPr>
                      <a:r>
                        <a:rPr lang="en-US" sz="600">
                          <a:effectLst/>
                        </a:rPr>
                        <a:t>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11">
                  <a:txBody>
                    <a:bodyPr/>
                    <a:lstStyle/>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just" hangingPunct="0">
                        <a:spcAft>
                          <a:spcPts val="0"/>
                        </a:spcAft>
                      </a:pPr>
                      <a:r>
                        <a:rPr lang="en-US" sz="700">
                          <a:effectLst/>
                        </a:rPr>
                        <a:t> </a:t>
                      </a:r>
                      <a:endParaRPr lang="ja-JP" sz="700">
                        <a:effectLst/>
                      </a:endParaRPr>
                    </a:p>
                    <a:p>
                      <a:pPr algn="ctr" hangingPunct="0">
                        <a:spcAft>
                          <a:spcPts val="0"/>
                        </a:spcAft>
                      </a:pPr>
                      <a:r>
                        <a:rPr lang="ja-JP" sz="700">
                          <a:effectLst/>
                        </a:rPr>
                        <a:t>ステージ</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3185676283"/>
                  </a:ext>
                </a:extLst>
              </a:tr>
              <a:tr h="160329">
                <a:tc>
                  <a:txBody>
                    <a:bodyPr/>
                    <a:lstStyle/>
                    <a:p>
                      <a:pPr algn="just" hangingPunct="0">
                        <a:spcAft>
                          <a:spcPts val="0"/>
                        </a:spcAft>
                      </a:pPr>
                      <a:r>
                        <a:rPr lang="en-US" sz="600">
                          <a:effectLst/>
                        </a:rPr>
                        <a:t>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110482564"/>
                  </a:ext>
                </a:extLst>
              </a:tr>
              <a:tr h="160329">
                <a:tc>
                  <a:txBody>
                    <a:bodyPr/>
                    <a:lstStyle/>
                    <a:p>
                      <a:pPr algn="just" hangingPunct="0">
                        <a:spcAft>
                          <a:spcPts val="0"/>
                        </a:spcAft>
                      </a:pPr>
                      <a:r>
                        <a:rPr lang="en-US" sz="600">
                          <a:effectLst/>
                        </a:rPr>
                        <a:t>10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794541584"/>
                  </a:ext>
                </a:extLst>
              </a:tr>
              <a:tr h="160329">
                <a:tc>
                  <a:txBody>
                    <a:bodyPr/>
                    <a:lstStyle/>
                    <a:p>
                      <a:pPr algn="just" hangingPunct="0">
                        <a:spcAft>
                          <a:spcPts val="0"/>
                        </a:spcAft>
                      </a:pPr>
                      <a:r>
                        <a:rPr lang="en-US" sz="600">
                          <a:effectLst/>
                        </a:rPr>
                        <a:t>11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300444108"/>
                  </a:ext>
                </a:extLst>
              </a:tr>
              <a:tr h="160329">
                <a:tc>
                  <a:txBody>
                    <a:bodyPr/>
                    <a:lstStyle/>
                    <a:p>
                      <a:pPr algn="just" hangingPunct="0">
                        <a:spcAft>
                          <a:spcPts val="0"/>
                        </a:spcAft>
                      </a:pPr>
                      <a:r>
                        <a:rPr lang="en-US" sz="600">
                          <a:effectLst/>
                        </a:rPr>
                        <a:t>12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517480415"/>
                  </a:ext>
                </a:extLst>
              </a:tr>
              <a:tr h="160329">
                <a:tc>
                  <a:txBody>
                    <a:bodyPr/>
                    <a:lstStyle/>
                    <a:p>
                      <a:pPr algn="just" hangingPunct="0">
                        <a:spcAft>
                          <a:spcPts val="0"/>
                        </a:spcAft>
                      </a:pPr>
                      <a:r>
                        <a:rPr lang="en-US" sz="600">
                          <a:effectLst/>
                        </a:rPr>
                        <a:t>13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072342628"/>
                  </a:ext>
                </a:extLst>
              </a:tr>
              <a:tr h="160329">
                <a:tc>
                  <a:txBody>
                    <a:bodyPr/>
                    <a:lstStyle/>
                    <a:p>
                      <a:pPr algn="just" hangingPunct="0">
                        <a:spcAft>
                          <a:spcPts val="0"/>
                        </a:spcAft>
                      </a:pPr>
                      <a:r>
                        <a:rPr lang="en-US" sz="600">
                          <a:effectLst/>
                        </a:rPr>
                        <a:t>14</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827389338"/>
                  </a:ext>
                </a:extLst>
              </a:tr>
              <a:tr h="160329">
                <a:tc>
                  <a:txBody>
                    <a:bodyPr/>
                    <a:lstStyle/>
                    <a:p>
                      <a:pPr algn="just" hangingPunct="0">
                        <a:spcAft>
                          <a:spcPts val="0"/>
                        </a:spcAft>
                      </a:pPr>
                      <a:r>
                        <a:rPr lang="en-US" sz="600">
                          <a:effectLst/>
                        </a:rPr>
                        <a:t>15</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5917975"/>
                  </a:ext>
                </a:extLst>
              </a:tr>
              <a:tr h="160329">
                <a:tc>
                  <a:txBody>
                    <a:bodyPr/>
                    <a:lstStyle/>
                    <a:p>
                      <a:pPr algn="just" hangingPunct="0">
                        <a:spcAft>
                          <a:spcPts val="0"/>
                        </a:spcAft>
                      </a:pPr>
                      <a:r>
                        <a:rPr lang="en-US" sz="600">
                          <a:effectLst/>
                        </a:rPr>
                        <a:t>16</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957299"/>
                  </a:ext>
                </a:extLst>
              </a:tr>
              <a:tr h="160329">
                <a:tc>
                  <a:txBody>
                    <a:bodyPr/>
                    <a:lstStyle/>
                    <a:p>
                      <a:pPr algn="just" hangingPunct="0">
                        <a:spcAft>
                          <a:spcPts val="0"/>
                        </a:spcAft>
                      </a:pPr>
                      <a:r>
                        <a:rPr lang="en-US" sz="600">
                          <a:effectLst/>
                        </a:rPr>
                        <a:t>17</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1722077960"/>
                  </a:ext>
                </a:extLst>
              </a:tr>
              <a:tr h="160329">
                <a:tc>
                  <a:txBody>
                    <a:bodyPr/>
                    <a:lstStyle/>
                    <a:p>
                      <a:pPr algn="just" hangingPunct="0">
                        <a:spcAft>
                          <a:spcPts val="0"/>
                        </a:spcAft>
                      </a:pPr>
                      <a:r>
                        <a:rPr lang="en-US" sz="600">
                          <a:effectLst/>
                        </a:rPr>
                        <a:t>18</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305526606"/>
                  </a:ext>
                </a:extLst>
              </a:tr>
              <a:tr h="160329">
                <a:tc>
                  <a:txBody>
                    <a:bodyPr/>
                    <a:lstStyle/>
                    <a:p>
                      <a:pPr algn="just" hangingPunct="0">
                        <a:spcAft>
                          <a:spcPts val="0"/>
                        </a:spcAft>
                      </a:pPr>
                      <a:r>
                        <a:rPr lang="en-US" sz="600">
                          <a:effectLst/>
                        </a:rPr>
                        <a:t>19</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rowSpan="5">
                  <a:txBody>
                    <a:bodyPr/>
                    <a:lstStyle/>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en-US" sz="700" dirty="0">
                          <a:effectLst/>
                        </a:rPr>
                        <a:t> </a:t>
                      </a:r>
                      <a:endParaRPr lang="ja-JP" sz="700" dirty="0">
                        <a:effectLst/>
                      </a:endParaRPr>
                    </a:p>
                    <a:p>
                      <a:pPr algn="ctr" hangingPunct="0">
                        <a:lnSpc>
                          <a:spcPts val="1070"/>
                        </a:lnSpc>
                        <a:spcAft>
                          <a:spcPts val="0"/>
                        </a:spcAft>
                      </a:pPr>
                      <a:r>
                        <a:rPr lang="ja-JP" sz="700" dirty="0">
                          <a:effectLst/>
                        </a:rPr>
                        <a:t>器具庫</a:t>
                      </a:r>
                    </a:p>
                    <a:p>
                      <a:pPr algn="just" hangingPunct="0">
                        <a:spcAft>
                          <a:spcPts val="0"/>
                        </a:spcAft>
                      </a:pPr>
                      <a:r>
                        <a:rPr lang="en-US" sz="7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extLst>
                  <a:ext uri="{0D108BD9-81ED-4DB2-BD59-A6C34878D82A}">
                    <a16:rowId xmlns:a16="http://schemas.microsoft.com/office/drawing/2014/main" val="2045682616"/>
                  </a:ext>
                </a:extLst>
              </a:tr>
              <a:tr h="160329">
                <a:tc>
                  <a:txBody>
                    <a:bodyPr/>
                    <a:lstStyle/>
                    <a:p>
                      <a:pPr algn="just" hangingPunct="0">
                        <a:spcAft>
                          <a:spcPts val="0"/>
                        </a:spcAft>
                      </a:pPr>
                      <a:r>
                        <a:rPr lang="en-US" sz="600">
                          <a:effectLst/>
                        </a:rPr>
                        <a:t>20</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565619"/>
                  </a:ext>
                </a:extLst>
              </a:tr>
              <a:tr h="160329">
                <a:tc>
                  <a:txBody>
                    <a:bodyPr/>
                    <a:lstStyle/>
                    <a:p>
                      <a:pPr algn="just" hangingPunct="0">
                        <a:spcAft>
                          <a:spcPts val="0"/>
                        </a:spcAft>
                      </a:pPr>
                      <a:r>
                        <a:rPr lang="en-US" sz="600">
                          <a:effectLst/>
                        </a:rPr>
                        <a:t>21</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185522028"/>
                  </a:ext>
                </a:extLst>
              </a:tr>
              <a:tr h="160329">
                <a:tc>
                  <a:txBody>
                    <a:bodyPr/>
                    <a:lstStyle/>
                    <a:p>
                      <a:pPr algn="just" hangingPunct="0">
                        <a:spcAft>
                          <a:spcPts val="0"/>
                        </a:spcAft>
                      </a:pPr>
                      <a:r>
                        <a:rPr lang="en-US" sz="600">
                          <a:effectLst/>
                        </a:rPr>
                        <a:t>22</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3296097008"/>
                  </a:ext>
                </a:extLst>
              </a:tr>
              <a:tr h="277815">
                <a:tc>
                  <a:txBody>
                    <a:bodyPr/>
                    <a:lstStyle/>
                    <a:p>
                      <a:pPr algn="just" hangingPunct="0">
                        <a:spcAft>
                          <a:spcPts val="0"/>
                        </a:spcAft>
                      </a:pPr>
                      <a:r>
                        <a:rPr lang="en-US" sz="600">
                          <a:effectLst/>
                        </a:rPr>
                        <a:t>23</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lvl="1"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a:effectLst/>
                        </a:rPr>
                        <a:t> </a:t>
                      </a:r>
                      <a:endParaRPr lang="ja-JP" sz="70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a:txBody>
                    <a:bodyPr/>
                    <a:lstStyle/>
                    <a:p>
                      <a:pPr algn="just" hangingPunct="0">
                        <a:spcAft>
                          <a:spcPts val="0"/>
                        </a:spcAft>
                      </a:pPr>
                      <a:r>
                        <a:rPr lang="en-US" sz="600" dirty="0">
                          <a:effectLst/>
                        </a:rPr>
                        <a:t> </a:t>
                      </a:r>
                      <a:endParaRPr lang="ja-JP" sz="700" dirty="0">
                        <a:solidFill>
                          <a:srgbClr val="000000"/>
                        </a:solidFill>
                        <a:effectLst/>
                        <a:latin typeface="Times New Roman" panose="02020603050405020304" pitchFamily="18" charset="0"/>
                        <a:ea typeface="ＭＳ 明朝" panose="02020609040205080304" pitchFamily="17" charset="-128"/>
                        <a:cs typeface="ＭＳ 明朝" panose="02020609040205080304" pitchFamily="17" charset="-128"/>
                      </a:endParaRPr>
                    </a:p>
                  </a:txBody>
                  <a:tcPr marL="48076" marR="48076" marT="0" marB="0"/>
                </a:tc>
                <a:tc vMerge="1">
                  <a:txBody>
                    <a:bodyPr/>
                    <a:lstStyle/>
                    <a:p>
                      <a:endParaRPr kumimoji="1" lang="ja-JP" altLang="en-US"/>
                    </a:p>
                  </a:txBody>
                  <a:tcPr/>
                </a:tc>
                <a:extLst>
                  <a:ext uri="{0D108BD9-81ED-4DB2-BD59-A6C34878D82A}">
                    <a16:rowId xmlns:a16="http://schemas.microsoft.com/office/drawing/2014/main" val="2803839405"/>
                  </a:ext>
                </a:extLst>
              </a:tr>
            </a:tbl>
          </a:graphicData>
        </a:graphic>
      </p:graphicFrame>
      <p:sp>
        <p:nvSpPr>
          <p:cNvPr id="5" name="Text Box 1"/>
          <p:cNvSpPr txBox="1">
            <a:spLocks noChangeArrowheads="1"/>
          </p:cNvSpPr>
          <p:nvPr/>
        </p:nvSpPr>
        <p:spPr bwMode="auto">
          <a:xfrm>
            <a:off x="2775662" y="1530958"/>
            <a:ext cx="806450"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非常口</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 name="Text Box 2"/>
          <p:cNvSpPr txBox="1">
            <a:spLocks noChangeArrowheads="1"/>
          </p:cNvSpPr>
          <p:nvPr/>
        </p:nvSpPr>
        <p:spPr bwMode="auto">
          <a:xfrm>
            <a:off x="5296896" y="1541132"/>
            <a:ext cx="1116012"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smtClean="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渡り廊下出入り口</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 name="正方形/長方形 6"/>
          <p:cNvSpPr/>
          <p:nvPr/>
        </p:nvSpPr>
        <p:spPr>
          <a:xfrm>
            <a:off x="5230738" y="2120988"/>
            <a:ext cx="1703944" cy="629311"/>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運営本部</a:t>
            </a:r>
            <a:endParaRPr kumimoji="1" lang="ja-JP" altLang="en-US" dirty="0"/>
          </a:p>
        </p:txBody>
      </p:sp>
      <p:grpSp>
        <p:nvGrpSpPr>
          <p:cNvPr id="8" name="グループ化 7"/>
          <p:cNvGrpSpPr/>
          <p:nvPr/>
        </p:nvGrpSpPr>
        <p:grpSpPr>
          <a:xfrm>
            <a:off x="5556841" y="3304798"/>
            <a:ext cx="1377841" cy="381482"/>
            <a:chOff x="5087533" y="3605535"/>
            <a:chExt cx="1377841" cy="381482"/>
          </a:xfrm>
        </p:grpSpPr>
        <p:sp>
          <p:nvSpPr>
            <p:cNvPr id="9" name="正方形/長方形 8"/>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2249412" y="2123841"/>
            <a:ext cx="1525071" cy="642471"/>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食堂</a:t>
            </a:r>
            <a:endParaRPr kumimoji="1" lang="en-US" altLang="ja-JP" dirty="0" smtClean="0"/>
          </a:p>
          <a:p>
            <a:pPr algn="ctr"/>
            <a:r>
              <a:rPr kumimoji="1" lang="ja-JP" altLang="en-US" dirty="0" smtClean="0"/>
              <a:t>（配膳エリア）</a:t>
            </a:r>
            <a:endParaRPr kumimoji="1" lang="ja-JP" altLang="en-US" dirty="0"/>
          </a:p>
        </p:txBody>
      </p:sp>
      <p:sp>
        <p:nvSpPr>
          <p:cNvPr id="18" name="正方形/長方形 17"/>
          <p:cNvSpPr/>
          <p:nvPr/>
        </p:nvSpPr>
        <p:spPr>
          <a:xfrm>
            <a:off x="7188970" y="1905034"/>
            <a:ext cx="447495" cy="7410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更衣室</a:t>
            </a:r>
            <a:endParaRPr kumimoji="1" lang="ja-JP" altLang="en-US" sz="1400" dirty="0"/>
          </a:p>
        </p:txBody>
      </p:sp>
      <p:sp>
        <p:nvSpPr>
          <p:cNvPr id="19" name="正方形/長方形 18"/>
          <p:cNvSpPr/>
          <p:nvPr/>
        </p:nvSpPr>
        <p:spPr>
          <a:xfrm>
            <a:off x="3940602" y="2119827"/>
            <a:ext cx="1119756" cy="64648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掲示板・</a:t>
            </a:r>
            <a:endParaRPr lang="en-US" altLang="ja-JP" sz="1200" dirty="0" smtClean="0"/>
          </a:p>
          <a:p>
            <a:pPr algn="ctr"/>
            <a:r>
              <a:rPr kumimoji="1" lang="ja-JP" altLang="en-US" sz="1200" dirty="0" smtClean="0"/>
              <a:t>携帯電話充電</a:t>
            </a:r>
            <a:endParaRPr kumimoji="1" lang="ja-JP" altLang="en-US" sz="1200" dirty="0"/>
          </a:p>
        </p:txBody>
      </p:sp>
      <p:grpSp>
        <p:nvGrpSpPr>
          <p:cNvPr id="20" name="グループ化 19"/>
          <p:cNvGrpSpPr/>
          <p:nvPr/>
        </p:nvGrpSpPr>
        <p:grpSpPr>
          <a:xfrm>
            <a:off x="5556841" y="3956519"/>
            <a:ext cx="1377841" cy="381482"/>
            <a:chOff x="5087533" y="3605535"/>
            <a:chExt cx="1377841" cy="381482"/>
          </a:xfrm>
        </p:grpSpPr>
        <p:sp>
          <p:nvSpPr>
            <p:cNvPr id="21" name="正方形/長方形 20"/>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2204105" y="3293816"/>
            <a:ext cx="1377841" cy="381482"/>
            <a:chOff x="5087533" y="3605535"/>
            <a:chExt cx="1377841" cy="381482"/>
          </a:xfrm>
        </p:grpSpPr>
        <p:sp>
          <p:nvSpPr>
            <p:cNvPr id="30" name="正方形/長方形 29"/>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3887757" y="3286243"/>
            <a:ext cx="1377841" cy="381482"/>
            <a:chOff x="5087533" y="3605535"/>
            <a:chExt cx="1377841" cy="381482"/>
          </a:xfrm>
        </p:grpSpPr>
        <p:sp>
          <p:nvSpPr>
            <p:cNvPr id="39" name="正方形/長方形 38"/>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5574230" y="4622398"/>
            <a:ext cx="1377841" cy="381482"/>
            <a:chOff x="5087533" y="3605535"/>
            <a:chExt cx="1377841" cy="381482"/>
          </a:xfrm>
        </p:grpSpPr>
        <p:sp>
          <p:nvSpPr>
            <p:cNvPr id="48" name="正方形/長方形 47"/>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2198937" y="3944562"/>
            <a:ext cx="1377841" cy="381482"/>
            <a:chOff x="5087533" y="3605535"/>
            <a:chExt cx="1377841" cy="381482"/>
          </a:xfrm>
        </p:grpSpPr>
        <p:sp>
          <p:nvSpPr>
            <p:cNvPr id="57" name="正方形/長方形 56"/>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p:cNvGrpSpPr/>
          <p:nvPr/>
        </p:nvGrpSpPr>
        <p:grpSpPr>
          <a:xfrm>
            <a:off x="3881616" y="3945778"/>
            <a:ext cx="1377841" cy="381482"/>
            <a:chOff x="5087533" y="3605535"/>
            <a:chExt cx="1377841" cy="381482"/>
          </a:xfrm>
        </p:grpSpPr>
        <p:sp>
          <p:nvSpPr>
            <p:cNvPr id="66" name="正方形/長方形 65"/>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3899005" y="4632659"/>
            <a:ext cx="1377841" cy="381482"/>
            <a:chOff x="5087533" y="3605535"/>
            <a:chExt cx="1377841" cy="381482"/>
          </a:xfrm>
        </p:grpSpPr>
        <p:sp>
          <p:nvSpPr>
            <p:cNvPr id="75" name="正方形/長方形 74"/>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2210472" y="4642920"/>
            <a:ext cx="1377841" cy="381482"/>
            <a:chOff x="5087533" y="3605535"/>
            <a:chExt cx="1377841" cy="381482"/>
          </a:xfrm>
        </p:grpSpPr>
        <p:sp>
          <p:nvSpPr>
            <p:cNvPr id="84" name="正方形/長方形 83"/>
            <p:cNvSpPr/>
            <p:nvPr/>
          </p:nvSpPr>
          <p:spPr>
            <a:xfrm rot="5400000">
              <a:off x="6213374"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5400000">
              <a:off x="5865843" y="3534512"/>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rot="5400000">
              <a:off x="5518312"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rot="5400000">
              <a:off x="5161256" y="3533535"/>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rot="5400000">
              <a:off x="6213374"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rot="5400000">
              <a:off x="5856320"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5400000">
              <a:off x="5508996" y="373453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rot="5400000">
              <a:off x="5159533" y="3735017"/>
              <a:ext cx="180000" cy="3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正方形/長方形 91"/>
          <p:cNvSpPr/>
          <p:nvPr/>
        </p:nvSpPr>
        <p:spPr>
          <a:xfrm>
            <a:off x="7174455" y="4867873"/>
            <a:ext cx="503441" cy="59281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dirty="0" smtClean="0"/>
              <a:t>物資</a:t>
            </a:r>
            <a:endParaRPr kumimoji="1" lang="en-US" altLang="ja-JP" sz="1050" dirty="0" smtClean="0"/>
          </a:p>
          <a:p>
            <a:r>
              <a:rPr kumimoji="1" lang="ja-JP" altLang="en-US" sz="1050" dirty="0" smtClean="0"/>
              <a:t>置き場</a:t>
            </a:r>
            <a:endParaRPr kumimoji="1" lang="ja-JP" altLang="en-US" sz="1050" dirty="0"/>
          </a:p>
        </p:txBody>
      </p:sp>
    </p:spTree>
    <p:extLst>
      <p:ext uri="{BB962C8B-B14F-4D97-AF65-F5344CB8AC3E}">
        <p14:creationId xmlns:p14="http://schemas.microsoft.com/office/powerpoint/2010/main" val="21799425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避難所のゾーニングは</a:t>
            </a:r>
            <a:r>
              <a:rPr lang="ja-JP" altLang="en-US" dirty="0" smtClean="0"/>
              <a:t>、ここ</a:t>
            </a:r>
            <a:r>
              <a:rPr lang="ja-JP" altLang="en-US" dirty="0"/>
              <a:t>で終了です。</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86</a:t>
            </a:r>
            <a:endParaRPr kumimoji="1" lang="ja-JP" altLang="en-US" dirty="0"/>
          </a:p>
        </p:txBody>
      </p:sp>
      <p:sp>
        <p:nvSpPr>
          <p:cNvPr id="4" name="Rectangle 3"/>
          <p:cNvSpPr>
            <a:spLocks noChangeArrowheads="1"/>
          </p:cNvSpPr>
          <p:nvPr/>
        </p:nvSpPr>
        <p:spPr bwMode="auto">
          <a:xfrm>
            <a:off x="1205285" y="2237273"/>
            <a:ext cx="7848692" cy="2586519"/>
          </a:xfrm>
          <a:prstGeom prst="rect">
            <a:avLst/>
          </a:prstGeom>
          <a:solidFill>
            <a:schemeClr val="bg1"/>
          </a:solidFill>
          <a:ln w="12700" algn="ctr">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4400" dirty="0" smtClean="0">
                <a:latin typeface="+mn-ea"/>
                <a:ea typeface="+mn-ea"/>
              </a:rPr>
              <a:t>次に避難所にどのようにして、</a:t>
            </a:r>
            <a:endParaRPr lang="en-US" altLang="ja-JP" sz="4400" dirty="0" smtClean="0">
              <a:latin typeface="+mn-ea"/>
              <a:ea typeface="+mn-ea"/>
            </a:endParaRPr>
          </a:p>
          <a:p>
            <a:pPr algn="l" eaLnBrk="1" hangingPunct="1"/>
            <a:r>
              <a:rPr lang="ja-JP" altLang="en-US" sz="4400" dirty="0" smtClean="0">
                <a:latin typeface="+mn-ea"/>
                <a:ea typeface="+mn-ea"/>
              </a:rPr>
              <a:t>段ボールベッドを導入するか</a:t>
            </a:r>
            <a:endParaRPr lang="en-US" altLang="ja-JP" sz="4400" dirty="0" smtClean="0">
              <a:latin typeface="+mn-ea"/>
              <a:ea typeface="+mn-ea"/>
            </a:endParaRPr>
          </a:p>
          <a:p>
            <a:pPr algn="l" eaLnBrk="1" hangingPunct="1"/>
            <a:r>
              <a:rPr lang="ja-JP" altLang="en-US" sz="4400" dirty="0" smtClean="0">
                <a:latin typeface="+mn-ea"/>
                <a:ea typeface="+mn-ea"/>
              </a:rPr>
              <a:t>プロセスを確認しましょう。</a:t>
            </a:r>
            <a:endParaRPr lang="ja-JP" altLang="en-US" sz="4400" dirty="0">
              <a:latin typeface="+mn-ea"/>
              <a:ea typeface="+mn-ea"/>
            </a:endParaRPr>
          </a:p>
        </p:txBody>
      </p:sp>
    </p:spTree>
    <p:extLst>
      <p:ext uri="{BB962C8B-B14F-4D97-AF65-F5344CB8AC3E}">
        <p14:creationId xmlns:p14="http://schemas.microsoft.com/office/powerpoint/2010/main" val="27116635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段ボールベッド配置までの導入プロセス①</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87</a:t>
            </a:r>
            <a:endParaRPr kumimoji="1" lang="ja-JP" altLang="en-US" dirty="0"/>
          </a:p>
        </p:txBody>
      </p:sp>
      <p:sp>
        <p:nvSpPr>
          <p:cNvPr id="4" name="コンテンツ プレースホルダー 2"/>
          <p:cNvSpPr txBox="1">
            <a:spLocks/>
          </p:cNvSpPr>
          <p:nvPr/>
        </p:nvSpPr>
        <p:spPr>
          <a:xfrm>
            <a:off x="687665" y="2519536"/>
            <a:ext cx="8283122" cy="3069679"/>
          </a:xfrm>
          <a:prstGeom prst="rect">
            <a:avLst/>
          </a:prstGeom>
        </p:spPr>
        <p:txBody>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200" dirty="0" smtClean="0">
                <a:latin typeface="+mn-ea"/>
              </a:rPr>
              <a:t>はじめに</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　住民数と避難所の広さの確認</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①区画整理（ゾーニング）図面の作成</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③清掃に必要な物資と作業協力者の確保</a:t>
            </a:r>
            <a:endParaRPr lang="en-US" altLang="ja-JP" sz="3200" dirty="0" smtClean="0">
              <a:latin typeface="+mn-ea"/>
            </a:endParaRPr>
          </a:p>
          <a:p>
            <a:pPr marL="0" indent="0" fontAlgn="auto">
              <a:spcAft>
                <a:spcPts val="0"/>
              </a:spcAft>
              <a:buFont typeface="Arial" panose="020B0604020202020204" pitchFamily="34" charset="0"/>
              <a:buNone/>
            </a:pPr>
            <a:r>
              <a:rPr lang="ja-JP" altLang="en-US" sz="3200" dirty="0" smtClean="0">
                <a:latin typeface="+mn-ea"/>
              </a:rPr>
              <a:t>④避難住民への導入説明と承諾</a:t>
            </a:r>
            <a:endParaRPr lang="en-US" altLang="ja-JP" sz="3200" dirty="0" smtClean="0">
              <a:latin typeface="+mn-ea"/>
            </a:endParaRPr>
          </a:p>
          <a:p>
            <a:pPr marL="0" indent="0" fontAlgn="auto">
              <a:spcAft>
                <a:spcPts val="0"/>
              </a:spcAft>
              <a:buFont typeface="Arial" panose="020B0604020202020204" pitchFamily="34" charset="0"/>
              <a:buNone/>
            </a:pPr>
            <a:endParaRPr lang="ja-JP" altLang="en-US" sz="3200" dirty="0">
              <a:latin typeface="+mn-ea"/>
            </a:endParaRPr>
          </a:p>
        </p:txBody>
      </p:sp>
      <p:sp>
        <p:nvSpPr>
          <p:cNvPr id="5" name="Rectangle 2"/>
          <p:cNvSpPr txBox="1">
            <a:spLocks noChangeArrowheads="1"/>
          </p:cNvSpPr>
          <p:nvPr/>
        </p:nvSpPr>
        <p:spPr bwMode="auto">
          <a:xfrm>
            <a:off x="917253" y="1500088"/>
            <a:ext cx="266609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準備編</a:t>
            </a:r>
            <a:r>
              <a:rPr lang="en-US" altLang="ja-JP" sz="2400" dirty="0" smtClean="0">
                <a:latin typeface="+mn-ea"/>
                <a:ea typeface="+mn-ea"/>
              </a:rPr>
              <a:t>】</a:t>
            </a:r>
            <a:r>
              <a:rPr lang="ja-JP" altLang="en-US" sz="2400" dirty="0" smtClean="0">
                <a:latin typeface="+mn-ea"/>
                <a:ea typeface="+mn-ea"/>
              </a:rPr>
              <a:t>前日まで</a:t>
            </a:r>
            <a:endParaRPr lang="ja-JP" altLang="en-US" sz="2400" dirty="0">
              <a:latin typeface="+mn-ea"/>
              <a:ea typeface="+mn-ea"/>
            </a:endParaRPr>
          </a:p>
        </p:txBody>
      </p:sp>
      <p:sp>
        <p:nvSpPr>
          <p:cNvPr id="6" name="円形吹き出し 5"/>
          <p:cNvSpPr/>
          <p:nvPr/>
        </p:nvSpPr>
        <p:spPr>
          <a:xfrm>
            <a:off x="6844288" y="2040456"/>
            <a:ext cx="3384016" cy="1385844"/>
          </a:xfrm>
          <a:prstGeom prst="wedgeEllipseCallout">
            <a:avLst>
              <a:gd name="adj1" fmla="val -37669"/>
              <a:gd name="adj2" fmla="val 8110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70C0"/>
                </a:solidFill>
                <a:latin typeface="+mn-ea"/>
              </a:rPr>
              <a:t>この部分を演習しました。</a:t>
            </a:r>
            <a:endParaRPr kumimoji="1" lang="ja-JP" altLang="en-US" sz="2400" b="1" dirty="0">
              <a:solidFill>
                <a:srgbClr val="0070C0"/>
              </a:solidFill>
              <a:latin typeface="+mn-ea"/>
            </a:endParaRPr>
          </a:p>
        </p:txBody>
      </p:sp>
    </p:spTree>
    <p:extLst>
      <p:ext uri="{BB962C8B-B14F-4D97-AF65-F5344CB8AC3E}">
        <p14:creationId xmlns:p14="http://schemas.microsoft.com/office/powerpoint/2010/main" val="1889362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段ボールベッド配置までの導入プロセス②</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88</a:t>
            </a:r>
            <a:endParaRPr kumimoji="1" lang="ja-JP" altLang="en-US" dirty="0"/>
          </a:p>
        </p:txBody>
      </p:sp>
      <p:sp>
        <p:nvSpPr>
          <p:cNvPr id="4" name="コンテンツ プレースホルダー 2"/>
          <p:cNvSpPr txBox="1">
            <a:spLocks/>
          </p:cNvSpPr>
          <p:nvPr/>
        </p:nvSpPr>
        <p:spPr>
          <a:xfrm>
            <a:off x="668515" y="2015480"/>
            <a:ext cx="9292997" cy="3956410"/>
          </a:xfrm>
          <a:prstGeom prst="rect">
            <a:avLst/>
          </a:prstGeom>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2800" dirty="0" smtClean="0">
                <a:latin typeface="+mn-ea"/>
              </a:rPr>
              <a:t>①避難者の私物や毛布などを一時的に別の場所に移動</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②住民を一時的に移動</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③床全体を清掃</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④マスキングテープで区画整理し、段ボールベッドを配置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⑤作業エリアの確保</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⑥ベッドの設置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⑦パーテーションの設置（住民が必要に応じて設置）</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⑧私物の搬入</a:t>
            </a:r>
            <a:endParaRPr lang="en-US" altLang="ja-JP" sz="2800" dirty="0" smtClean="0">
              <a:latin typeface="+mn-ea"/>
            </a:endParaRPr>
          </a:p>
          <a:p>
            <a:pPr marL="0" indent="0" fontAlgn="auto">
              <a:spcAft>
                <a:spcPts val="0"/>
              </a:spcAft>
              <a:buFont typeface="Arial" panose="020B0604020202020204" pitchFamily="34" charset="0"/>
              <a:buNone/>
            </a:pPr>
            <a:r>
              <a:rPr lang="ja-JP" altLang="en-US" sz="2800" dirty="0" smtClean="0">
                <a:latin typeface="+mn-ea"/>
              </a:rPr>
              <a:t>⑨運営者による使用状況確認　</a:t>
            </a:r>
            <a:endParaRPr lang="ja-JP" altLang="en-US" sz="2800" dirty="0">
              <a:latin typeface="+mn-ea"/>
            </a:endParaRPr>
          </a:p>
        </p:txBody>
      </p:sp>
      <p:sp>
        <p:nvSpPr>
          <p:cNvPr id="5" name="Rectangle 2"/>
          <p:cNvSpPr txBox="1">
            <a:spLocks noChangeArrowheads="1"/>
          </p:cNvSpPr>
          <p:nvPr/>
        </p:nvSpPr>
        <p:spPr bwMode="auto">
          <a:xfrm>
            <a:off x="435665" y="1197365"/>
            <a:ext cx="239936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配置編</a:t>
            </a:r>
            <a:r>
              <a:rPr lang="en-US" altLang="ja-JP" sz="2400" dirty="0" smtClean="0">
                <a:latin typeface="+mn-ea"/>
                <a:ea typeface="+mn-ea"/>
              </a:rPr>
              <a:t>】</a:t>
            </a:r>
            <a:r>
              <a:rPr lang="ja-JP" altLang="en-US" sz="2400" dirty="0" smtClean="0">
                <a:latin typeface="+mn-ea"/>
                <a:ea typeface="+mn-ea"/>
              </a:rPr>
              <a:t>当日</a:t>
            </a:r>
            <a:endParaRPr lang="ja-JP" altLang="en-US" sz="2400" dirty="0">
              <a:latin typeface="+mn-ea"/>
              <a:ea typeface="+mn-ea"/>
            </a:endParaRPr>
          </a:p>
        </p:txBody>
      </p:sp>
    </p:spTree>
    <p:extLst>
      <p:ext uri="{BB962C8B-B14F-4D97-AF65-F5344CB8AC3E}">
        <p14:creationId xmlns:p14="http://schemas.microsoft.com/office/powerpoint/2010/main" val="3561658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避難所のイメージ</a:t>
            </a:r>
          </a:p>
          <a:p>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08</a:t>
            </a:r>
            <a:endParaRPr kumimoji="1" lang="ja-JP" altLang="en-US" dirty="0"/>
          </a:p>
        </p:txBody>
      </p:sp>
      <p:pic>
        <p:nvPicPr>
          <p:cNvPr id="4" name="Picture 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8" y="923927"/>
            <a:ext cx="6350794" cy="6200775"/>
          </a:xfrm>
          <a:prstGeom prst="rect">
            <a:avLst/>
          </a:prstGeom>
          <a:noFill/>
          <a:ln>
            <a:noFill/>
          </a:ln>
          <a:extLst/>
        </p:spPr>
      </p:pic>
      <p:sp>
        <p:nvSpPr>
          <p:cNvPr id="5" name="Rectangle 1402"/>
          <p:cNvSpPr>
            <a:spLocks noChangeArrowheads="1"/>
          </p:cNvSpPr>
          <p:nvPr/>
        </p:nvSpPr>
        <p:spPr bwMode="auto">
          <a:xfrm>
            <a:off x="2501506" y="1709742"/>
            <a:ext cx="5454253" cy="1833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pic>
        <p:nvPicPr>
          <p:cNvPr id="6" name="Picture 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856" y="2840833"/>
            <a:ext cx="25288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044" y="3328989"/>
            <a:ext cx="78581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7475" y="4401745"/>
            <a:ext cx="628650" cy="9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2719" y="3849295"/>
            <a:ext cx="500063"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7950" y="2647952"/>
            <a:ext cx="7429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グループ化 1028"/>
          <p:cNvGrpSpPr>
            <a:grpSpLocks/>
          </p:cNvGrpSpPr>
          <p:nvPr/>
        </p:nvGrpSpPr>
        <p:grpSpPr bwMode="auto">
          <a:xfrm>
            <a:off x="3362325" y="3976689"/>
            <a:ext cx="2857500" cy="1733550"/>
            <a:chOff x="2184400" y="3429397"/>
            <a:chExt cx="3810000" cy="2311003"/>
          </a:xfrm>
        </p:grpSpPr>
        <p:grpSp>
          <p:nvGrpSpPr>
            <p:cNvPr id="12" name="Group 307"/>
            <p:cNvGrpSpPr>
              <a:grpSpLocks/>
            </p:cNvGrpSpPr>
            <p:nvPr/>
          </p:nvGrpSpPr>
          <p:grpSpPr bwMode="auto">
            <a:xfrm>
              <a:off x="5234808" y="3429397"/>
              <a:ext cx="276991" cy="82153"/>
              <a:chOff x="1312" y="964"/>
              <a:chExt cx="46" cy="15"/>
            </a:xfrm>
          </p:grpSpPr>
          <p:sp>
            <p:nvSpPr>
              <p:cNvPr id="80" name="AutoShape 308"/>
              <p:cNvSpPr>
                <a:spLocks noChangeArrowheads="1"/>
              </p:cNvSpPr>
              <p:nvPr/>
            </p:nvSpPr>
            <p:spPr bwMode="auto">
              <a:xfrm>
                <a:off x="1312" y="964"/>
                <a:ext cx="12" cy="15"/>
              </a:xfrm>
              <a:prstGeom prst="triangle">
                <a:avLst>
                  <a:gd name="adj" fmla="val 50000"/>
                </a:avLst>
              </a:prstGeom>
              <a:solidFill>
                <a:srgbClr val="FFFFFF">
                  <a:alpha val="0"/>
                </a:srgbClr>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1" name="AutoShape 309"/>
              <p:cNvSpPr>
                <a:spLocks noChangeArrowheads="1"/>
              </p:cNvSpPr>
              <p:nvPr/>
            </p:nvSpPr>
            <p:spPr bwMode="auto">
              <a:xfrm>
                <a:off x="1346" y="964"/>
                <a:ext cx="12" cy="15"/>
              </a:xfrm>
              <a:prstGeom prst="triangle">
                <a:avLst>
                  <a:gd name="adj" fmla="val 50000"/>
                </a:avLst>
              </a:prstGeom>
              <a:solidFill>
                <a:srgbClr val="FFFFFF">
                  <a:alpha val="0"/>
                </a:srgbClr>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2" name="Line 310"/>
              <p:cNvSpPr>
                <a:spLocks noChangeShapeType="1"/>
              </p:cNvSpPr>
              <p:nvPr/>
            </p:nvSpPr>
            <p:spPr bwMode="auto">
              <a:xfrm>
                <a:off x="1318" y="965"/>
                <a:ext cx="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83" name="AutoShape 311"/>
              <p:cNvSpPr>
                <a:spLocks noChangeArrowheads="1"/>
              </p:cNvSpPr>
              <p:nvPr/>
            </p:nvSpPr>
            <p:spPr bwMode="auto">
              <a:xfrm>
                <a:off x="1328" y="964"/>
                <a:ext cx="12" cy="1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13" name="Group 312"/>
            <p:cNvGrpSpPr>
              <a:grpSpLocks/>
            </p:cNvGrpSpPr>
            <p:nvPr/>
          </p:nvGrpSpPr>
          <p:grpSpPr bwMode="auto">
            <a:xfrm>
              <a:off x="4469305" y="5515848"/>
              <a:ext cx="270970" cy="224552"/>
              <a:chOff x="1142" y="1121"/>
              <a:chExt cx="61" cy="55"/>
            </a:xfrm>
          </p:grpSpPr>
          <p:sp>
            <p:nvSpPr>
              <p:cNvPr id="74" name="Line 313"/>
              <p:cNvSpPr>
                <a:spLocks noChangeShapeType="1"/>
              </p:cNvSpPr>
              <p:nvPr/>
            </p:nvSpPr>
            <p:spPr bwMode="auto">
              <a:xfrm>
                <a:off x="1142" y="1133"/>
                <a:ext cx="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5" name="Line 314"/>
              <p:cNvSpPr>
                <a:spLocks noChangeShapeType="1"/>
              </p:cNvSpPr>
              <p:nvPr/>
            </p:nvSpPr>
            <p:spPr bwMode="auto">
              <a:xfrm>
                <a:off x="1154"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6" name="Line 315"/>
              <p:cNvSpPr>
                <a:spLocks noChangeShapeType="1"/>
              </p:cNvSpPr>
              <p:nvPr/>
            </p:nvSpPr>
            <p:spPr bwMode="auto">
              <a:xfrm>
                <a:off x="1163"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7" name="Line 316"/>
              <p:cNvSpPr>
                <a:spLocks noChangeShapeType="1"/>
              </p:cNvSpPr>
              <p:nvPr/>
            </p:nvSpPr>
            <p:spPr bwMode="auto">
              <a:xfrm>
                <a:off x="1172" y="1121"/>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8" name="Line 317"/>
              <p:cNvSpPr>
                <a:spLocks noChangeShapeType="1"/>
              </p:cNvSpPr>
              <p:nvPr/>
            </p:nvSpPr>
            <p:spPr bwMode="auto">
              <a:xfrm>
                <a:off x="1182" y="1122"/>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9" name="Line 318"/>
              <p:cNvSpPr>
                <a:spLocks noChangeShapeType="1"/>
              </p:cNvSpPr>
              <p:nvPr/>
            </p:nvSpPr>
            <p:spPr bwMode="auto">
              <a:xfrm>
                <a:off x="1192" y="1122"/>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4" name="Group 319"/>
            <p:cNvGrpSpPr>
              <a:grpSpLocks/>
            </p:cNvGrpSpPr>
            <p:nvPr/>
          </p:nvGrpSpPr>
          <p:grpSpPr bwMode="auto">
            <a:xfrm>
              <a:off x="3587750" y="5510609"/>
              <a:ext cx="349250" cy="191691"/>
              <a:chOff x="1072" y="1117"/>
              <a:chExt cx="96" cy="47"/>
            </a:xfrm>
          </p:grpSpPr>
          <p:sp>
            <p:nvSpPr>
              <p:cNvPr id="60" name="Line 320"/>
              <p:cNvSpPr>
                <a:spLocks noChangeShapeType="1"/>
              </p:cNvSpPr>
              <p:nvPr/>
            </p:nvSpPr>
            <p:spPr bwMode="auto">
              <a:xfrm>
                <a:off x="1080" y="1117"/>
                <a:ext cx="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1" name="Line 321"/>
              <p:cNvSpPr>
                <a:spLocks noChangeShapeType="1"/>
              </p:cNvSpPr>
              <p:nvPr/>
            </p:nvSpPr>
            <p:spPr bwMode="auto">
              <a:xfrm>
                <a:off x="1072" y="112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2" name="Line 322"/>
              <p:cNvSpPr>
                <a:spLocks noChangeShapeType="1"/>
              </p:cNvSpPr>
              <p:nvPr/>
            </p:nvSpPr>
            <p:spPr bwMode="auto">
              <a:xfrm flipH="1">
                <a:off x="1083"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3" name="Line 323"/>
              <p:cNvSpPr>
                <a:spLocks noChangeShapeType="1"/>
              </p:cNvSpPr>
              <p:nvPr/>
            </p:nvSpPr>
            <p:spPr bwMode="auto">
              <a:xfrm flipH="1">
                <a:off x="109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4" name="Line 324"/>
              <p:cNvSpPr>
                <a:spLocks noChangeShapeType="1"/>
              </p:cNvSpPr>
              <p:nvPr/>
            </p:nvSpPr>
            <p:spPr bwMode="auto">
              <a:xfrm flipH="1">
                <a:off x="1101"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5" name="Line 325"/>
              <p:cNvSpPr>
                <a:spLocks noChangeShapeType="1"/>
              </p:cNvSpPr>
              <p:nvPr/>
            </p:nvSpPr>
            <p:spPr bwMode="auto">
              <a:xfrm flipH="1">
                <a:off x="111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6" name="Line 326"/>
              <p:cNvSpPr>
                <a:spLocks noChangeShapeType="1"/>
              </p:cNvSpPr>
              <p:nvPr/>
            </p:nvSpPr>
            <p:spPr bwMode="auto">
              <a:xfrm flipH="1">
                <a:off x="1119"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7" name="Line 327"/>
              <p:cNvSpPr>
                <a:spLocks noChangeShapeType="1"/>
              </p:cNvSpPr>
              <p:nvPr/>
            </p:nvSpPr>
            <p:spPr bwMode="auto">
              <a:xfrm flipH="1">
                <a:off x="1129"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8" name="Line 328"/>
              <p:cNvSpPr>
                <a:spLocks noChangeShapeType="1"/>
              </p:cNvSpPr>
              <p:nvPr/>
            </p:nvSpPr>
            <p:spPr bwMode="auto">
              <a:xfrm flipH="1">
                <a:off x="1136"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69" name="Line 329"/>
              <p:cNvSpPr>
                <a:spLocks noChangeShapeType="1"/>
              </p:cNvSpPr>
              <p:nvPr/>
            </p:nvSpPr>
            <p:spPr bwMode="auto">
              <a:xfrm flipH="1">
                <a:off x="1145"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0" name="Line 330"/>
              <p:cNvSpPr>
                <a:spLocks noChangeShapeType="1"/>
              </p:cNvSpPr>
              <p:nvPr/>
            </p:nvSpPr>
            <p:spPr bwMode="auto">
              <a:xfrm>
                <a:off x="1079" y="112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1" name="Line 331"/>
              <p:cNvSpPr>
                <a:spLocks noChangeShapeType="1"/>
              </p:cNvSpPr>
              <p:nvPr/>
            </p:nvSpPr>
            <p:spPr bwMode="auto">
              <a:xfrm>
                <a:off x="1151" y="1130"/>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2" name="Line 332"/>
              <p:cNvSpPr>
                <a:spLocks noChangeShapeType="1"/>
              </p:cNvSpPr>
              <p:nvPr/>
            </p:nvSpPr>
            <p:spPr bwMode="auto">
              <a:xfrm>
                <a:off x="1160" y="111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73" name="Line 333"/>
              <p:cNvSpPr>
                <a:spLocks noChangeShapeType="1"/>
              </p:cNvSpPr>
              <p:nvPr/>
            </p:nvSpPr>
            <p:spPr bwMode="auto">
              <a:xfrm>
                <a:off x="1086" y="1117"/>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5" name="Group 334"/>
            <p:cNvGrpSpPr>
              <a:grpSpLocks/>
            </p:cNvGrpSpPr>
            <p:nvPr/>
          </p:nvGrpSpPr>
          <p:grpSpPr bwMode="auto">
            <a:xfrm>
              <a:off x="2184400" y="5486399"/>
              <a:ext cx="349250" cy="219075"/>
              <a:chOff x="1093" y="1172"/>
              <a:chExt cx="121" cy="72"/>
            </a:xfrm>
          </p:grpSpPr>
          <p:sp>
            <p:nvSpPr>
              <p:cNvPr id="50" name="Freeform 335"/>
              <p:cNvSpPr>
                <a:spLocks/>
              </p:cNvSpPr>
              <p:nvPr/>
            </p:nvSpPr>
            <p:spPr bwMode="auto">
              <a:xfrm>
                <a:off x="1093" y="1192"/>
                <a:ext cx="83" cy="52"/>
              </a:xfrm>
              <a:custGeom>
                <a:avLst/>
                <a:gdLst>
                  <a:gd name="T0" fmla="*/ 0 w 96"/>
                  <a:gd name="T1" fmla="*/ 52 h 52"/>
                  <a:gd name="T2" fmla="*/ 7 w 96"/>
                  <a:gd name="T3" fmla="*/ 52 h 52"/>
                  <a:gd name="T4" fmla="*/ 30 w 96"/>
                  <a:gd name="T5" fmla="*/ 0 h 52"/>
                  <a:gd name="T6" fmla="*/ 41 w 96"/>
                  <a:gd name="T7" fmla="*/ 0 h 52"/>
                  <a:gd name="T8" fmla="*/ 0 60000 65536"/>
                  <a:gd name="T9" fmla="*/ 0 60000 65536"/>
                  <a:gd name="T10" fmla="*/ 0 60000 65536"/>
                  <a:gd name="T11" fmla="*/ 0 60000 65536"/>
                  <a:gd name="T12" fmla="*/ 0 w 96"/>
                  <a:gd name="T13" fmla="*/ 0 h 52"/>
                  <a:gd name="T14" fmla="*/ 96 w 96"/>
                  <a:gd name="T15" fmla="*/ 52 h 52"/>
                </a:gdLst>
                <a:ahLst/>
                <a:cxnLst>
                  <a:cxn ang="T8">
                    <a:pos x="T0" y="T1"/>
                  </a:cxn>
                  <a:cxn ang="T9">
                    <a:pos x="T2" y="T3"/>
                  </a:cxn>
                  <a:cxn ang="T10">
                    <a:pos x="T4" y="T5"/>
                  </a:cxn>
                  <a:cxn ang="T11">
                    <a:pos x="T6" y="T7"/>
                  </a:cxn>
                </a:cxnLst>
                <a:rect l="T12" t="T13" r="T14" b="T15"/>
                <a:pathLst>
                  <a:path w="96" h="52">
                    <a:moveTo>
                      <a:pt x="0" y="52"/>
                    </a:moveTo>
                    <a:lnTo>
                      <a:pt x="16" y="52"/>
                    </a:lnTo>
                    <a:lnTo>
                      <a:pt x="70" y="0"/>
                    </a:lnTo>
                    <a:lnTo>
                      <a:pt x="9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51" name="Freeform 336"/>
              <p:cNvSpPr>
                <a:spLocks/>
              </p:cNvSpPr>
              <p:nvPr/>
            </p:nvSpPr>
            <p:spPr bwMode="auto">
              <a:xfrm>
                <a:off x="1153" y="1172"/>
                <a:ext cx="22" cy="19"/>
              </a:xfrm>
              <a:custGeom>
                <a:avLst/>
                <a:gdLst>
                  <a:gd name="T0" fmla="*/ 0 w 22"/>
                  <a:gd name="T1" fmla="*/ 19 h 19"/>
                  <a:gd name="T2" fmla="*/ 3 w 22"/>
                  <a:gd name="T3" fmla="*/ 3 h 19"/>
                  <a:gd name="T4" fmla="*/ 17 w 22"/>
                  <a:gd name="T5" fmla="*/ 3 h 19"/>
                  <a:gd name="T6" fmla="*/ 22 w 22"/>
                  <a:gd name="T7" fmla="*/ 19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0" y="19"/>
                    </a:moveTo>
                    <a:cubicBezTo>
                      <a:pt x="1" y="16"/>
                      <a:pt x="0" y="6"/>
                      <a:pt x="3" y="3"/>
                    </a:cubicBezTo>
                    <a:cubicBezTo>
                      <a:pt x="6" y="0"/>
                      <a:pt x="14" y="0"/>
                      <a:pt x="17" y="3"/>
                    </a:cubicBezTo>
                    <a:cubicBezTo>
                      <a:pt x="20" y="6"/>
                      <a:pt x="21" y="16"/>
                      <a:pt x="22" y="1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52" name="Line 337"/>
              <p:cNvSpPr>
                <a:spLocks noChangeShapeType="1"/>
              </p:cNvSpPr>
              <p:nvPr/>
            </p:nvSpPr>
            <p:spPr bwMode="auto">
              <a:xfrm>
                <a:off x="1173" y="1199"/>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3" name="Line 338"/>
              <p:cNvSpPr>
                <a:spLocks noChangeShapeType="1"/>
              </p:cNvSpPr>
              <p:nvPr/>
            </p:nvSpPr>
            <p:spPr bwMode="auto">
              <a:xfrm>
                <a:off x="1177" y="1206"/>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4" name="Line 339"/>
              <p:cNvSpPr>
                <a:spLocks noChangeShapeType="1"/>
              </p:cNvSpPr>
              <p:nvPr/>
            </p:nvSpPr>
            <p:spPr bwMode="auto">
              <a:xfrm>
                <a:off x="1182" y="1214"/>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5" name="Line 340"/>
              <p:cNvSpPr>
                <a:spLocks noChangeShapeType="1"/>
              </p:cNvSpPr>
              <p:nvPr/>
            </p:nvSpPr>
            <p:spPr bwMode="auto">
              <a:xfrm>
                <a:off x="1187" y="1221"/>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6" name="Line 341"/>
              <p:cNvSpPr>
                <a:spLocks noChangeShapeType="1"/>
              </p:cNvSpPr>
              <p:nvPr/>
            </p:nvSpPr>
            <p:spPr bwMode="auto">
              <a:xfrm>
                <a:off x="1192" y="1227"/>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7" name="Line 342"/>
              <p:cNvSpPr>
                <a:spLocks noChangeShapeType="1"/>
              </p:cNvSpPr>
              <p:nvPr/>
            </p:nvSpPr>
            <p:spPr bwMode="auto">
              <a:xfrm>
                <a:off x="1197" y="1232"/>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8" name="Line 343"/>
              <p:cNvSpPr>
                <a:spLocks noChangeShapeType="1"/>
              </p:cNvSpPr>
              <p:nvPr/>
            </p:nvSpPr>
            <p:spPr bwMode="auto">
              <a:xfrm>
                <a:off x="1202" y="1237"/>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59" name="Line 344"/>
              <p:cNvSpPr>
                <a:spLocks noChangeShapeType="1"/>
              </p:cNvSpPr>
              <p:nvPr/>
            </p:nvSpPr>
            <p:spPr bwMode="auto">
              <a:xfrm>
                <a:off x="1205" y="1243"/>
                <a:ext cx="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6" name="Group 345"/>
            <p:cNvGrpSpPr>
              <a:grpSpLocks/>
            </p:cNvGrpSpPr>
            <p:nvPr/>
          </p:nvGrpSpPr>
          <p:grpSpPr bwMode="auto">
            <a:xfrm>
              <a:off x="2858595" y="5520371"/>
              <a:ext cx="427530" cy="153353"/>
              <a:chOff x="765" y="1145"/>
              <a:chExt cx="142" cy="96"/>
            </a:xfrm>
          </p:grpSpPr>
          <p:sp>
            <p:nvSpPr>
              <p:cNvPr id="32" name="Oval 346"/>
              <p:cNvSpPr>
                <a:spLocks noChangeArrowheads="1"/>
              </p:cNvSpPr>
              <p:nvPr/>
            </p:nvSpPr>
            <p:spPr bwMode="auto">
              <a:xfrm>
                <a:off x="793" y="1152"/>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3" name="Oval 347"/>
              <p:cNvSpPr>
                <a:spLocks noChangeArrowheads="1"/>
              </p:cNvSpPr>
              <p:nvPr/>
            </p:nvSpPr>
            <p:spPr bwMode="auto">
              <a:xfrm>
                <a:off x="799" y="114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4" name="Oval 348"/>
              <p:cNvSpPr>
                <a:spLocks noChangeArrowheads="1"/>
              </p:cNvSpPr>
              <p:nvPr/>
            </p:nvSpPr>
            <p:spPr bwMode="auto">
              <a:xfrm>
                <a:off x="809" y="114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5" name="Oval 349"/>
              <p:cNvSpPr>
                <a:spLocks noChangeArrowheads="1"/>
              </p:cNvSpPr>
              <p:nvPr/>
            </p:nvSpPr>
            <p:spPr bwMode="auto">
              <a:xfrm>
                <a:off x="821" y="1145"/>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6" name="Oval 350"/>
              <p:cNvSpPr>
                <a:spLocks noChangeArrowheads="1"/>
              </p:cNvSpPr>
              <p:nvPr/>
            </p:nvSpPr>
            <p:spPr bwMode="auto">
              <a:xfrm>
                <a:off x="831" y="1146"/>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7" name="Oval 351"/>
              <p:cNvSpPr>
                <a:spLocks noChangeArrowheads="1"/>
              </p:cNvSpPr>
              <p:nvPr/>
            </p:nvSpPr>
            <p:spPr bwMode="auto">
              <a:xfrm>
                <a:off x="852" y="1151"/>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8" name="Oval 352"/>
              <p:cNvSpPr>
                <a:spLocks noChangeArrowheads="1"/>
              </p:cNvSpPr>
              <p:nvPr/>
            </p:nvSpPr>
            <p:spPr bwMode="auto">
              <a:xfrm>
                <a:off x="845" y="1146"/>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39" name="Oval 353"/>
              <p:cNvSpPr>
                <a:spLocks noChangeArrowheads="1"/>
              </p:cNvSpPr>
              <p:nvPr/>
            </p:nvSpPr>
            <p:spPr bwMode="auto">
              <a:xfrm>
                <a:off x="868" y="1168"/>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0" name="Oval 354"/>
              <p:cNvSpPr>
                <a:spLocks noChangeArrowheads="1"/>
              </p:cNvSpPr>
              <p:nvPr/>
            </p:nvSpPr>
            <p:spPr bwMode="auto">
              <a:xfrm>
                <a:off x="875" y="1178"/>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1" name="Oval 355"/>
              <p:cNvSpPr>
                <a:spLocks noChangeArrowheads="1"/>
              </p:cNvSpPr>
              <p:nvPr/>
            </p:nvSpPr>
            <p:spPr bwMode="auto">
              <a:xfrm>
                <a:off x="783" y="1159"/>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2" name="Oval 356"/>
              <p:cNvSpPr>
                <a:spLocks noChangeArrowheads="1"/>
              </p:cNvSpPr>
              <p:nvPr/>
            </p:nvSpPr>
            <p:spPr bwMode="auto">
              <a:xfrm>
                <a:off x="777" y="1170"/>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3" name="Oval 357"/>
              <p:cNvSpPr>
                <a:spLocks noChangeArrowheads="1"/>
              </p:cNvSpPr>
              <p:nvPr/>
            </p:nvSpPr>
            <p:spPr bwMode="auto">
              <a:xfrm>
                <a:off x="771" y="1177"/>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4" name="Oval 358"/>
              <p:cNvSpPr>
                <a:spLocks noChangeArrowheads="1"/>
              </p:cNvSpPr>
              <p:nvPr/>
            </p:nvSpPr>
            <p:spPr bwMode="auto">
              <a:xfrm>
                <a:off x="880" y="1185"/>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5" name="Oval 359"/>
              <p:cNvSpPr>
                <a:spLocks noChangeArrowheads="1"/>
              </p:cNvSpPr>
              <p:nvPr/>
            </p:nvSpPr>
            <p:spPr bwMode="auto">
              <a:xfrm>
                <a:off x="863" y="1159"/>
                <a:ext cx="19" cy="3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46" name="Line 360"/>
              <p:cNvSpPr>
                <a:spLocks noChangeShapeType="1"/>
              </p:cNvSpPr>
              <p:nvPr/>
            </p:nvSpPr>
            <p:spPr bwMode="auto">
              <a:xfrm flipH="1">
                <a:off x="765" y="1187"/>
                <a:ext cx="24" cy="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7" name="Line 361"/>
              <p:cNvSpPr>
                <a:spLocks noChangeShapeType="1"/>
              </p:cNvSpPr>
              <p:nvPr/>
            </p:nvSpPr>
            <p:spPr bwMode="auto">
              <a:xfrm>
                <a:off x="789" y="1191"/>
                <a:ext cx="2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8" name="Line 362"/>
              <p:cNvSpPr>
                <a:spLocks noChangeShapeType="1"/>
              </p:cNvSpPr>
              <p:nvPr/>
            </p:nvSpPr>
            <p:spPr bwMode="auto">
              <a:xfrm flipH="1">
                <a:off x="863" y="1189"/>
                <a:ext cx="24" cy="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49" name="Line 363"/>
              <p:cNvSpPr>
                <a:spLocks noChangeShapeType="1"/>
              </p:cNvSpPr>
              <p:nvPr/>
            </p:nvSpPr>
            <p:spPr bwMode="auto">
              <a:xfrm>
                <a:off x="887" y="1193"/>
                <a:ext cx="2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nvGrpSpPr>
            <p:cNvPr id="17" name="Group 364"/>
            <p:cNvGrpSpPr>
              <a:grpSpLocks/>
            </p:cNvGrpSpPr>
            <p:nvPr/>
          </p:nvGrpSpPr>
          <p:grpSpPr bwMode="auto">
            <a:xfrm>
              <a:off x="5645150" y="5110559"/>
              <a:ext cx="349250" cy="191691"/>
              <a:chOff x="1072" y="1117"/>
              <a:chExt cx="96" cy="47"/>
            </a:xfrm>
          </p:grpSpPr>
          <p:sp>
            <p:nvSpPr>
              <p:cNvPr id="18" name="Line 365"/>
              <p:cNvSpPr>
                <a:spLocks noChangeShapeType="1"/>
              </p:cNvSpPr>
              <p:nvPr/>
            </p:nvSpPr>
            <p:spPr bwMode="auto">
              <a:xfrm>
                <a:off x="1080" y="1117"/>
                <a:ext cx="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19" name="Line 366"/>
              <p:cNvSpPr>
                <a:spLocks noChangeShapeType="1"/>
              </p:cNvSpPr>
              <p:nvPr/>
            </p:nvSpPr>
            <p:spPr bwMode="auto">
              <a:xfrm>
                <a:off x="1072" y="112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0" name="Line 367"/>
              <p:cNvSpPr>
                <a:spLocks noChangeShapeType="1"/>
              </p:cNvSpPr>
              <p:nvPr/>
            </p:nvSpPr>
            <p:spPr bwMode="auto">
              <a:xfrm flipH="1">
                <a:off x="1083"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1" name="Line 368"/>
              <p:cNvSpPr>
                <a:spLocks noChangeShapeType="1"/>
              </p:cNvSpPr>
              <p:nvPr/>
            </p:nvSpPr>
            <p:spPr bwMode="auto">
              <a:xfrm flipH="1">
                <a:off x="109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2" name="Line 369"/>
              <p:cNvSpPr>
                <a:spLocks noChangeShapeType="1"/>
              </p:cNvSpPr>
              <p:nvPr/>
            </p:nvSpPr>
            <p:spPr bwMode="auto">
              <a:xfrm flipH="1">
                <a:off x="1101"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3" name="Line 370"/>
              <p:cNvSpPr>
                <a:spLocks noChangeShapeType="1"/>
              </p:cNvSpPr>
              <p:nvPr/>
            </p:nvSpPr>
            <p:spPr bwMode="auto">
              <a:xfrm flipH="1">
                <a:off x="1110"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4" name="Line 371"/>
              <p:cNvSpPr>
                <a:spLocks noChangeShapeType="1"/>
              </p:cNvSpPr>
              <p:nvPr/>
            </p:nvSpPr>
            <p:spPr bwMode="auto">
              <a:xfrm flipH="1">
                <a:off x="1119"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5" name="Line 372"/>
              <p:cNvSpPr>
                <a:spLocks noChangeShapeType="1"/>
              </p:cNvSpPr>
              <p:nvPr/>
            </p:nvSpPr>
            <p:spPr bwMode="auto">
              <a:xfrm flipH="1">
                <a:off x="1129" y="1117"/>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6" name="Line 373"/>
              <p:cNvSpPr>
                <a:spLocks noChangeShapeType="1"/>
              </p:cNvSpPr>
              <p:nvPr/>
            </p:nvSpPr>
            <p:spPr bwMode="auto">
              <a:xfrm flipH="1">
                <a:off x="1136"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7" name="Line 374"/>
              <p:cNvSpPr>
                <a:spLocks noChangeShapeType="1"/>
              </p:cNvSpPr>
              <p:nvPr/>
            </p:nvSpPr>
            <p:spPr bwMode="auto">
              <a:xfrm flipH="1">
                <a:off x="1145" y="1118"/>
                <a:ext cx="10"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8" name="Line 375"/>
              <p:cNvSpPr>
                <a:spLocks noChangeShapeType="1"/>
              </p:cNvSpPr>
              <p:nvPr/>
            </p:nvSpPr>
            <p:spPr bwMode="auto">
              <a:xfrm>
                <a:off x="1079" y="112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29" name="Line 376"/>
              <p:cNvSpPr>
                <a:spLocks noChangeShapeType="1"/>
              </p:cNvSpPr>
              <p:nvPr/>
            </p:nvSpPr>
            <p:spPr bwMode="auto">
              <a:xfrm>
                <a:off x="1151" y="1130"/>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30" name="Line 377"/>
              <p:cNvSpPr>
                <a:spLocks noChangeShapeType="1"/>
              </p:cNvSpPr>
              <p:nvPr/>
            </p:nvSpPr>
            <p:spPr bwMode="auto">
              <a:xfrm>
                <a:off x="1160" y="1118"/>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sp>
            <p:nvSpPr>
              <p:cNvPr id="31" name="Line 378"/>
              <p:cNvSpPr>
                <a:spLocks noChangeShapeType="1"/>
              </p:cNvSpPr>
              <p:nvPr/>
            </p:nvSpPr>
            <p:spPr bwMode="auto">
              <a:xfrm>
                <a:off x="1086" y="1117"/>
                <a:ext cx="0" cy="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350">
                  <a:solidFill>
                    <a:prstClr val="black"/>
                  </a:solidFill>
                </a:endParaRPr>
              </a:p>
            </p:txBody>
          </p:sp>
        </p:grpSp>
      </p:grpSp>
      <p:grpSp>
        <p:nvGrpSpPr>
          <p:cNvPr id="84" name="Group 1247"/>
          <p:cNvGrpSpPr>
            <a:grpSpLocks/>
          </p:cNvGrpSpPr>
          <p:nvPr/>
        </p:nvGrpSpPr>
        <p:grpSpPr bwMode="auto">
          <a:xfrm>
            <a:off x="1485901" y="1404939"/>
            <a:ext cx="4450556" cy="5500688"/>
            <a:chOff x="2" y="38"/>
            <a:chExt cx="623" cy="770"/>
          </a:xfrm>
        </p:grpSpPr>
        <p:sp>
          <p:nvSpPr>
            <p:cNvPr id="85" name="Oval 1248"/>
            <p:cNvSpPr>
              <a:spLocks noChangeArrowheads="1"/>
            </p:cNvSpPr>
            <p:nvPr/>
          </p:nvSpPr>
          <p:spPr bwMode="auto">
            <a:xfrm>
              <a:off x="22" y="280"/>
              <a:ext cx="8"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6" name="AutoShape 1249"/>
            <p:cNvSpPr>
              <a:spLocks noChangeArrowheads="1"/>
            </p:cNvSpPr>
            <p:nvPr/>
          </p:nvSpPr>
          <p:spPr bwMode="auto">
            <a:xfrm>
              <a:off x="21" y="246"/>
              <a:ext cx="7" cy="7"/>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7" name="AutoShape 1250"/>
            <p:cNvSpPr>
              <a:spLocks noChangeArrowheads="1"/>
            </p:cNvSpPr>
            <p:nvPr/>
          </p:nvSpPr>
          <p:spPr bwMode="auto">
            <a:xfrm>
              <a:off x="202" y="700"/>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8" name="Rectangle 1251"/>
            <p:cNvSpPr>
              <a:spLocks noChangeArrowheads="1"/>
            </p:cNvSpPr>
            <p:nvPr/>
          </p:nvSpPr>
          <p:spPr bwMode="auto">
            <a:xfrm>
              <a:off x="53" y="185"/>
              <a:ext cx="7" cy="7"/>
            </a:xfrm>
            <a:prstGeom prst="rect">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89" name="Oval 1252"/>
            <p:cNvSpPr>
              <a:spLocks noChangeArrowheads="1"/>
            </p:cNvSpPr>
            <p:nvPr/>
          </p:nvSpPr>
          <p:spPr bwMode="auto">
            <a:xfrm>
              <a:off x="39" y="436"/>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0" name="AutoShape 1253"/>
            <p:cNvSpPr>
              <a:spLocks noChangeArrowheads="1"/>
            </p:cNvSpPr>
            <p:nvPr/>
          </p:nvSpPr>
          <p:spPr bwMode="auto">
            <a:xfrm>
              <a:off x="5" y="397"/>
              <a:ext cx="9" cy="10"/>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1" name="AutoShape 1254"/>
            <p:cNvSpPr>
              <a:spLocks noChangeArrowheads="1"/>
            </p:cNvSpPr>
            <p:nvPr/>
          </p:nvSpPr>
          <p:spPr bwMode="auto">
            <a:xfrm>
              <a:off x="44" y="301"/>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2" name="Oval 1255"/>
            <p:cNvSpPr>
              <a:spLocks noChangeArrowheads="1"/>
            </p:cNvSpPr>
            <p:nvPr/>
          </p:nvSpPr>
          <p:spPr bwMode="auto">
            <a:xfrm>
              <a:off x="39" y="54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3" name="Oval 1256"/>
            <p:cNvSpPr>
              <a:spLocks noChangeArrowheads="1"/>
            </p:cNvSpPr>
            <p:nvPr/>
          </p:nvSpPr>
          <p:spPr bwMode="auto">
            <a:xfrm>
              <a:off x="2" y="524"/>
              <a:ext cx="7" cy="7"/>
            </a:xfrm>
            <a:prstGeom prst="ellipse">
              <a:avLst/>
            </a:pr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4" name="Oval 1257"/>
            <p:cNvSpPr>
              <a:spLocks noChangeArrowheads="1"/>
            </p:cNvSpPr>
            <p:nvPr/>
          </p:nvSpPr>
          <p:spPr bwMode="auto">
            <a:xfrm>
              <a:off x="508" y="66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5" name="AutoShape 1258"/>
            <p:cNvSpPr>
              <a:spLocks noChangeArrowheads="1"/>
            </p:cNvSpPr>
            <p:nvPr/>
          </p:nvSpPr>
          <p:spPr bwMode="auto">
            <a:xfrm>
              <a:off x="250" y="63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6" name="Oval 1259"/>
            <p:cNvSpPr>
              <a:spLocks noChangeArrowheads="1"/>
            </p:cNvSpPr>
            <p:nvPr/>
          </p:nvSpPr>
          <p:spPr bwMode="auto">
            <a:xfrm>
              <a:off x="68" y="386"/>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7" name="Oval 1260"/>
            <p:cNvSpPr>
              <a:spLocks noChangeArrowheads="1"/>
            </p:cNvSpPr>
            <p:nvPr/>
          </p:nvSpPr>
          <p:spPr bwMode="auto">
            <a:xfrm>
              <a:off x="201" y="485"/>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8" name="Oval 1261"/>
            <p:cNvSpPr>
              <a:spLocks noChangeArrowheads="1"/>
            </p:cNvSpPr>
            <p:nvPr/>
          </p:nvSpPr>
          <p:spPr bwMode="auto">
            <a:xfrm>
              <a:off x="493" y="239"/>
              <a:ext cx="7" cy="7"/>
            </a:xfrm>
            <a:prstGeom prst="ellipse">
              <a:avLst/>
            </a:prstGeom>
            <a:solidFill>
              <a:srgbClr val="0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99" name="Oval 1262"/>
            <p:cNvSpPr>
              <a:spLocks noChangeArrowheads="1"/>
            </p:cNvSpPr>
            <p:nvPr/>
          </p:nvSpPr>
          <p:spPr bwMode="auto">
            <a:xfrm>
              <a:off x="67" y="154"/>
              <a:ext cx="8" cy="7"/>
            </a:xfrm>
            <a:prstGeom prst="ellipse">
              <a:avLst/>
            </a:prstGeom>
            <a:solidFill>
              <a:srgbClr val="00FF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0" name="Oval 1263"/>
            <p:cNvSpPr>
              <a:spLocks noChangeArrowheads="1"/>
            </p:cNvSpPr>
            <p:nvPr/>
          </p:nvSpPr>
          <p:spPr bwMode="auto">
            <a:xfrm>
              <a:off x="443" y="455"/>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1" name="Oval 1264"/>
            <p:cNvSpPr>
              <a:spLocks noChangeArrowheads="1"/>
            </p:cNvSpPr>
            <p:nvPr/>
          </p:nvSpPr>
          <p:spPr bwMode="auto">
            <a:xfrm>
              <a:off x="30" y="522"/>
              <a:ext cx="7" cy="7"/>
            </a:xfrm>
            <a:prstGeom prst="ellipse">
              <a:avLst/>
            </a:prstGeom>
            <a:solidFill>
              <a:srgbClr val="FF99CC"/>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2" name="AutoShape 1265"/>
            <p:cNvSpPr>
              <a:spLocks noChangeArrowheads="1"/>
            </p:cNvSpPr>
            <p:nvPr/>
          </p:nvSpPr>
          <p:spPr bwMode="auto">
            <a:xfrm>
              <a:off x="286" y="704"/>
              <a:ext cx="7" cy="7"/>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3" name="AutoShape 1266"/>
            <p:cNvSpPr>
              <a:spLocks noChangeArrowheads="1"/>
            </p:cNvSpPr>
            <p:nvPr/>
          </p:nvSpPr>
          <p:spPr bwMode="auto">
            <a:xfrm>
              <a:off x="42" y="191"/>
              <a:ext cx="7" cy="7"/>
            </a:xfrm>
            <a:prstGeom prst="triangle">
              <a:avLst>
                <a:gd name="adj" fmla="val 50000"/>
              </a:avLst>
            </a:prstGeom>
            <a:solidFill>
              <a:srgbClr val="00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4" name="AutoShape 1267"/>
            <p:cNvSpPr>
              <a:spLocks noChangeArrowheads="1"/>
            </p:cNvSpPr>
            <p:nvPr/>
          </p:nvSpPr>
          <p:spPr bwMode="auto">
            <a:xfrm>
              <a:off x="94" y="185"/>
              <a:ext cx="7" cy="7"/>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5" name="AutoShape 1268"/>
            <p:cNvSpPr>
              <a:spLocks noChangeArrowheads="1"/>
            </p:cNvSpPr>
            <p:nvPr/>
          </p:nvSpPr>
          <p:spPr bwMode="auto">
            <a:xfrm>
              <a:off x="46" y="344"/>
              <a:ext cx="7" cy="7"/>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6" name="AutoShape 1269"/>
            <p:cNvSpPr>
              <a:spLocks noChangeArrowheads="1"/>
            </p:cNvSpPr>
            <p:nvPr/>
          </p:nvSpPr>
          <p:spPr bwMode="auto">
            <a:xfrm>
              <a:off x="17" y="626"/>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7" name="AutoShape 1270"/>
            <p:cNvSpPr>
              <a:spLocks noChangeArrowheads="1"/>
            </p:cNvSpPr>
            <p:nvPr/>
          </p:nvSpPr>
          <p:spPr bwMode="auto">
            <a:xfrm>
              <a:off x="354" y="688"/>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8" name="AutoShape 1271"/>
            <p:cNvSpPr>
              <a:spLocks noChangeArrowheads="1"/>
            </p:cNvSpPr>
            <p:nvPr/>
          </p:nvSpPr>
          <p:spPr bwMode="auto">
            <a:xfrm>
              <a:off x="38" y="394"/>
              <a:ext cx="9" cy="10"/>
            </a:xfrm>
            <a:prstGeom prst="plus">
              <a:avLst>
                <a:gd name="adj" fmla="val 25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09" name="AutoShape 1272"/>
            <p:cNvSpPr>
              <a:spLocks noChangeArrowheads="1"/>
            </p:cNvSpPr>
            <p:nvPr/>
          </p:nvSpPr>
          <p:spPr bwMode="auto">
            <a:xfrm>
              <a:off x="462" y="203"/>
              <a:ext cx="9" cy="9"/>
            </a:xfrm>
            <a:prstGeom prst="plus">
              <a:avLst>
                <a:gd name="adj" fmla="val 25000"/>
              </a:avLst>
            </a:prstGeom>
            <a:solidFill>
              <a:srgbClr val="FF99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0" name="AutoShape 1273"/>
            <p:cNvSpPr>
              <a:spLocks noChangeArrowheads="1"/>
            </p:cNvSpPr>
            <p:nvPr/>
          </p:nvSpPr>
          <p:spPr bwMode="auto">
            <a:xfrm>
              <a:off x="334" y="233"/>
              <a:ext cx="9" cy="10"/>
            </a:xfrm>
            <a:prstGeom prst="plus">
              <a:avLst>
                <a:gd name="adj" fmla="val 25000"/>
              </a:avLst>
            </a:prstGeom>
            <a:solidFill>
              <a:srgbClr val="3399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1" name="AutoShape 1274"/>
            <p:cNvSpPr>
              <a:spLocks noChangeArrowheads="1"/>
            </p:cNvSpPr>
            <p:nvPr/>
          </p:nvSpPr>
          <p:spPr bwMode="auto">
            <a:xfrm>
              <a:off x="382" y="622"/>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2" name="AutoShape 1275"/>
            <p:cNvSpPr>
              <a:spLocks noChangeArrowheads="1"/>
            </p:cNvSpPr>
            <p:nvPr/>
          </p:nvSpPr>
          <p:spPr bwMode="auto">
            <a:xfrm>
              <a:off x="321" y="649"/>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3" name="AutoShape 1276"/>
            <p:cNvSpPr>
              <a:spLocks noChangeArrowheads="1"/>
            </p:cNvSpPr>
            <p:nvPr/>
          </p:nvSpPr>
          <p:spPr bwMode="auto">
            <a:xfrm>
              <a:off x="42" y="232"/>
              <a:ext cx="9" cy="10"/>
            </a:xfrm>
            <a:prstGeom prst="plus">
              <a:avLst>
                <a:gd name="adj" fmla="val 25000"/>
              </a:avLst>
            </a:prstGeom>
            <a:solidFill>
              <a:srgbClr val="800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4" name="AutoShape 1277"/>
            <p:cNvSpPr>
              <a:spLocks noChangeArrowheads="1"/>
            </p:cNvSpPr>
            <p:nvPr/>
          </p:nvSpPr>
          <p:spPr bwMode="auto">
            <a:xfrm>
              <a:off x="187" y="188"/>
              <a:ext cx="9" cy="9"/>
            </a:xfrm>
            <a:prstGeom prst="plus">
              <a:avLst>
                <a:gd name="adj" fmla="val 25000"/>
              </a:avLst>
            </a:prstGeom>
            <a:solidFill>
              <a:srgbClr val="96969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5" name="AutoShape 1278"/>
            <p:cNvSpPr>
              <a:spLocks noChangeArrowheads="1"/>
            </p:cNvSpPr>
            <p:nvPr/>
          </p:nvSpPr>
          <p:spPr bwMode="auto">
            <a:xfrm>
              <a:off x="43" y="12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6" name="AutoShape 1279"/>
            <p:cNvSpPr>
              <a:spLocks noChangeArrowheads="1"/>
            </p:cNvSpPr>
            <p:nvPr/>
          </p:nvSpPr>
          <p:spPr bwMode="auto">
            <a:xfrm>
              <a:off x="248" y="53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7" name="AutoShape 1280"/>
            <p:cNvSpPr>
              <a:spLocks noChangeArrowheads="1"/>
            </p:cNvSpPr>
            <p:nvPr/>
          </p:nvSpPr>
          <p:spPr bwMode="auto">
            <a:xfrm>
              <a:off x="103" y="35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8" name="AutoShape 1281"/>
            <p:cNvSpPr>
              <a:spLocks noChangeArrowheads="1"/>
            </p:cNvSpPr>
            <p:nvPr/>
          </p:nvSpPr>
          <p:spPr bwMode="auto">
            <a:xfrm>
              <a:off x="27" y="7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19" name="AutoShape 1282"/>
            <p:cNvSpPr>
              <a:spLocks noChangeArrowheads="1"/>
            </p:cNvSpPr>
            <p:nvPr/>
          </p:nvSpPr>
          <p:spPr bwMode="auto">
            <a:xfrm>
              <a:off x="390" y="422"/>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0" name="AutoShape 1283"/>
            <p:cNvSpPr>
              <a:spLocks noChangeArrowheads="1"/>
            </p:cNvSpPr>
            <p:nvPr/>
          </p:nvSpPr>
          <p:spPr bwMode="auto">
            <a:xfrm>
              <a:off x="153" y="254"/>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1" name="AutoShape 1284"/>
            <p:cNvSpPr>
              <a:spLocks noChangeArrowheads="1"/>
            </p:cNvSpPr>
            <p:nvPr/>
          </p:nvSpPr>
          <p:spPr bwMode="auto">
            <a:xfrm>
              <a:off x="302" y="73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2" name="AutoShape 1285"/>
            <p:cNvSpPr>
              <a:spLocks noChangeArrowheads="1"/>
            </p:cNvSpPr>
            <p:nvPr/>
          </p:nvSpPr>
          <p:spPr bwMode="auto">
            <a:xfrm>
              <a:off x="616" y="31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3" name="AutoShape 1286"/>
            <p:cNvSpPr>
              <a:spLocks noChangeArrowheads="1"/>
            </p:cNvSpPr>
            <p:nvPr/>
          </p:nvSpPr>
          <p:spPr bwMode="auto">
            <a:xfrm>
              <a:off x="33" y="798"/>
              <a:ext cx="11"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2160 h 21600"/>
                <a:gd name="T26" fmla="*/ 17673 w 21600"/>
                <a:gd name="T27" fmla="*/ 19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4" name="AutoShape 1287"/>
            <p:cNvSpPr>
              <a:spLocks noChangeArrowheads="1"/>
            </p:cNvSpPr>
            <p:nvPr/>
          </p:nvSpPr>
          <p:spPr bwMode="auto">
            <a:xfrm>
              <a:off x="160" y="17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5" name="AutoShape 1288"/>
            <p:cNvSpPr>
              <a:spLocks noChangeArrowheads="1"/>
            </p:cNvSpPr>
            <p:nvPr/>
          </p:nvSpPr>
          <p:spPr bwMode="auto">
            <a:xfrm>
              <a:off x="16" y="716"/>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6" name="AutoShape 1289"/>
            <p:cNvSpPr>
              <a:spLocks noChangeArrowheads="1"/>
            </p:cNvSpPr>
            <p:nvPr/>
          </p:nvSpPr>
          <p:spPr bwMode="auto">
            <a:xfrm>
              <a:off x="184" y="702"/>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7" name="AutoShape 1290"/>
            <p:cNvSpPr>
              <a:spLocks noChangeArrowheads="1"/>
            </p:cNvSpPr>
            <p:nvPr/>
          </p:nvSpPr>
          <p:spPr bwMode="auto">
            <a:xfrm>
              <a:off x="64" y="38"/>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8" name="AutoShape 1291"/>
            <p:cNvSpPr>
              <a:spLocks noChangeArrowheads="1"/>
            </p:cNvSpPr>
            <p:nvPr/>
          </p:nvSpPr>
          <p:spPr bwMode="auto">
            <a:xfrm>
              <a:off x="31" y="747"/>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29" name="Rectangle 1292"/>
            <p:cNvSpPr>
              <a:spLocks noChangeArrowheads="1"/>
            </p:cNvSpPr>
            <p:nvPr/>
          </p:nvSpPr>
          <p:spPr bwMode="auto">
            <a:xfrm>
              <a:off x="452" y="692"/>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0" name="Rectangle 1293"/>
            <p:cNvSpPr>
              <a:spLocks noChangeArrowheads="1"/>
            </p:cNvSpPr>
            <p:nvPr/>
          </p:nvSpPr>
          <p:spPr bwMode="auto">
            <a:xfrm>
              <a:off x="42" y="456"/>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1" name="Rectangle 1294"/>
            <p:cNvSpPr>
              <a:spLocks noChangeArrowheads="1"/>
            </p:cNvSpPr>
            <p:nvPr/>
          </p:nvSpPr>
          <p:spPr bwMode="auto">
            <a:xfrm>
              <a:off x="163" y="196"/>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2" name="Rectangle 1295"/>
            <p:cNvSpPr>
              <a:spLocks noChangeArrowheads="1"/>
            </p:cNvSpPr>
            <p:nvPr/>
          </p:nvSpPr>
          <p:spPr bwMode="auto">
            <a:xfrm>
              <a:off x="260" y="186"/>
              <a:ext cx="8" cy="7"/>
            </a:xfrm>
            <a:prstGeom prst="rect">
              <a:avLst/>
            </a:pr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3" name="Rectangle 1296"/>
            <p:cNvSpPr>
              <a:spLocks noChangeArrowheads="1"/>
            </p:cNvSpPr>
            <p:nvPr/>
          </p:nvSpPr>
          <p:spPr bwMode="auto">
            <a:xfrm>
              <a:off x="167" y="628"/>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4" name="Rectangle 1297"/>
            <p:cNvSpPr>
              <a:spLocks noChangeArrowheads="1"/>
            </p:cNvSpPr>
            <p:nvPr/>
          </p:nvSpPr>
          <p:spPr bwMode="auto">
            <a:xfrm>
              <a:off x="550" y="229"/>
              <a:ext cx="8" cy="7"/>
            </a:xfrm>
            <a:prstGeom prst="rect">
              <a:avLst/>
            </a:pr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5" name="Rectangle 1298"/>
            <p:cNvSpPr>
              <a:spLocks noChangeArrowheads="1"/>
            </p:cNvSpPr>
            <p:nvPr/>
          </p:nvSpPr>
          <p:spPr bwMode="auto">
            <a:xfrm>
              <a:off x="156" y="300"/>
              <a:ext cx="7" cy="7"/>
            </a:xfrm>
            <a:prstGeom prst="rect">
              <a:avLst/>
            </a:pr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6" name="Rectangle 1299"/>
            <p:cNvSpPr>
              <a:spLocks noChangeArrowheads="1"/>
            </p:cNvSpPr>
            <p:nvPr/>
          </p:nvSpPr>
          <p:spPr bwMode="auto">
            <a:xfrm>
              <a:off x="386" y="165"/>
              <a:ext cx="7" cy="7"/>
            </a:xfrm>
            <a:prstGeom prst="rect">
              <a:avLst/>
            </a:pr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7" name="Rectangle 1300"/>
            <p:cNvSpPr>
              <a:spLocks noChangeArrowheads="1"/>
            </p:cNvSpPr>
            <p:nvPr/>
          </p:nvSpPr>
          <p:spPr bwMode="auto">
            <a:xfrm>
              <a:off x="46" y="582"/>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8" name="AutoShape 1301"/>
            <p:cNvSpPr>
              <a:spLocks noChangeArrowheads="1"/>
            </p:cNvSpPr>
            <p:nvPr/>
          </p:nvSpPr>
          <p:spPr bwMode="auto">
            <a:xfrm>
              <a:off x="76" y="538"/>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39" name="Oval 1302"/>
            <p:cNvSpPr>
              <a:spLocks noChangeArrowheads="1"/>
            </p:cNvSpPr>
            <p:nvPr/>
          </p:nvSpPr>
          <p:spPr bwMode="auto">
            <a:xfrm>
              <a:off x="215" y="429"/>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0" name="Oval 1303"/>
            <p:cNvSpPr>
              <a:spLocks noChangeArrowheads="1"/>
            </p:cNvSpPr>
            <p:nvPr/>
          </p:nvSpPr>
          <p:spPr bwMode="auto">
            <a:xfrm>
              <a:off x="217" y="501"/>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1" name="Oval 1304"/>
            <p:cNvSpPr>
              <a:spLocks noChangeArrowheads="1"/>
            </p:cNvSpPr>
            <p:nvPr/>
          </p:nvSpPr>
          <p:spPr bwMode="auto">
            <a:xfrm>
              <a:off x="38" y="718"/>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2" name="AutoShape 1305"/>
            <p:cNvSpPr>
              <a:spLocks noChangeArrowheads="1"/>
            </p:cNvSpPr>
            <p:nvPr/>
          </p:nvSpPr>
          <p:spPr bwMode="auto">
            <a:xfrm>
              <a:off x="83" y="648"/>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3" name="AutoShape 1306"/>
            <p:cNvSpPr>
              <a:spLocks noChangeArrowheads="1"/>
            </p:cNvSpPr>
            <p:nvPr/>
          </p:nvSpPr>
          <p:spPr bwMode="auto">
            <a:xfrm>
              <a:off x="370" y="704"/>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4" name="AutoShape 1307"/>
            <p:cNvSpPr>
              <a:spLocks noChangeArrowheads="1"/>
            </p:cNvSpPr>
            <p:nvPr/>
          </p:nvSpPr>
          <p:spPr bwMode="auto">
            <a:xfrm>
              <a:off x="398" y="638"/>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5" name="AutoShape 1308"/>
            <p:cNvSpPr>
              <a:spLocks noChangeArrowheads="1"/>
            </p:cNvSpPr>
            <p:nvPr/>
          </p:nvSpPr>
          <p:spPr bwMode="auto">
            <a:xfrm>
              <a:off x="168" y="690"/>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6" name="AutoShape 1309"/>
            <p:cNvSpPr>
              <a:spLocks noChangeArrowheads="1"/>
            </p:cNvSpPr>
            <p:nvPr/>
          </p:nvSpPr>
          <p:spPr bwMode="auto">
            <a:xfrm>
              <a:off x="69" y="617"/>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7" name="AutoShape 1310"/>
            <p:cNvSpPr>
              <a:spLocks noChangeArrowheads="1"/>
            </p:cNvSpPr>
            <p:nvPr/>
          </p:nvSpPr>
          <p:spPr bwMode="auto">
            <a:xfrm>
              <a:off x="100" y="316"/>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8" name="AutoShape 1311"/>
            <p:cNvSpPr>
              <a:spLocks noChangeArrowheads="1"/>
            </p:cNvSpPr>
            <p:nvPr/>
          </p:nvSpPr>
          <p:spPr bwMode="auto">
            <a:xfrm>
              <a:off x="483" y="647"/>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49" name="AutoShape 1312"/>
            <p:cNvSpPr>
              <a:spLocks noChangeArrowheads="1"/>
            </p:cNvSpPr>
            <p:nvPr/>
          </p:nvSpPr>
          <p:spPr bwMode="auto">
            <a:xfrm>
              <a:off x="60" y="680"/>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0" name="Rectangle 1313"/>
            <p:cNvSpPr>
              <a:spLocks noChangeArrowheads="1"/>
            </p:cNvSpPr>
            <p:nvPr/>
          </p:nvSpPr>
          <p:spPr bwMode="auto">
            <a:xfrm>
              <a:off x="142" y="200"/>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1" name="Rectangle 1314"/>
            <p:cNvSpPr>
              <a:spLocks noChangeArrowheads="1"/>
            </p:cNvSpPr>
            <p:nvPr/>
          </p:nvSpPr>
          <p:spPr bwMode="auto">
            <a:xfrm>
              <a:off x="76" y="666"/>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2" name="Rectangle 1315"/>
            <p:cNvSpPr>
              <a:spLocks noChangeArrowheads="1"/>
            </p:cNvSpPr>
            <p:nvPr/>
          </p:nvSpPr>
          <p:spPr bwMode="auto">
            <a:xfrm>
              <a:off x="183" y="644"/>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3" name="Rectangle 1316"/>
            <p:cNvSpPr>
              <a:spLocks noChangeArrowheads="1"/>
            </p:cNvSpPr>
            <p:nvPr/>
          </p:nvSpPr>
          <p:spPr bwMode="auto">
            <a:xfrm>
              <a:off x="80" y="268"/>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154" name="Group 1387"/>
          <p:cNvGrpSpPr>
            <a:grpSpLocks/>
          </p:cNvGrpSpPr>
          <p:nvPr/>
        </p:nvGrpSpPr>
        <p:grpSpPr bwMode="auto">
          <a:xfrm>
            <a:off x="2352678" y="2155036"/>
            <a:ext cx="5007769" cy="4593431"/>
            <a:chOff x="0" y="171"/>
            <a:chExt cx="701" cy="643"/>
          </a:xfrm>
        </p:grpSpPr>
        <p:sp>
          <p:nvSpPr>
            <p:cNvPr id="155" name="Oval 1388"/>
            <p:cNvSpPr>
              <a:spLocks noChangeArrowheads="1"/>
            </p:cNvSpPr>
            <p:nvPr/>
          </p:nvSpPr>
          <p:spPr bwMode="auto">
            <a:xfrm>
              <a:off x="354" y="344"/>
              <a:ext cx="8"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6" name="AutoShape 1389"/>
            <p:cNvSpPr>
              <a:spLocks noChangeArrowheads="1"/>
            </p:cNvSpPr>
            <p:nvPr/>
          </p:nvSpPr>
          <p:spPr bwMode="auto">
            <a:xfrm>
              <a:off x="19" y="252"/>
              <a:ext cx="7" cy="7"/>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7" name="AutoShape 1390"/>
            <p:cNvSpPr>
              <a:spLocks noChangeArrowheads="1"/>
            </p:cNvSpPr>
            <p:nvPr/>
          </p:nvSpPr>
          <p:spPr bwMode="auto">
            <a:xfrm>
              <a:off x="200" y="706"/>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8" name="Rectangle 1391"/>
            <p:cNvSpPr>
              <a:spLocks noChangeArrowheads="1"/>
            </p:cNvSpPr>
            <p:nvPr/>
          </p:nvSpPr>
          <p:spPr bwMode="auto">
            <a:xfrm>
              <a:off x="680" y="556"/>
              <a:ext cx="7" cy="7"/>
            </a:xfrm>
            <a:prstGeom prst="rect">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59" name="Oval 1392"/>
            <p:cNvSpPr>
              <a:spLocks noChangeArrowheads="1"/>
            </p:cNvSpPr>
            <p:nvPr/>
          </p:nvSpPr>
          <p:spPr bwMode="auto">
            <a:xfrm>
              <a:off x="694" y="424"/>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0" name="AutoShape 1393"/>
            <p:cNvSpPr>
              <a:spLocks noChangeArrowheads="1"/>
            </p:cNvSpPr>
            <p:nvPr/>
          </p:nvSpPr>
          <p:spPr bwMode="auto">
            <a:xfrm>
              <a:off x="3" y="403"/>
              <a:ext cx="9" cy="10"/>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1" name="AutoShape 1394"/>
            <p:cNvSpPr>
              <a:spLocks noChangeArrowheads="1"/>
            </p:cNvSpPr>
            <p:nvPr/>
          </p:nvSpPr>
          <p:spPr bwMode="auto">
            <a:xfrm>
              <a:off x="472" y="558"/>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2" name="Oval 1395"/>
            <p:cNvSpPr>
              <a:spLocks noChangeArrowheads="1"/>
            </p:cNvSpPr>
            <p:nvPr/>
          </p:nvSpPr>
          <p:spPr bwMode="auto">
            <a:xfrm>
              <a:off x="37" y="550"/>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3" name="Oval 1396"/>
            <p:cNvSpPr>
              <a:spLocks noChangeArrowheads="1"/>
            </p:cNvSpPr>
            <p:nvPr/>
          </p:nvSpPr>
          <p:spPr bwMode="auto">
            <a:xfrm>
              <a:off x="0" y="530"/>
              <a:ext cx="7" cy="7"/>
            </a:xfrm>
            <a:prstGeom prst="ellipse">
              <a:avLst/>
            </a:pr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4" name="Oval 1397"/>
            <p:cNvSpPr>
              <a:spLocks noChangeArrowheads="1"/>
            </p:cNvSpPr>
            <p:nvPr/>
          </p:nvSpPr>
          <p:spPr bwMode="auto">
            <a:xfrm>
              <a:off x="506" y="670"/>
              <a:ext cx="7" cy="7"/>
            </a:xfrm>
            <a:prstGeom prst="ellipse">
              <a:avLst/>
            </a:prstGeom>
            <a:solidFill>
              <a:srgbClr val="00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5" name="AutoShape 1398"/>
            <p:cNvSpPr>
              <a:spLocks noChangeArrowheads="1"/>
            </p:cNvSpPr>
            <p:nvPr/>
          </p:nvSpPr>
          <p:spPr bwMode="auto">
            <a:xfrm>
              <a:off x="248" y="638"/>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6" name="Oval 1399"/>
            <p:cNvSpPr>
              <a:spLocks noChangeArrowheads="1"/>
            </p:cNvSpPr>
            <p:nvPr/>
          </p:nvSpPr>
          <p:spPr bwMode="auto">
            <a:xfrm>
              <a:off x="328" y="544"/>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7" name="Oval 1400"/>
            <p:cNvSpPr>
              <a:spLocks noChangeArrowheads="1"/>
            </p:cNvSpPr>
            <p:nvPr/>
          </p:nvSpPr>
          <p:spPr bwMode="auto">
            <a:xfrm>
              <a:off x="199" y="491"/>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8" name="Oval 1401"/>
            <p:cNvSpPr>
              <a:spLocks noChangeArrowheads="1"/>
            </p:cNvSpPr>
            <p:nvPr/>
          </p:nvSpPr>
          <p:spPr bwMode="auto">
            <a:xfrm>
              <a:off x="491" y="245"/>
              <a:ext cx="7" cy="7"/>
            </a:xfrm>
            <a:prstGeom prst="ellipse">
              <a:avLst/>
            </a:prstGeom>
            <a:solidFill>
              <a:srgbClr val="0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69" name="Oval 1402"/>
            <p:cNvSpPr>
              <a:spLocks noChangeArrowheads="1"/>
            </p:cNvSpPr>
            <p:nvPr/>
          </p:nvSpPr>
          <p:spPr bwMode="auto">
            <a:xfrm>
              <a:off x="572" y="190"/>
              <a:ext cx="8" cy="7"/>
            </a:xfrm>
            <a:prstGeom prst="ellipse">
              <a:avLst/>
            </a:prstGeom>
            <a:solidFill>
              <a:srgbClr val="00FF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0" name="Oval 1403"/>
            <p:cNvSpPr>
              <a:spLocks noChangeArrowheads="1"/>
            </p:cNvSpPr>
            <p:nvPr/>
          </p:nvSpPr>
          <p:spPr bwMode="auto">
            <a:xfrm>
              <a:off x="441" y="461"/>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1" name="Oval 1404"/>
            <p:cNvSpPr>
              <a:spLocks noChangeArrowheads="1"/>
            </p:cNvSpPr>
            <p:nvPr/>
          </p:nvSpPr>
          <p:spPr bwMode="auto">
            <a:xfrm>
              <a:off x="484" y="468"/>
              <a:ext cx="7" cy="7"/>
            </a:xfrm>
            <a:prstGeom prst="ellipse">
              <a:avLst/>
            </a:prstGeom>
            <a:solidFill>
              <a:srgbClr val="FF99CC"/>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2" name="AutoShape 1405"/>
            <p:cNvSpPr>
              <a:spLocks noChangeArrowheads="1"/>
            </p:cNvSpPr>
            <p:nvPr/>
          </p:nvSpPr>
          <p:spPr bwMode="auto">
            <a:xfrm>
              <a:off x="386" y="562"/>
              <a:ext cx="7" cy="7"/>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3" name="AutoShape 1406"/>
            <p:cNvSpPr>
              <a:spLocks noChangeArrowheads="1"/>
            </p:cNvSpPr>
            <p:nvPr/>
          </p:nvSpPr>
          <p:spPr bwMode="auto">
            <a:xfrm>
              <a:off x="40" y="197"/>
              <a:ext cx="7" cy="7"/>
            </a:xfrm>
            <a:prstGeom prst="triangle">
              <a:avLst>
                <a:gd name="adj" fmla="val 50000"/>
              </a:avLst>
            </a:prstGeom>
            <a:solidFill>
              <a:srgbClr val="00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4" name="AutoShape 1407"/>
            <p:cNvSpPr>
              <a:spLocks noChangeArrowheads="1"/>
            </p:cNvSpPr>
            <p:nvPr/>
          </p:nvSpPr>
          <p:spPr bwMode="auto">
            <a:xfrm>
              <a:off x="92" y="191"/>
              <a:ext cx="7" cy="7"/>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5" name="AutoShape 1408"/>
            <p:cNvSpPr>
              <a:spLocks noChangeArrowheads="1"/>
            </p:cNvSpPr>
            <p:nvPr/>
          </p:nvSpPr>
          <p:spPr bwMode="auto">
            <a:xfrm>
              <a:off x="44" y="350"/>
              <a:ext cx="7" cy="7"/>
            </a:xfrm>
            <a:prstGeom prst="triangle">
              <a:avLst>
                <a:gd name="adj" fmla="val 50000"/>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6" name="AutoShape 1409"/>
            <p:cNvSpPr>
              <a:spLocks noChangeArrowheads="1"/>
            </p:cNvSpPr>
            <p:nvPr/>
          </p:nvSpPr>
          <p:spPr bwMode="auto">
            <a:xfrm>
              <a:off x="15" y="632"/>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7" name="AutoShape 1410"/>
            <p:cNvSpPr>
              <a:spLocks noChangeArrowheads="1"/>
            </p:cNvSpPr>
            <p:nvPr/>
          </p:nvSpPr>
          <p:spPr bwMode="auto">
            <a:xfrm>
              <a:off x="352" y="694"/>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8" name="AutoShape 1411"/>
            <p:cNvSpPr>
              <a:spLocks noChangeArrowheads="1"/>
            </p:cNvSpPr>
            <p:nvPr/>
          </p:nvSpPr>
          <p:spPr bwMode="auto">
            <a:xfrm>
              <a:off x="332" y="448"/>
              <a:ext cx="9" cy="10"/>
            </a:xfrm>
            <a:prstGeom prst="plus">
              <a:avLst>
                <a:gd name="adj" fmla="val 25000"/>
              </a:avLst>
            </a:prstGeom>
            <a:solidFill>
              <a:srgbClr val="FF00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79" name="AutoShape 1412"/>
            <p:cNvSpPr>
              <a:spLocks noChangeArrowheads="1"/>
            </p:cNvSpPr>
            <p:nvPr/>
          </p:nvSpPr>
          <p:spPr bwMode="auto">
            <a:xfrm>
              <a:off x="460" y="209"/>
              <a:ext cx="9" cy="9"/>
            </a:xfrm>
            <a:prstGeom prst="plus">
              <a:avLst>
                <a:gd name="adj" fmla="val 25000"/>
              </a:avLst>
            </a:prstGeom>
            <a:solidFill>
              <a:srgbClr val="FF99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0" name="AutoShape 1413"/>
            <p:cNvSpPr>
              <a:spLocks noChangeArrowheads="1"/>
            </p:cNvSpPr>
            <p:nvPr/>
          </p:nvSpPr>
          <p:spPr bwMode="auto">
            <a:xfrm>
              <a:off x="332" y="239"/>
              <a:ext cx="9" cy="10"/>
            </a:xfrm>
            <a:prstGeom prst="plus">
              <a:avLst>
                <a:gd name="adj" fmla="val 25000"/>
              </a:avLst>
            </a:prstGeom>
            <a:solidFill>
              <a:srgbClr val="3399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1" name="AutoShape 1414"/>
            <p:cNvSpPr>
              <a:spLocks noChangeArrowheads="1"/>
            </p:cNvSpPr>
            <p:nvPr/>
          </p:nvSpPr>
          <p:spPr bwMode="auto">
            <a:xfrm>
              <a:off x="380" y="628"/>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2" name="AutoShape 1415"/>
            <p:cNvSpPr>
              <a:spLocks noChangeArrowheads="1"/>
            </p:cNvSpPr>
            <p:nvPr/>
          </p:nvSpPr>
          <p:spPr bwMode="auto">
            <a:xfrm>
              <a:off x="319" y="655"/>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3" name="AutoShape 1416"/>
            <p:cNvSpPr>
              <a:spLocks noChangeArrowheads="1"/>
            </p:cNvSpPr>
            <p:nvPr/>
          </p:nvSpPr>
          <p:spPr bwMode="auto">
            <a:xfrm>
              <a:off x="388" y="458"/>
              <a:ext cx="9" cy="10"/>
            </a:xfrm>
            <a:prstGeom prst="plus">
              <a:avLst>
                <a:gd name="adj" fmla="val 25000"/>
              </a:avLst>
            </a:prstGeom>
            <a:solidFill>
              <a:srgbClr val="800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4" name="AutoShape 1417"/>
            <p:cNvSpPr>
              <a:spLocks noChangeArrowheads="1"/>
            </p:cNvSpPr>
            <p:nvPr/>
          </p:nvSpPr>
          <p:spPr bwMode="auto">
            <a:xfrm>
              <a:off x="306" y="470"/>
              <a:ext cx="9" cy="9"/>
            </a:xfrm>
            <a:prstGeom prst="plus">
              <a:avLst>
                <a:gd name="adj" fmla="val 25000"/>
              </a:avLst>
            </a:prstGeom>
            <a:solidFill>
              <a:srgbClr val="96969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5" name="AutoShape 1418"/>
            <p:cNvSpPr>
              <a:spLocks noChangeArrowheads="1"/>
            </p:cNvSpPr>
            <p:nvPr/>
          </p:nvSpPr>
          <p:spPr bwMode="auto">
            <a:xfrm>
              <a:off x="438" y="244"/>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6" name="AutoShape 1419"/>
            <p:cNvSpPr>
              <a:spLocks noChangeArrowheads="1"/>
            </p:cNvSpPr>
            <p:nvPr/>
          </p:nvSpPr>
          <p:spPr bwMode="auto">
            <a:xfrm>
              <a:off x="246" y="53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7" name="AutoShape 1420"/>
            <p:cNvSpPr>
              <a:spLocks noChangeArrowheads="1"/>
            </p:cNvSpPr>
            <p:nvPr/>
          </p:nvSpPr>
          <p:spPr bwMode="auto">
            <a:xfrm>
              <a:off x="101" y="36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8" name="AutoShape 1421"/>
            <p:cNvSpPr>
              <a:spLocks noChangeArrowheads="1"/>
            </p:cNvSpPr>
            <p:nvPr/>
          </p:nvSpPr>
          <p:spPr bwMode="auto">
            <a:xfrm>
              <a:off x="596" y="276"/>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89" name="AutoShape 1422"/>
            <p:cNvSpPr>
              <a:spLocks noChangeArrowheads="1"/>
            </p:cNvSpPr>
            <p:nvPr/>
          </p:nvSpPr>
          <p:spPr bwMode="auto">
            <a:xfrm>
              <a:off x="388" y="428"/>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0" name="AutoShape 1423"/>
            <p:cNvSpPr>
              <a:spLocks noChangeArrowheads="1"/>
            </p:cNvSpPr>
            <p:nvPr/>
          </p:nvSpPr>
          <p:spPr bwMode="auto">
            <a:xfrm>
              <a:off x="151" y="260"/>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1" name="AutoShape 1424"/>
            <p:cNvSpPr>
              <a:spLocks noChangeArrowheads="1"/>
            </p:cNvSpPr>
            <p:nvPr/>
          </p:nvSpPr>
          <p:spPr bwMode="auto">
            <a:xfrm>
              <a:off x="300" y="740"/>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2" name="AutoShape 1425"/>
            <p:cNvSpPr>
              <a:spLocks noChangeArrowheads="1"/>
            </p:cNvSpPr>
            <p:nvPr/>
          </p:nvSpPr>
          <p:spPr bwMode="auto">
            <a:xfrm>
              <a:off x="614" y="319"/>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3" name="AutoShape 1426"/>
            <p:cNvSpPr>
              <a:spLocks noChangeArrowheads="1"/>
            </p:cNvSpPr>
            <p:nvPr/>
          </p:nvSpPr>
          <p:spPr bwMode="auto">
            <a:xfrm>
              <a:off x="31" y="804"/>
              <a:ext cx="11"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2160 h 21600"/>
                <a:gd name="T26" fmla="*/ 17673 w 21600"/>
                <a:gd name="T27" fmla="*/ 19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4" name="AutoShape 1427"/>
            <p:cNvSpPr>
              <a:spLocks noChangeArrowheads="1"/>
            </p:cNvSpPr>
            <p:nvPr/>
          </p:nvSpPr>
          <p:spPr bwMode="auto">
            <a:xfrm>
              <a:off x="460" y="580"/>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5" name="AutoShape 1428"/>
            <p:cNvSpPr>
              <a:spLocks noChangeArrowheads="1"/>
            </p:cNvSpPr>
            <p:nvPr/>
          </p:nvSpPr>
          <p:spPr bwMode="auto">
            <a:xfrm>
              <a:off x="398" y="590"/>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33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6" name="AutoShape 1429"/>
            <p:cNvSpPr>
              <a:spLocks noChangeArrowheads="1"/>
            </p:cNvSpPr>
            <p:nvPr/>
          </p:nvSpPr>
          <p:spPr bwMode="auto">
            <a:xfrm>
              <a:off x="182" y="708"/>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7" name="AutoShape 1430"/>
            <p:cNvSpPr>
              <a:spLocks noChangeArrowheads="1"/>
            </p:cNvSpPr>
            <p:nvPr/>
          </p:nvSpPr>
          <p:spPr bwMode="auto">
            <a:xfrm>
              <a:off x="296" y="506"/>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8" name="AutoShape 1431"/>
            <p:cNvSpPr>
              <a:spLocks noChangeArrowheads="1"/>
            </p:cNvSpPr>
            <p:nvPr/>
          </p:nvSpPr>
          <p:spPr bwMode="auto">
            <a:xfrm>
              <a:off x="548" y="546"/>
              <a:ext cx="11"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927 w 21600"/>
                <a:gd name="T25" fmla="*/ 3927 h 21600"/>
                <a:gd name="T26" fmla="*/ 17673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199" name="Rectangle 1432"/>
            <p:cNvSpPr>
              <a:spLocks noChangeArrowheads="1"/>
            </p:cNvSpPr>
            <p:nvPr/>
          </p:nvSpPr>
          <p:spPr bwMode="auto">
            <a:xfrm>
              <a:off x="610" y="474"/>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0" name="Rectangle 1433"/>
            <p:cNvSpPr>
              <a:spLocks noChangeArrowheads="1"/>
            </p:cNvSpPr>
            <p:nvPr/>
          </p:nvSpPr>
          <p:spPr bwMode="auto">
            <a:xfrm>
              <a:off x="380" y="498"/>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1" name="Rectangle 1434"/>
            <p:cNvSpPr>
              <a:spLocks noChangeArrowheads="1"/>
            </p:cNvSpPr>
            <p:nvPr/>
          </p:nvSpPr>
          <p:spPr bwMode="auto">
            <a:xfrm>
              <a:off x="161" y="202"/>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2" name="Rectangle 1435"/>
            <p:cNvSpPr>
              <a:spLocks noChangeArrowheads="1"/>
            </p:cNvSpPr>
            <p:nvPr/>
          </p:nvSpPr>
          <p:spPr bwMode="auto">
            <a:xfrm>
              <a:off x="258" y="192"/>
              <a:ext cx="8" cy="7"/>
            </a:xfrm>
            <a:prstGeom prst="rect">
              <a:avLst/>
            </a:prstGeom>
            <a:solidFill>
              <a:srgbClr val="00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3" name="Rectangle 1436"/>
            <p:cNvSpPr>
              <a:spLocks noChangeArrowheads="1"/>
            </p:cNvSpPr>
            <p:nvPr/>
          </p:nvSpPr>
          <p:spPr bwMode="auto">
            <a:xfrm>
              <a:off x="165" y="634"/>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4" name="Rectangle 1437"/>
            <p:cNvSpPr>
              <a:spLocks noChangeArrowheads="1"/>
            </p:cNvSpPr>
            <p:nvPr/>
          </p:nvSpPr>
          <p:spPr bwMode="auto">
            <a:xfrm>
              <a:off x="548" y="235"/>
              <a:ext cx="8" cy="7"/>
            </a:xfrm>
            <a:prstGeom prst="rect">
              <a:avLst/>
            </a:pr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5" name="Rectangle 1438"/>
            <p:cNvSpPr>
              <a:spLocks noChangeArrowheads="1"/>
            </p:cNvSpPr>
            <p:nvPr/>
          </p:nvSpPr>
          <p:spPr bwMode="auto">
            <a:xfrm>
              <a:off x="154" y="306"/>
              <a:ext cx="7" cy="7"/>
            </a:xfrm>
            <a:prstGeom prst="rect">
              <a:avLst/>
            </a:prstGeom>
            <a:solidFill>
              <a:srgbClr val="00CC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6" name="Rectangle 1439"/>
            <p:cNvSpPr>
              <a:spLocks noChangeArrowheads="1"/>
            </p:cNvSpPr>
            <p:nvPr/>
          </p:nvSpPr>
          <p:spPr bwMode="auto">
            <a:xfrm>
              <a:off x="384" y="171"/>
              <a:ext cx="7" cy="7"/>
            </a:xfrm>
            <a:prstGeom prst="rect">
              <a:avLst/>
            </a:pr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7" name="Rectangle 1440"/>
            <p:cNvSpPr>
              <a:spLocks noChangeArrowheads="1"/>
            </p:cNvSpPr>
            <p:nvPr/>
          </p:nvSpPr>
          <p:spPr bwMode="auto">
            <a:xfrm>
              <a:off x="502" y="600"/>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8" name="AutoShape 1441"/>
            <p:cNvSpPr>
              <a:spLocks noChangeArrowheads="1"/>
            </p:cNvSpPr>
            <p:nvPr/>
          </p:nvSpPr>
          <p:spPr bwMode="auto">
            <a:xfrm>
              <a:off x="74" y="544"/>
              <a:ext cx="9" cy="9"/>
            </a:xfrm>
            <a:prstGeom prst="plus">
              <a:avLst>
                <a:gd name="adj" fmla="val 25000"/>
              </a:avLst>
            </a:prstGeom>
            <a:solidFill>
              <a:srgbClr val="FF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09" name="Oval 1442"/>
            <p:cNvSpPr>
              <a:spLocks noChangeArrowheads="1"/>
            </p:cNvSpPr>
            <p:nvPr/>
          </p:nvSpPr>
          <p:spPr bwMode="auto">
            <a:xfrm>
              <a:off x="213" y="435"/>
              <a:ext cx="7" cy="7"/>
            </a:xfrm>
            <a:prstGeom prst="ellipse">
              <a:avLst/>
            </a:prstGeom>
            <a:solidFill>
              <a:srgbClr val="FF00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0" name="Oval 1443"/>
            <p:cNvSpPr>
              <a:spLocks noChangeArrowheads="1"/>
            </p:cNvSpPr>
            <p:nvPr/>
          </p:nvSpPr>
          <p:spPr bwMode="auto">
            <a:xfrm>
              <a:off x="215" y="507"/>
              <a:ext cx="7" cy="7"/>
            </a:xfrm>
            <a:prstGeom prst="ellipse">
              <a:avLst/>
            </a:prstGeom>
            <a:solidFill>
              <a:srgbClr val="FFCC0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1" name="Oval 1444"/>
            <p:cNvSpPr>
              <a:spLocks noChangeArrowheads="1"/>
            </p:cNvSpPr>
            <p:nvPr/>
          </p:nvSpPr>
          <p:spPr bwMode="auto">
            <a:xfrm>
              <a:off x="652" y="566"/>
              <a:ext cx="7" cy="7"/>
            </a:xfrm>
            <a:prstGeom prst="ellipse">
              <a:avLst/>
            </a:prstGeom>
            <a:solidFill>
              <a:srgbClr val="800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2" name="AutoShape 1445"/>
            <p:cNvSpPr>
              <a:spLocks noChangeArrowheads="1"/>
            </p:cNvSpPr>
            <p:nvPr/>
          </p:nvSpPr>
          <p:spPr bwMode="auto">
            <a:xfrm>
              <a:off x="81" y="654"/>
              <a:ext cx="7" cy="7"/>
            </a:xfrm>
            <a:prstGeom prst="triangle">
              <a:avLst>
                <a:gd name="adj" fmla="val 50000"/>
              </a:avLst>
            </a:prstGeom>
            <a:solidFill>
              <a:srgbClr val="FF66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3" name="AutoShape 1446"/>
            <p:cNvSpPr>
              <a:spLocks noChangeArrowheads="1"/>
            </p:cNvSpPr>
            <p:nvPr/>
          </p:nvSpPr>
          <p:spPr bwMode="auto">
            <a:xfrm>
              <a:off x="466" y="612"/>
              <a:ext cx="7" cy="7"/>
            </a:xfrm>
            <a:prstGeom prst="triangle">
              <a:avLst>
                <a:gd name="adj" fmla="val 50000"/>
              </a:avLst>
            </a:prstGeom>
            <a:solidFill>
              <a:srgbClr val="99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4" name="AutoShape 1447"/>
            <p:cNvSpPr>
              <a:spLocks noChangeArrowheads="1"/>
            </p:cNvSpPr>
            <p:nvPr/>
          </p:nvSpPr>
          <p:spPr bwMode="auto">
            <a:xfrm>
              <a:off x="396" y="644"/>
              <a:ext cx="9" cy="10"/>
            </a:xfrm>
            <a:prstGeom prst="plus">
              <a:avLst>
                <a:gd name="adj" fmla="val 25000"/>
              </a:avLst>
            </a:prstGeom>
            <a:solidFill>
              <a:srgbClr val="33CCCC"/>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5" name="AutoShape 1448"/>
            <p:cNvSpPr>
              <a:spLocks noChangeArrowheads="1"/>
            </p:cNvSpPr>
            <p:nvPr/>
          </p:nvSpPr>
          <p:spPr bwMode="auto">
            <a:xfrm>
              <a:off x="334" y="582"/>
              <a:ext cx="9" cy="10"/>
            </a:xfrm>
            <a:prstGeom prst="plus">
              <a:avLst>
                <a:gd name="adj" fmla="val 25000"/>
              </a:avLst>
            </a:prstGeom>
            <a:solidFill>
              <a:srgbClr val="3366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6" name="AutoShape 1449"/>
            <p:cNvSpPr>
              <a:spLocks noChangeArrowheads="1"/>
            </p:cNvSpPr>
            <p:nvPr/>
          </p:nvSpPr>
          <p:spPr bwMode="auto">
            <a:xfrm>
              <a:off x="67" y="62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7" name="AutoShape 1450"/>
            <p:cNvSpPr>
              <a:spLocks noChangeArrowheads="1"/>
            </p:cNvSpPr>
            <p:nvPr/>
          </p:nvSpPr>
          <p:spPr bwMode="auto">
            <a:xfrm>
              <a:off x="98" y="322"/>
              <a:ext cx="8"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400 w 21600"/>
                <a:gd name="T13" fmla="*/ 2700 h 21600"/>
                <a:gd name="T14" fmla="*/ 162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FF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8" name="AutoShape 1451"/>
            <p:cNvSpPr>
              <a:spLocks noChangeArrowheads="1"/>
            </p:cNvSpPr>
            <p:nvPr/>
          </p:nvSpPr>
          <p:spPr bwMode="auto">
            <a:xfrm>
              <a:off x="481" y="653"/>
              <a:ext cx="9" cy="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4800 w 21600"/>
                <a:gd name="T13" fmla="*/ 2700 h 21600"/>
                <a:gd name="T14" fmla="*/ 16800 w 21600"/>
                <a:gd name="T15" fmla="*/ 135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993366"/>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19" name="AutoShape 1452"/>
            <p:cNvSpPr>
              <a:spLocks noChangeArrowheads="1"/>
            </p:cNvSpPr>
            <p:nvPr/>
          </p:nvSpPr>
          <p:spPr bwMode="auto">
            <a:xfrm>
              <a:off x="506" y="516"/>
              <a:ext cx="10"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160 w 21600"/>
                <a:gd name="T25" fmla="*/ 3927 h 21600"/>
                <a:gd name="T26" fmla="*/ 19440 w 21600"/>
                <a:gd name="T27" fmla="*/ 176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808080"/>
            </a:solidFill>
            <a:ln w="9525">
              <a:solidFill>
                <a:srgbClr val="000000"/>
              </a:solidFill>
              <a:round/>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0" name="Rectangle 1453"/>
            <p:cNvSpPr>
              <a:spLocks noChangeArrowheads="1"/>
            </p:cNvSpPr>
            <p:nvPr/>
          </p:nvSpPr>
          <p:spPr bwMode="auto">
            <a:xfrm>
              <a:off x="284" y="478"/>
              <a:ext cx="7" cy="7"/>
            </a:xfrm>
            <a:prstGeom prst="rect">
              <a:avLst/>
            </a:prstGeom>
            <a:solidFill>
              <a:srgbClr val="FF00FF"/>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1" name="Rectangle 1454"/>
            <p:cNvSpPr>
              <a:spLocks noChangeArrowheads="1"/>
            </p:cNvSpPr>
            <p:nvPr/>
          </p:nvSpPr>
          <p:spPr bwMode="auto">
            <a:xfrm>
              <a:off x="74" y="672"/>
              <a:ext cx="7" cy="7"/>
            </a:xfrm>
            <a:prstGeom prst="rect">
              <a:avLst/>
            </a:prstGeom>
            <a:solidFill>
              <a:srgbClr val="FFCC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2" name="Rectangle 1455"/>
            <p:cNvSpPr>
              <a:spLocks noChangeArrowheads="1"/>
            </p:cNvSpPr>
            <p:nvPr/>
          </p:nvSpPr>
          <p:spPr bwMode="auto">
            <a:xfrm>
              <a:off x="181" y="650"/>
              <a:ext cx="7" cy="7"/>
            </a:xfrm>
            <a:prstGeom prst="rect">
              <a:avLst/>
            </a:prstGeom>
            <a:solidFill>
              <a:srgbClr val="FFFF0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3" name="Rectangle 1456"/>
            <p:cNvSpPr>
              <a:spLocks noChangeArrowheads="1"/>
            </p:cNvSpPr>
            <p:nvPr/>
          </p:nvSpPr>
          <p:spPr bwMode="auto">
            <a:xfrm>
              <a:off x="418" y="524"/>
              <a:ext cx="7" cy="7"/>
            </a:xfrm>
            <a:prstGeom prst="rect">
              <a:avLst/>
            </a:prstGeom>
            <a:solidFill>
              <a:srgbClr val="C0C0C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grpSp>
        <p:nvGrpSpPr>
          <p:cNvPr id="224" name="Group 1457"/>
          <p:cNvGrpSpPr>
            <a:grpSpLocks/>
          </p:cNvGrpSpPr>
          <p:nvPr/>
        </p:nvGrpSpPr>
        <p:grpSpPr bwMode="auto">
          <a:xfrm>
            <a:off x="2066928" y="1404942"/>
            <a:ext cx="3393281" cy="5407819"/>
            <a:chOff x="14" y="76"/>
            <a:chExt cx="475" cy="757"/>
          </a:xfrm>
        </p:grpSpPr>
        <p:sp>
          <p:nvSpPr>
            <p:cNvPr id="225" name="Rectangle 1458"/>
            <p:cNvSpPr>
              <a:spLocks noChangeArrowheads="1"/>
            </p:cNvSpPr>
            <p:nvPr/>
          </p:nvSpPr>
          <p:spPr bwMode="auto">
            <a:xfrm>
              <a:off x="18" y="81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6" name="Rectangle 1459"/>
            <p:cNvSpPr>
              <a:spLocks noChangeArrowheads="1"/>
            </p:cNvSpPr>
            <p:nvPr/>
          </p:nvSpPr>
          <p:spPr bwMode="auto">
            <a:xfrm>
              <a:off x="118" y="18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7" name="Rectangle 1460"/>
            <p:cNvSpPr>
              <a:spLocks noChangeArrowheads="1"/>
            </p:cNvSpPr>
            <p:nvPr/>
          </p:nvSpPr>
          <p:spPr bwMode="auto">
            <a:xfrm>
              <a:off x="90" y="69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8" name="Rectangle 1461"/>
            <p:cNvSpPr>
              <a:spLocks noChangeArrowheads="1"/>
            </p:cNvSpPr>
            <p:nvPr/>
          </p:nvSpPr>
          <p:spPr bwMode="auto">
            <a:xfrm>
              <a:off x="140" y="69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29" name="Rectangle 1462"/>
            <p:cNvSpPr>
              <a:spLocks noChangeArrowheads="1"/>
            </p:cNvSpPr>
            <p:nvPr/>
          </p:nvSpPr>
          <p:spPr bwMode="auto">
            <a:xfrm>
              <a:off x="240" y="694"/>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0" name="Rectangle 1463"/>
            <p:cNvSpPr>
              <a:spLocks noChangeArrowheads="1"/>
            </p:cNvSpPr>
            <p:nvPr/>
          </p:nvSpPr>
          <p:spPr bwMode="auto">
            <a:xfrm>
              <a:off x="188" y="69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1" name="Rectangle 1464"/>
            <p:cNvSpPr>
              <a:spLocks noChangeArrowheads="1"/>
            </p:cNvSpPr>
            <p:nvPr/>
          </p:nvSpPr>
          <p:spPr bwMode="auto">
            <a:xfrm>
              <a:off x="60" y="182"/>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2" name="Rectangle 1465"/>
            <p:cNvSpPr>
              <a:spLocks noChangeArrowheads="1"/>
            </p:cNvSpPr>
            <p:nvPr/>
          </p:nvSpPr>
          <p:spPr bwMode="auto">
            <a:xfrm>
              <a:off x="178" y="18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3" name="Rectangle 1466"/>
            <p:cNvSpPr>
              <a:spLocks noChangeArrowheads="1"/>
            </p:cNvSpPr>
            <p:nvPr/>
          </p:nvSpPr>
          <p:spPr bwMode="auto">
            <a:xfrm>
              <a:off x="308" y="69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4" name="Rectangle 1467"/>
            <p:cNvSpPr>
              <a:spLocks noChangeArrowheads="1"/>
            </p:cNvSpPr>
            <p:nvPr/>
          </p:nvSpPr>
          <p:spPr bwMode="auto">
            <a:xfrm rot="5599023">
              <a:off x="27" y="14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5" name="Rectangle 1468"/>
            <p:cNvSpPr>
              <a:spLocks noChangeArrowheads="1"/>
            </p:cNvSpPr>
            <p:nvPr/>
          </p:nvSpPr>
          <p:spPr bwMode="auto">
            <a:xfrm rot="5599023">
              <a:off x="15" y="65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6" name="Rectangle 1469"/>
            <p:cNvSpPr>
              <a:spLocks noChangeArrowheads="1"/>
            </p:cNvSpPr>
            <p:nvPr/>
          </p:nvSpPr>
          <p:spPr bwMode="auto">
            <a:xfrm rot="5599023">
              <a:off x="19" y="71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7" name="Rectangle 1470"/>
            <p:cNvSpPr>
              <a:spLocks noChangeArrowheads="1"/>
            </p:cNvSpPr>
            <p:nvPr/>
          </p:nvSpPr>
          <p:spPr bwMode="auto">
            <a:xfrm rot="5599023">
              <a:off x="7" y="767"/>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8" name="Rectangle 1471"/>
            <p:cNvSpPr>
              <a:spLocks noChangeArrowheads="1"/>
            </p:cNvSpPr>
            <p:nvPr/>
          </p:nvSpPr>
          <p:spPr bwMode="auto">
            <a:xfrm rot="4720809">
              <a:off x="25" y="83"/>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39" name="Rectangle 1472"/>
            <p:cNvSpPr>
              <a:spLocks noChangeArrowheads="1"/>
            </p:cNvSpPr>
            <p:nvPr/>
          </p:nvSpPr>
          <p:spPr bwMode="auto">
            <a:xfrm>
              <a:off x="236" y="18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0" name="Rectangle 1473"/>
            <p:cNvSpPr>
              <a:spLocks noChangeArrowheads="1"/>
            </p:cNvSpPr>
            <p:nvPr/>
          </p:nvSpPr>
          <p:spPr bwMode="auto">
            <a:xfrm>
              <a:off x="316" y="190"/>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1" name="Rectangle 1474"/>
            <p:cNvSpPr>
              <a:spLocks noChangeArrowheads="1"/>
            </p:cNvSpPr>
            <p:nvPr/>
          </p:nvSpPr>
          <p:spPr bwMode="auto">
            <a:xfrm>
              <a:off x="370" y="18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2" name="Rectangle 1475"/>
            <p:cNvSpPr>
              <a:spLocks noChangeArrowheads="1"/>
            </p:cNvSpPr>
            <p:nvPr/>
          </p:nvSpPr>
          <p:spPr bwMode="auto">
            <a:xfrm rot="2921219">
              <a:off x="434" y="194"/>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3" name="Rectangle 1476"/>
            <p:cNvSpPr>
              <a:spLocks noChangeArrowheads="1"/>
            </p:cNvSpPr>
            <p:nvPr/>
          </p:nvSpPr>
          <p:spPr bwMode="auto">
            <a:xfrm rot="371971">
              <a:off x="459" y="23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4" name="Rectangle 1477"/>
            <p:cNvSpPr>
              <a:spLocks noChangeArrowheads="1"/>
            </p:cNvSpPr>
            <p:nvPr/>
          </p:nvSpPr>
          <p:spPr bwMode="auto">
            <a:xfrm rot="8375958">
              <a:off x="368" y="688"/>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5" name="Rectangle 1478"/>
            <p:cNvSpPr>
              <a:spLocks noChangeArrowheads="1"/>
            </p:cNvSpPr>
            <p:nvPr/>
          </p:nvSpPr>
          <p:spPr bwMode="auto">
            <a:xfrm rot="5911909">
              <a:off x="394" y="646"/>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6" name="Rectangle 1479"/>
            <p:cNvSpPr>
              <a:spLocks noChangeArrowheads="1"/>
            </p:cNvSpPr>
            <p:nvPr/>
          </p:nvSpPr>
          <p:spPr bwMode="auto">
            <a:xfrm rot="3606825">
              <a:off x="243" y="469"/>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7" name="Rectangle 1480"/>
            <p:cNvSpPr>
              <a:spLocks noChangeArrowheads="1"/>
            </p:cNvSpPr>
            <p:nvPr/>
          </p:nvSpPr>
          <p:spPr bwMode="auto">
            <a:xfrm rot="5400000">
              <a:off x="259" y="539"/>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8" name="Rectangle 1481"/>
            <p:cNvSpPr>
              <a:spLocks noChangeArrowheads="1"/>
            </p:cNvSpPr>
            <p:nvPr/>
          </p:nvSpPr>
          <p:spPr bwMode="auto">
            <a:xfrm rot="2809098">
              <a:off x="327" y="571"/>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sp>
          <p:nvSpPr>
            <p:cNvPr id="249" name="Rectangle 1482"/>
            <p:cNvSpPr>
              <a:spLocks noChangeArrowheads="1"/>
            </p:cNvSpPr>
            <p:nvPr/>
          </p:nvSpPr>
          <p:spPr bwMode="auto">
            <a:xfrm rot="6322761">
              <a:off x="465" y="555"/>
              <a:ext cx="30" cy="15"/>
            </a:xfrm>
            <a:prstGeom prst="rect">
              <a:avLst/>
            </a:prstGeom>
            <a:solidFill>
              <a:srgbClr val="808080"/>
            </a:solidFill>
            <a:ln w="9525">
              <a:solidFill>
                <a:srgbClr val="000000"/>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3600">
                <a:solidFill>
                  <a:prstClr val="black"/>
                </a:solidFill>
              </a:endParaRPr>
            </a:p>
          </p:txBody>
        </p:sp>
      </p:grpSp>
      <p:sp>
        <p:nvSpPr>
          <p:cNvPr id="250" name="Rectangle 1403"/>
          <p:cNvSpPr>
            <a:spLocks noChangeArrowheads="1"/>
          </p:cNvSpPr>
          <p:nvPr/>
        </p:nvSpPr>
        <p:spPr bwMode="auto">
          <a:xfrm>
            <a:off x="2420541" y="2232426"/>
            <a:ext cx="5105400" cy="872728"/>
          </a:xfrm>
          <a:prstGeom prst="rect">
            <a:avLst/>
          </a:prstGeom>
          <a:solidFill>
            <a:schemeClr val="bg1"/>
          </a:solidFill>
          <a:ln w="9525">
            <a:solidFill>
              <a:schemeClr val="tx1"/>
            </a:solidFill>
            <a:miter lim="800000"/>
            <a:headEnd/>
            <a:tailEnd/>
          </a:ln>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rgbClr val="FF0000"/>
                </a:solidFill>
              </a:rPr>
              <a:t>さまざまな事情を抱えた避難者が</a:t>
            </a:r>
            <a:endParaRPr lang="en-US" altLang="ja-JP" sz="2400" b="1" dirty="0">
              <a:solidFill>
                <a:srgbClr val="FF0000"/>
              </a:solidFill>
            </a:endParaRPr>
          </a:p>
          <a:p>
            <a:pPr algn="ctr" eaLnBrk="1" hangingPunct="1"/>
            <a:r>
              <a:rPr lang="ja-JP" altLang="en-US" sz="2400" b="1" dirty="0">
                <a:solidFill>
                  <a:srgbClr val="FF0000"/>
                </a:solidFill>
              </a:rPr>
              <a:t>集まってくる</a:t>
            </a:r>
          </a:p>
          <a:p>
            <a:pPr eaLnBrk="1" hangingPunct="1"/>
            <a:endParaRPr lang="en-US" altLang="ja-JP" sz="2400" b="1" dirty="0">
              <a:solidFill>
                <a:srgbClr val="FF0000"/>
              </a:solidFill>
            </a:endParaRPr>
          </a:p>
        </p:txBody>
      </p:sp>
      <p:sp>
        <p:nvSpPr>
          <p:cNvPr id="251" name="Rectangle 1404"/>
          <p:cNvSpPr>
            <a:spLocks noChangeArrowheads="1"/>
          </p:cNvSpPr>
          <p:nvPr/>
        </p:nvSpPr>
        <p:spPr bwMode="auto">
          <a:xfrm>
            <a:off x="6511531" y="2940845"/>
            <a:ext cx="1578769" cy="22871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500" b="1" dirty="0">
                <a:solidFill>
                  <a:prstClr val="black"/>
                </a:solidFill>
              </a:rPr>
              <a:t>老人</a:t>
            </a:r>
          </a:p>
          <a:p>
            <a:pPr eaLnBrk="1" hangingPunct="1"/>
            <a:r>
              <a:rPr lang="ja-JP" altLang="en-US" sz="1500" b="1" dirty="0">
                <a:solidFill>
                  <a:prstClr val="black"/>
                </a:solidFill>
              </a:rPr>
              <a:t>乳幼児</a:t>
            </a:r>
          </a:p>
          <a:p>
            <a:pPr eaLnBrk="1" hangingPunct="1"/>
            <a:r>
              <a:rPr lang="ja-JP" altLang="en-US" sz="1500" b="1" dirty="0">
                <a:solidFill>
                  <a:prstClr val="black"/>
                </a:solidFill>
              </a:rPr>
              <a:t>妊婦</a:t>
            </a:r>
          </a:p>
          <a:p>
            <a:pPr eaLnBrk="1" hangingPunct="1"/>
            <a:r>
              <a:rPr lang="ja-JP" altLang="en-US" sz="1500" b="1" dirty="0">
                <a:solidFill>
                  <a:prstClr val="black"/>
                </a:solidFill>
              </a:rPr>
              <a:t>車椅子の人</a:t>
            </a:r>
          </a:p>
          <a:p>
            <a:pPr eaLnBrk="1" hangingPunct="1"/>
            <a:r>
              <a:rPr lang="ja-JP" altLang="en-US" sz="1500" b="1" dirty="0">
                <a:solidFill>
                  <a:prstClr val="black"/>
                </a:solidFill>
              </a:rPr>
              <a:t>外国人</a:t>
            </a:r>
          </a:p>
          <a:p>
            <a:pPr eaLnBrk="1" hangingPunct="1"/>
            <a:r>
              <a:rPr lang="ja-JP" altLang="en-US" sz="1500" b="1" dirty="0">
                <a:solidFill>
                  <a:prstClr val="black"/>
                </a:solidFill>
              </a:rPr>
              <a:t>病人</a:t>
            </a:r>
          </a:p>
          <a:p>
            <a:pPr eaLnBrk="1" hangingPunct="1"/>
            <a:r>
              <a:rPr lang="ja-JP" altLang="en-US" sz="1500" b="1" dirty="0">
                <a:solidFill>
                  <a:prstClr val="black"/>
                </a:solidFill>
              </a:rPr>
              <a:t>家が全壊した人</a:t>
            </a:r>
          </a:p>
          <a:p>
            <a:pPr eaLnBrk="1" hangingPunct="1"/>
            <a:r>
              <a:rPr lang="ja-JP" altLang="en-US" sz="1500" b="1" dirty="0">
                <a:solidFill>
                  <a:prstClr val="black"/>
                </a:solidFill>
              </a:rPr>
              <a:t>親を亡くした子供</a:t>
            </a:r>
          </a:p>
          <a:p>
            <a:pPr eaLnBrk="1" hangingPunct="1"/>
            <a:r>
              <a:rPr lang="en-US" altLang="ja-JP" sz="1500" b="1" dirty="0">
                <a:solidFill>
                  <a:prstClr val="black"/>
                </a:solidFill>
              </a:rPr>
              <a:t>…</a:t>
            </a:r>
          </a:p>
        </p:txBody>
      </p:sp>
      <p:sp>
        <p:nvSpPr>
          <p:cNvPr id="252" name="Rectangle 1405"/>
          <p:cNvSpPr>
            <a:spLocks noChangeArrowheads="1"/>
          </p:cNvSpPr>
          <p:nvPr/>
        </p:nvSpPr>
        <p:spPr bwMode="auto">
          <a:xfrm>
            <a:off x="2540794" y="5454255"/>
            <a:ext cx="5268516" cy="56673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48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48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48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48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4800">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700" b="1" dirty="0">
                <a:solidFill>
                  <a:srgbClr val="3333FF"/>
                </a:solidFill>
              </a:rPr>
              <a:t>どこにどのように入ってもらうか</a:t>
            </a:r>
          </a:p>
        </p:txBody>
      </p:sp>
    </p:spTree>
    <p:extLst>
      <p:ext uri="{BB962C8B-B14F-4D97-AF65-F5344CB8AC3E}">
        <p14:creationId xmlns:p14="http://schemas.microsoft.com/office/powerpoint/2010/main" val="8349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50"/>
                                        </p:tgtEl>
                                        <p:attrNameLst>
                                          <p:attrName>style.visibility</p:attrName>
                                        </p:attrNameLst>
                                      </p:cBhvr>
                                      <p:to>
                                        <p:strVal val="visible"/>
                                      </p:to>
                                    </p:set>
                                    <p:anim calcmode="lin" valueType="num">
                                      <p:cBhvr additive="base">
                                        <p:cTn id="22" dur="1000" fill="hold"/>
                                        <p:tgtEl>
                                          <p:spTgt spid="250"/>
                                        </p:tgtEl>
                                        <p:attrNameLst>
                                          <p:attrName>ppt_x</p:attrName>
                                        </p:attrNameLst>
                                      </p:cBhvr>
                                      <p:tavLst>
                                        <p:tav tm="0">
                                          <p:val>
                                            <p:strVal val="1+#ppt_w/2"/>
                                          </p:val>
                                        </p:tav>
                                        <p:tav tm="100000">
                                          <p:val>
                                            <p:strVal val="#ppt_x"/>
                                          </p:val>
                                        </p:tav>
                                      </p:tavLst>
                                    </p:anim>
                                    <p:anim calcmode="lin" valueType="num">
                                      <p:cBhvr additive="base">
                                        <p:cTn id="23"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1"/>
                                        </p:tgtEl>
                                        <p:attrNameLst>
                                          <p:attrName>style.visibility</p:attrName>
                                        </p:attrNameLst>
                                      </p:cBhvr>
                                      <p:to>
                                        <p:strVal val="visible"/>
                                      </p:to>
                                    </p:set>
                                    <p:anim calcmode="lin" valueType="num">
                                      <p:cBhvr additive="base">
                                        <p:cTn id="28" dur="500" fill="hold"/>
                                        <p:tgtEl>
                                          <p:spTgt spid="251"/>
                                        </p:tgtEl>
                                        <p:attrNameLst>
                                          <p:attrName>ppt_x</p:attrName>
                                        </p:attrNameLst>
                                      </p:cBhvr>
                                      <p:tavLst>
                                        <p:tav tm="0">
                                          <p:val>
                                            <p:strVal val="1+#ppt_w/2"/>
                                          </p:val>
                                        </p:tav>
                                        <p:tav tm="100000">
                                          <p:val>
                                            <p:strVal val="#ppt_x"/>
                                          </p:val>
                                        </p:tav>
                                      </p:tavLst>
                                    </p:anim>
                                    <p:anim calcmode="lin" valueType="num">
                                      <p:cBhvr additive="base">
                                        <p:cTn id="29" dur="500" fill="hold"/>
                                        <p:tgtEl>
                                          <p:spTgt spid="25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52"/>
                                        </p:tgtEl>
                                        <p:attrNameLst>
                                          <p:attrName>style.visibility</p:attrName>
                                        </p:attrNameLst>
                                      </p:cBhvr>
                                      <p:to>
                                        <p:strVal val="visible"/>
                                      </p:to>
                                    </p:set>
                                    <p:anim calcmode="lin" valueType="num">
                                      <p:cBhvr>
                                        <p:cTn id="34" dur="1000" fill="hold"/>
                                        <p:tgtEl>
                                          <p:spTgt spid="252"/>
                                        </p:tgtEl>
                                        <p:attrNameLst>
                                          <p:attrName>ppt_w</p:attrName>
                                        </p:attrNameLst>
                                      </p:cBhvr>
                                      <p:tavLst>
                                        <p:tav tm="0">
                                          <p:val>
                                            <p:strVal val="#ppt_w*0.70"/>
                                          </p:val>
                                        </p:tav>
                                        <p:tav tm="100000">
                                          <p:val>
                                            <p:strVal val="#ppt_w"/>
                                          </p:val>
                                        </p:tav>
                                      </p:tavLst>
                                    </p:anim>
                                    <p:anim calcmode="lin" valueType="num">
                                      <p:cBhvr>
                                        <p:cTn id="35" dur="1000" fill="hold"/>
                                        <p:tgtEl>
                                          <p:spTgt spid="252"/>
                                        </p:tgtEl>
                                        <p:attrNameLst>
                                          <p:attrName>ppt_h</p:attrName>
                                        </p:attrNameLst>
                                      </p:cBhvr>
                                      <p:tavLst>
                                        <p:tav tm="0">
                                          <p:val>
                                            <p:strVal val="#ppt_h"/>
                                          </p:val>
                                        </p:tav>
                                        <p:tav tm="100000">
                                          <p:val>
                                            <p:strVal val="#ppt_h"/>
                                          </p:val>
                                        </p:tav>
                                      </p:tavLst>
                                    </p:anim>
                                    <p:animEffect transition="in" filter="fade">
                                      <p:cBhvr>
                                        <p:cTn id="36"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51" grpId="0" animBg="1"/>
      <p:bldP spid="25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段ボールベッド配置までの導入プロセス③</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89</a:t>
            </a:r>
            <a:endParaRPr kumimoji="1" lang="ja-JP" altLang="en-US" dirty="0"/>
          </a:p>
        </p:txBody>
      </p:sp>
      <p:sp>
        <p:nvSpPr>
          <p:cNvPr id="4" name="タイトル 1"/>
          <p:cNvSpPr txBox="1">
            <a:spLocks/>
          </p:cNvSpPr>
          <p:nvPr/>
        </p:nvSpPr>
        <p:spPr>
          <a:xfrm>
            <a:off x="845245" y="2159496"/>
            <a:ext cx="8424936" cy="2207599"/>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mn-ea"/>
                <a:ea typeface="+mn-ea"/>
              </a:rPr>
              <a:t>避難者運営者で使用状況を確認</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　　・住民の就寝状況</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　　・通路の確保、土足禁止、清潔維持</a:t>
            </a:r>
            <a:endParaRPr lang="ja-JP" altLang="en-US" sz="3200" dirty="0">
              <a:latin typeface="+mn-ea"/>
              <a:ea typeface="+mn-ea"/>
            </a:endParaRPr>
          </a:p>
        </p:txBody>
      </p:sp>
      <p:sp>
        <p:nvSpPr>
          <p:cNvPr id="5" name="Rectangle 2"/>
          <p:cNvSpPr txBox="1">
            <a:spLocks noChangeArrowheads="1"/>
          </p:cNvSpPr>
          <p:nvPr/>
        </p:nvSpPr>
        <p:spPr bwMode="auto">
          <a:xfrm>
            <a:off x="845245" y="4808788"/>
            <a:ext cx="8424936" cy="1290405"/>
          </a:xfrm>
          <a:prstGeom prst="rect">
            <a:avLst/>
          </a:prstGeom>
          <a:solidFill>
            <a:schemeClr val="accent6">
              <a:lumMod val="40000"/>
              <a:lumOff val="6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latin typeface="+mn-ea"/>
                <a:ea typeface="+mn-ea"/>
              </a:rPr>
              <a:t>運営側、避難者も避難所の生活環境</a:t>
            </a:r>
            <a:endParaRPr lang="en-US" altLang="ja-JP" sz="3600" dirty="0" smtClean="0">
              <a:latin typeface="+mn-ea"/>
              <a:ea typeface="+mn-ea"/>
            </a:endParaRPr>
          </a:p>
          <a:p>
            <a:pPr algn="ctr"/>
            <a:r>
              <a:rPr lang="ja-JP" altLang="en-US" sz="3600" dirty="0" smtClean="0">
                <a:latin typeface="+mn-ea"/>
                <a:ea typeface="+mn-ea"/>
              </a:rPr>
              <a:t>維持のため、皆で協力しましょう。</a:t>
            </a:r>
            <a:endParaRPr lang="ja-JP" altLang="en-US" sz="3600" dirty="0">
              <a:latin typeface="+mn-ea"/>
              <a:ea typeface="+mn-ea"/>
            </a:endParaRPr>
          </a:p>
        </p:txBody>
      </p:sp>
      <p:sp>
        <p:nvSpPr>
          <p:cNvPr id="6" name="Rectangle 2"/>
          <p:cNvSpPr txBox="1">
            <a:spLocks noChangeArrowheads="1"/>
          </p:cNvSpPr>
          <p:nvPr/>
        </p:nvSpPr>
        <p:spPr bwMode="auto">
          <a:xfrm>
            <a:off x="683389" y="1175513"/>
            <a:ext cx="2399363" cy="582194"/>
          </a:xfrm>
          <a:prstGeom prst="rect">
            <a:avLst/>
          </a:prstGeom>
          <a:solidFill>
            <a:schemeClr val="accent6">
              <a:lumMod val="20000"/>
              <a:lumOff val="80000"/>
            </a:schemeClr>
          </a:solidFill>
          <a:ln>
            <a:solidFill>
              <a:srgbClr val="000000"/>
            </a:solidFill>
            <a:miter lim="800000"/>
            <a:headEnd/>
            <a:tailEnd/>
          </a:ln>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smtClean="0">
                <a:latin typeface="+mn-ea"/>
                <a:ea typeface="+mn-ea"/>
              </a:rPr>
              <a:t>【</a:t>
            </a:r>
            <a:r>
              <a:rPr lang="ja-JP" altLang="en-US" sz="2400" dirty="0" smtClean="0">
                <a:latin typeface="+mn-ea"/>
                <a:ea typeface="+mn-ea"/>
              </a:rPr>
              <a:t>確認編</a:t>
            </a:r>
            <a:r>
              <a:rPr lang="en-US" altLang="ja-JP" sz="2400" dirty="0" smtClean="0">
                <a:latin typeface="+mn-ea"/>
                <a:ea typeface="+mn-ea"/>
              </a:rPr>
              <a:t>】</a:t>
            </a:r>
            <a:r>
              <a:rPr lang="ja-JP" altLang="en-US" sz="2400" dirty="0" smtClean="0">
                <a:latin typeface="+mn-ea"/>
                <a:ea typeface="+mn-ea"/>
              </a:rPr>
              <a:t>翌朝</a:t>
            </a:r>
            <a:endParaRPr lang="ja-JP" altLang="en-US" sz="2400" dirty="0">
              <a:latin typeface="+mn-ea"/>
              <a:ea typeface="+mn-ea"/>
            </a:endParaRPr>
          </a:p>
        </p:txBody>
      </p:sp>
    </p:spTree>
    <p:extLst>
      <p:ext uri="{BB962C8B-B14F-4D97-AF65-F5344CB8AC3E}">
        <p14:creationId xmlns:p14="http://schemas.microsoft.com/office/powerpoint/2010/main" val="24047591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ja-JP" altLang="en-US" dirty="0"/>
              <a:t>終わりに・・・。</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90</a:t>
            </a:r>
            <a:endParaRPr kumimoji="1" lang="ja-JP" altLang="en-US" dirty="0"/>
          </a:p>
        </p:txBody>
      </p:sp>
      <p:sp>
        <p:nvSpPr>
          <p:cNvPr id="4" name="コンテンツ プレースホルダー 2"/>
          <p:cNvSpPr txBox="1">
            <a:spLocks/>
          </p:cNvSpPr>
          <p:nvPr/>
        </p:nvSpPr>
        <p:spPr>
          <a:xfrm>
            <a:off x="1009111" y="1583432"/>
            <a:ext cx="8117054" cy="4752528"/>
          </a:xfrm>
          <a:prstGeom prst="rect">
            <a:avLst/>
          </a:prstGeom>
          <a:ln w="57150">
            <a:solidFill>
              <a:schemeClr val="accent2">
                <a:lumMod val="75000"/>
              </a:schemeClr>
            </a:solidFill>
          </a:ln>
        </p:spPr>
        <p:txBody>
          <a:bodyPr>
            <a:noAutofit/>
          </a:bodyPr>
          <a:lstStyle>
            <a:lvl1pPr marL="406738" indent="-406738" algn="l" defTabSz="1084633" rtl="0" eaLnBrk="1" latinLnBrk="0" hangingPunct="1">
              <a:spcBef>
                <a:spcPct val="20000"/>
              </a:spcBef>
              <a:buFont typeface="Arial" panose="020B0604020202020204" pitchFamily="34" charset="0"/>
              <a:buChar char="•"/>
              <a:defRPr kumimoji="1" sz="3796" kern="1200">
                <a:solidFill>
                  <a:schemeClr val="tx1"/>
                </a:solidFill>
                <a:latin typeface="+mn-lt"/>
                <a:ea typeface="+mn-ea"/>
                <a:cs typeface="+mn-cs"/>
              </a:defRPr>
            </a:lvl1pPr>
            <a:lvl2pPr marL="881264" indent="-338948" algn="l" defTabSz="1084633" rtl="0" eaLnBrk="1" latinLnBrk="0" hangingPunct="1">
              <a:spcBef>
                <a:spcPct val="20000"/>
              </a:spcBef>
              <a:buFont typeface="Arial" panose="020B0604020202020204" pitchFamily="34" charset="0"/>
              <a:buChar char="–"/>
              <a:defRPr kumimoji="1" sz="3322" kern="1200">
                <a:solidFill>
                  <a:schemeClr val="tx1"/>
                </a:solidFill>
                <a:latin typeface="+mn-lt"/>
                <a:ea typeface="+mn-ea"/>
                <a:cs typeface="+mn-cs"/>
              </a:defRPr>
            </a:lvl2pPr>
            <a:lvl3pPr marL="1355792" indent="-271158" algn="l" defTabSz="1084633" rtl="0" eaLnBrk="1" latinLnBrk="0" hangingPunct="1">
              <a:spcBef>
                <a:spcPct val="20000"/>
              </a:spcBef>
              <a:buFont typeface="Arial" panose="020B0604020202020204" pitchFamily="34" charset="0"/>
              <a:buChar char="•"/>
              <a:defRPr kumimoji="1" sz="2847" kern="1200">
                <a:solidFill>
                  <a:schemeClr val="tx1"/>
                </a:solidFill>
                <a:latin typeface="+mn-lt"/>
                <a:ea typeface="+mn-ea"/>
                <a:cs typeface="+mn-cs"/>
              </a:defRPr>
            </a:lvl3pPr>
            <a:lvl4pPr marL="1898108"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4pPr>
            <a:lvl5pPr marL="2440424"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5pPr>
            <a:lvl6pPr marL="2982741"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6pPr>
            <a:lvl7pPr marL="3525057"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7pPr>
            <a:lvl8pPr marL="4067373"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8pPr>
            <a:lvl9pPr marL="4609690" indent="-271158" algn="l" defTabSz="1084633" rtl="0" eaLnBrk="1" latinLnBrk="0" hangingPunct="1">
              <a:spcBef>
                <a:spcPct val="20000"/>
              </a:spcBef>
              <a:buFont typeface="Arial" panose="020B0604020202020204" pitchFamily="34" charset="0"/>
              <a:buChar char="•"/>
              <a:defRPr kumimoji="1" sz="2373"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3600" smtClean="0">
                <a:latin typeface="+mn-ea"/>
              </a:rPr>
              <a:t>段ボールベッドは、避難所の</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生活環境を改善することができる</a:t>
            </a:r>
            <a:endParaRPr lang="en-US" altLang="ja-JP" sz="3600" smtClean="0">
              <a:latin typeface="+mn-ea"/>
            </a:endParaRPr>
          </a:p>
          <a:p>
            <a:pPr marL="0" indent="0" fontAlgn="auto">
              <a:spcAft>
                <a:spcPts val="0"/>
              </a:spcAft>
              <a:buFont typeface="Arial" panose="020B0604020202020204" pitchFamily="34" charset="0"/>
              <a:buNone/>
            </a:pPr>
            <a:r>
              <a:rPr lang="ja-JP" altLang="en-US" sz="3600" u="sng" smtClean="0">
                <a:solidFill>
                  <a:srgbClr val="C00000"/>
                </a:solidFill>
                <a:latin typeface="+mn-ea"/>
              </a:rPr>
              <a:t>命を守る</a:t>
            </a:r>
            <a:r>
              <a:rPr lang="ja-JP" altLang="en-US" sz="3600" smtClean="0">
                <a:latin typeface="+mn-ea"/>
              </a:rPr>
              <a:t>アイテムです。</a:t>
            </a:r>
            <a:endParaRPr lang="en-US" altLang="ja-JP" sz="3600" smtClean="0">
              <a:latin typeface="+mn-ea"/>
            </a:endParaRPr>
          </a:p>
          <a:p>
            <a:pPr marL="0" indent="0" fontAlgn="auto">
              <a:spcAft>
                <a:spcPts val="0"/>
              </a:spcAft>
              <a:buFont typeface="Arial" panose="020B0604020202020204" pitchFamily="34" charset="0"/>
              <a:buNone/>
            </a:pP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solidFill>
                  <a:srgbClr val="C00000"/>
                </a:solidFill>
                <a:latin typeface="+mn-ea"/>
              </a:rPr>
              <a:t>早期に導入</a:t>
            </a:r>
            <a:r>
              <a:rPr lang="ja-JP" altLang="en-US" sz="3600" smtClean="0">
                <a:latin typeface="+mn-ea"/>
              </a:rPr>
              <a:t>し、被災者が安心して</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避難生活が送れるよう、皆さんで</a:t>
            </a:r>
            <a:endParaRPr lang="en-US" altLang="ja-JP" sz="3600" smtClean="0">
              <a:latin typeface="+mn-ea"/>
            </a:endParaRPr>
          </a:p>
          <a:p>
            <a:pPr marL="0" indent="0" fontAlgn="auto">
              <a:spcAft>
                <a:spcPts val="0"/>
              </a:spcAft>
              <a:buFont typeface="Arial" panose="020B0604020202020204" pitchFamily="34" charset="0"/>
              <a:buNone/>
            </a:pPr>
            <a:r>
              <a:rPr lang="ja-JP" altLang="en-US" sz="3600" smtClean="0">
                <a:latin typeface="+mn-ea"/>
              </a:rPr>
              <a:t>協力しましょう。</a:t>
            </a:r>
            <a:endParaRPr lang="en-US" altLang="ja-JP" sz="3600" smtClean="0">
              <a:latin typeface="+mn-ea"/>
            </a:endParaRPr>
          </a:p>
          <a:p>
            <a:pPr marL="0" indent="0" fontAlgn="auto">
              <a:spcAft>
                <a:spcPts val="0"/>
              </a:spcAft>
              <a:buFont typeface="Arial" panose="020B0604020202020204" pitchFamily="34" charset="0"/>
              <a:buNone/>
            </a:pPr>
            <a:endParaRPr lang="en-US" altLang="ja-JP" sz="3600" smtClean="0">
              <a:latin typeface="+mn-ea"/>
            </a:endParaRPr>
          </a:p>
          <a:p>
            <a:pPr marL="0" indent="0" fontAlgn="auto">
              <a:spcAft>
                <a:spcPts val="0"/>
              </a:spcAft>
              <a:buFont typeface="Arial" panose="020B0604020202020204" pitchFamily="34" charset="0"/>
              <a:buNone/>
            </a:pPr>
            <a:endParaRPr lang="en-US" altLang="ja-JP" sz="3600" dirty="0" smtClean="0">
              <a:latin typeface="+mn-ea"/>
            </a:endParaRPr>
          </a:p>
        </p:txBody>
      </p:sp>
    </p:spTree>
    <p:extLst>
      <p:ext uri="{BB962C8B-B14F-4D97-AF65-F5344CB8AC3E}">
        <p14:creationId xmlns:p14="http://schemas.microsoft.com/office/powerpoint/2010/main" val="42072640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お疲れ様でした！</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smtClean="0"/>
              <a:t>91</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200" y="3117490"/>
            <a:ext cx="2700504" cy="2671044"/>
          </a:xfrm>
          <a:prstGeom prst="rect">
            <a:avLst/>
          </a:prstGeom>
        </p:spPr>
      </p:pic>
      <p:sp>
        <p:nvSpPr>
          <p:cNvPr id="5" name="テキスト ボックス 4"/>
          <p:cNvSpPr txBox="1"/>
          <p:nvPr/>
        </p:nvSpPr>
        <p:spPr>
          <a:xfrm>
            <a:off x="1265909" y="2015480"/>
            <a:ext cx="7622498" cy="4247317"/>
          </a:xfrm>
          <a:prstGeom prst="rect">
            <a:avLst/>
          </a:prstGeom>
          <a:noFill/>
        </p:spPr>
        <p:txBody>
          <a:bodyPr wrap="square" rtlCol="0">
            <a:spAutoFit/>
          </a:bodyPr>
          <a:lstStyle/>
          <a:p>
            <a:r>
              <a:rPr lang="ja-JP" altLang="en-US" sz="3000" dirty="0">
                <a:latin typeface="+mn-ea"/>
                <a:ea typeface="+mn-ea"/>
              </a:rPr>
              <a:t>避難所運営ゲーム（ＨＵＧ）北海道２０２５は</a:t>
            </a:r>
            <a:endParaRPr lang="en-US" altLang="ja-JP" sz="3000" dirty="0">
              <a:latin typeface="+mn-ea"/>
              <a:ea typeface="+mn-ea"/>
            </a:endParaRPr>
          </a:p>
          <a:p>
            <a:r>
              <a:rPr lang="ja-JP" altLang="en-US" sz="3000" dirty="0">
                <a:latin typeface="+mn-ea"/>
                <a:ea typeface="+mn-ea"/>
              </a:rPr>
              <a:t>　　　　　　　　　　　　　　　　　これで終了</a:t>
            </a:r>
            <a:r>
              <a:rPr lang="ja-JP" altLang="en-US" sz="3000" dirty="0" smtClean="0">
                <a:latin typeface="+mn-ea"/>
                <a:ea typeface="+mn-ea"/>
              </a:rPr>
              <a:t>です。</a:t>
            </a:r>
            <a:endParaRPr lang="en-US" altLang="ja-JP" sz="3000" dirty="0" smtClean="0">
              <a:latin typeface="+mn-ea"/>
              <a:ea typeface="+mn-ea"/>
            </a:endParaRPr>
          </a:p>
          <a:p>
            <a:r>
              <a:rPr lang="ja-JP" altLang="en-US" sz="3000" dirty="0" smtClean="0">
                <a:latin typeface="+mn-ea"/>
                <a:ea typeface="+mn-ea"/>
              </a:rPr>
              <a:t>　　　　　　　　　　</a:t>
            </a:r>
            <a:endParaRPr lang="en-US" altLang="ja-JP" sz="3000" dirty="0">
              <a:latin typeface="+mn-ea"/>
              <a:ea typeface="+mn-ea"/>
            </a:endParaRPr>
          </a:p>
          <a:p>
            <a:r>
              <a:rPr lang="ja-JP" altLang="en-US" sz="3000" dirty="0" smtClean="0">
                <a:latin typeface="+mn-ea"/>
                <a:ea typeface="+mn-ea"/>
              </a:rPr>
              <a:t>　　　　　　　　　　　　　　お疲れ様でした！</a:t>
            </a:r>
            <a:endParaRPr lang="en-US" altLang="ja-JP" sz="3000" dirty="0">
              <a:latin typeface="+mn-ea"/>
              <a:ea typeface="+mn-ea"/>
            </a:endParaRPr>
          </a:p>
          <a:p>
            <a:endParaRPr lang="en-US" altLang="ja-JP" sz="3000" dirty="0">
              <a:latin typeface="+mn-ea"/>
              <a:ea typeface="+mn-ea"/>
            </a:endParaRPr>
          </a:p>
          <a:p>
            <a:r>
              <a:rPr lang="ja-JP" altLang="en-US" sz="3000" dirty="0">
                <a:latin typeface="+mn-ea"/>
                <a:ea typeface="+mn-ea"/>
              </a:rPr>
              <a:t>　　　　　　　　　　　　</a:t>
            </a:r>
            <a:endParaRPr lang="en-US" altLang="ja-JP" sz="3000" dirty="0" smtClean="0">
              <a:latin typeface="+mn-ea"/>
              <a:ea typeface="+mn-ea"/>
            </a:endParaRPr>
          </a:p>
          <a:p>
            <a:endParaRPr lang="en-US" altLang="ja-JP" sz="3000" dirty="0">
              <a:latin typeface="+mn-ea"/>
              <a:ea typeface="+mn-ea"/>
            </a:endParaRPr>
          </a:p>
          <a:p>
            <a:endParaRPr lang="en-US" altLang="ja-JP" sz="3000" dirty="0" smtClean="0">
              <a:latin typeface="+mn-ea"/>
              <a:ea typeface="+mn-ea"/>
            </a:endParaRPr>
          </a:p>
          <a:p>
            <a:endParaRPr lang="en-US" altLang="ja-JP" sz="3000" dirty="0">
              <a:latin typeface="+mn-ea"/>
              <a:ea typeface="+mn-ea"/>
            </a:endParaRPr>
          </a:p>
        </p:txBody>
      </p:sp>
    </p:spTree>
    <p:extLst>
      <p:ext uri="{BB962C8B-B14F-4D97-AF65-F5344CB8AC3E}">
        <p14:creationId xmlns:p14="http://schemas.microsoft.com/office/powerpoint/2010/main" val="29961438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647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北海道カラー">
      <a:dk1>
        <a:sysClr val="windowText" lastClr="000000"/>
      </a:dk1>
      <a:lt1>
        <a:sysClr val="window" lastClr="FFFFFF"/>
      </a:lt1>
      <a:dk2>
        <a:srgbClr val="373545"/>
      </a:dk2>
      <a:lt2>
        <a:srgbClr val="CEDBE6"/>
      </a:lt2>
      <a:accent1>
        <a:srgbClr val="008446"/>
      </a:accent1>
      <a:accent2>
        <a:srgbClr val="254CA4"/>
      </a:accent2>
      <a:accent3>
        <a:srgbClr val="CD3740"/>
      </a:accent3>
      <a:accent4>
        <a:srgbClr val="363654"/>
      </a:accent4>
      <a:accent5>
        <a:srgbClr val="84ACB6"/>
      </a:accent5>
      <a:accent6>
        <a:srgbClr val="2683C6"/>
      </a:accent6>
      <a:hlink>
        <a:srgbClr val="6B9F25"/>
      </a:hlink>
      <a:folHlink>
        <a:srgbClr val="9F6715"/>
      </a:folHlink>
    </a:clrScheme>
    <a:fontScheme name="ユーザー定義 1">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lIns="36000" tIns="36000" rIns="36000" bIns="36000" rtlCol="0">
        <a:spAutoFit/>
      </a:bodyPr>
      <a:lstStyle>
        <a:defPPr algn="l" eaLnBrk="1" hangingPunct="1">
          <a:defRPr kumimoji="1" sz="1050" dirty="0" smtClean="0">
            <a:latin typeface="BIZ UDPゴシック" panose="020B0400000000000000" pitchFamily="50" charset="-128"/>
            <a:ea typeface="BIZ UDPゴシック" panose="020B04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1D5B9EE1124434A9FAA6C2DE8E0D7EC" ma:contentTypeVersion="13" ma:contentTypeDescription="新しいドキュメントを作成します。" ma:contentTypeScope="" ma:versionID="92c19496ccd116ace32f8a38ae0f12b5">
  <xsd:schema xmlns:xsd="http://www.w3.org/2001/XMLSchema" xmlns:xs="http://www.w3.org/2001/XMLSchema" xmlns:p="http://schemas.microsoft.com/office/2006/metadata/properties" xmlns:ns3="12647076-d1e2-4be2-ae88-b3027722f72d" xmlns:ns4="38c0b744-701f-482d-ba30-7e8067bfde2e" targetNamespace="http://schemas.microsoft.com/office/2006/metadata/properties" ma:root="true" ma:fieldsID="abe048ae63a7fcc10eb9ed7cda171b94" ns3:_="" ns4:_="">
    <xsd:import namespace="12647076-d1e2-4be2-ae88-b3027722f72d"/>
    <xsd:import namespace="38c0b744-701f-482d-ba30-7e8067bfde2e"/>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47076-d1e2-4be2-ae88-b3027722f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0b744-701f-482d-ba30-7e8067bfde2e"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15C7C9-E073-4AF6-A3EF-31DC16116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47076-d1e2-4be2-ae88-b3027722f72d"/>
    <ds:schemaRef ds:uri="38c0b744-701f-482d-ba30-7e8067bfde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03355D-7B96-401E-9D1E-2D98263BBD9E}">
  <ds:schemaRefs>
    <ds:schemaRef ds:uri="http://schemas.microsoft.com/sharepoint/v3/contenttype/forms"/>
  </ds:schemaRefs>
</ds:datastoreItem>
</file>

<file path=customXml/itemProps3.xml><?xml version="1.0" encoding="utf-8"?>
<ds:datastoreItem xmlns:ds="http://schemas.openxmlformats.org/officeDocument/2006/customXml" ds:itemID="{FC2618CB-5638-4084-996A-A52E5AFE89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8c0b744-701f-482d-ba30-7e8067bfde2e"/>
    <ds:schemaRef ds:uri="12647076-d1e2-4be2-ae88-b3027722f7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5629</TotalTime>
  <Words>11729</Words>
  <Application>Microsoft Office PowerPoint</Application>
  <PresentationFormat>ユーザー設定</PresentationFormat>
  <Paragraphs>3809</Paragraphs>
  <Slides>93</Slides>
  <Notes>87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93</vt:i4>
      </vt:variant>
    </vt:vector>
  </HeadingPairs>
  <TitlesOfParts>
    <vt:vector size="107" baseType="lpstr">
      <vt:lpstr>BIZ UDPゴシック</vt:lpstr>
      <vt:lpstr>BIZ UDゴシック</vt:lpstr>
      <vt:lpstr>HG丸ｺﾞｼｯｸM-PRO</vt:lpstr>
      <vt:lpstr>Meiryo UI</vt:lpstr>
      <vt:lpstr>ＭＳ Ｐゴシック</vt:lpstr>
      <vt:lpstr>ＭＳ Ｐ明朝</vt:lpstr>
      <vt:lpstr>ＭＳ ゴシック</vt:lpstr>
      <vt:lpstr>ＭＳ 明朝</vt:lpstr>
      <vt:lpstr>Arial</vt:lpstr>
      <vt:lpstr>Century</vt:lpstr>
      <vt:lpstr>Microsoft Tai Le</vt:lpstr>
      <vt:lpstr>Segoe UI</vt:lpstr>
      <vt:lpstr>Times New Roman</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阿部 司</dc:creator>
  <cp:lastModifiedBy>山田＿俊輔</cp:lastModifiedBy>
  <cp:revision>758</cp:revision>
  <cp:lastPrinted>2018-02-06T05:11:50Z</cp:lastPrinted>
  <dcterms:created xsi:type="dcterms:W3CDTF">2007-10-31T09:25:24Z</dcterms:created>
  <dcterms:modified xsi:type="dcterms:W3CDTF">2025-03-10T11:20:55Z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0x01010041D5B9EE1124434A9FAA6C2DE8E0D7EC</vt:lpwstr>
  </property>
</Properties>
</file>