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57" r:id="rId3"/>
    <p:sldMasterId id="2147483663" r:id="rId4"/>
    <p:sldMasterId id="2147483668" r:id="rId5"/>
    <p:sldMasterId id="2147483666" r:id="rId6"/>
    <p:sldMasterId id="2147484037" r:id="rId7"/>
    <p:sldMasterId id="2147484049" r:id="rId8"/>
    <p:sldMasterId id="2147484393" r:id="rId9"/>
    <p:sldMasterId id="2147484396" r:id="rId10"/>
    <p:sldMasterId id="2147484408" r:id="rId11"/>
  </p:sldMasterIdLst>
  <p:notesMasterIdLst>
    <p:notesMasterId r:id="rId40"/>
  </p:notesMasterIdLst>
  <p:handoutMasterIdLst>
    <p:handoutMasterId r:id="rId41"/>
  </p:handoutMasterIdLst>
  <p:sldIdLst>
    <p:sldId id="681" r:id="rId12"/>
    <p:sldId id="636" r:id="rId13"/>
    <p:sldId id="637" r:id="rId14"/>
    <p:sldId id="639" r:id="rId15"/>
    <p:sldId id="670" r:id="rId16"/>
    <p:sldId id="669" r:id="rId17"/>
    <p:sldId id="672" r:id="rId18"/>
    <p:sldId id="674" r:id="rId19"/>
    <p:sldId id="665" r:id="rId20"/>
    <p:sldId id="662" r:id="rId21"/>
    <p:sldId id="659" r:id="rId22"/>
    <p:sldId id="673" r:id="rId23"/>
    <p:sldId id="671" r:id="rId24"/>
    <p:sldId id="687" r:id="rId25"/>
    <p:sldId id="677" r:id="rId26"/>
    <p:sldId id="679" r:id="rId27"/>
    <p:sldId id="680" r:id="rId28"/>
    <p:sldId id="653" r:id="rId29"/>
    <p:sldId id="685" r:id="rId30"/>
    <p:sldId id="655" r:id="rId31"/>
    <p:sldId id="678" r:id="rId32"/>
    <p:sldId id="654" r:id="rId33"/>
    <p:sldId id="675" r:id="rId34"/>
    <p:sldId id="657" r:id="rId35"/>
    <p:sldId id="635" r:id="rId36"/>
    <p:sldId id="644" r:id="rId37"/>
    <p:sldId id="641" r:id="rId38"/>
    <p:sldId id="623" r:id="rId39"/>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492">
          <p15:clr>
            <a:srgbClr val="A4A3A4"/>
          </p15:clr>
        </p15:guide>
        <p15:guide id="2" orient="horz" pos="3107">
          <p15:clr>
            <a:srgbClr val="A4A3A4"/>
          </p15:clr>
        </p15:guide>
        <p15:guide id="3" orient="horz" pos="6490">
          <p15:clr>
            <a:srgbClr val="A4A3A4"/>
          </p15:clr>
        </p15:guide>
        <p15:guide id="4" orient="horz" pos="2149">
          <p15:clr>
            <a:srgbClr val="A4A3A4"/>
          </p15:clr>
        </p15:guide>
        <p15:guide id="5" pos="3099">
          <p15:clr>
            <a:srgbClr val="A4A3A4"/>
          </p15:clr>
        </p15:guide>
        <p15:guide id="6" pos="2122">
          <p15:clr>
            <a:srgbClr val="A4A3A4"/>
          </p15:clr>
        </p15:guide>
        <p15:guide id="7" pos="4522">
          <p15:clr>
            <a:srgbClr val="A4A3A4"/>
          </p15:clr>
        </p15:guide>
        <p15:guide id="8" pos="145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米澤＿政孝"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BACC6"/>
    <a:srgbClr val="C8E6EE"/>
    <a:srgbClr val="FF6699"/>
    <a:srgbClr val="FFFF99"/>
    <a:srgbClr val="100002"/>
    <a:srgbClr val="FDA1AA"/>
    <a:srgbClr val="FF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8" autoAdjust="0"/>
    <p:restoredTop sz="46732" autoAdjust="0"/>
  </p:normalViewPr>
  <p:slideViewPr>
    <p:cSldViewPr snapToObjects="1">
      <p:cViewPr varScale="1">
        <p:scale>
          <a:sx n="38" d="100"/>
          <a:sy n="38" d="100"/>
        </p:scale>
        <p:origin x="1746" y="48"/>
      </p:cViewPr>
      <p:guideLst>
        <p:guide orient="horz" pos="2160"/>
        <p:guide pos="2880"/>
      </p:guideLst>
    </p:cSldViewPr>
  </p:slideViewPr>
  <p:outlineViewPr>
    <p:cViewPr>
      <p:scale>
        <a:sx n="33" d="100"/>
        <a:sy n="33" d="100"/>
      </p:scale>
      <p:origin x="0" y="-8046"/>
    </p:cViewPr>
  </p:outlin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81" d="100"/>
          <a:sy n="81" d="100"/>
        </p:scale>
        <p:origin x="4008" y="102"/>
      </p:cViewPr>
      <p:guideLst>
        <p:guide orient="horz" pos="4492"/>
        <p:guide orient="horz" pos="3107"/>
        <p:guide orient="horz" pos="6490"/>
        <p:guide orient="horz" pos="2149"/>
        <p:guide pos="3099"/>
        <p:guide pos="2122"/>
        <p:guide pos="4522"/>
        <p:guide pos="1453"/>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F40961-50E0-41EE-A406-4934F1E2DDC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kumimoji="1" lang="ja-JP" altLang="en-US"/>
        </a:p>
      </dgm:t>
    </dgm:pt>
    <dgm:pt modelId="{A4CC0E82-6C34-4AA7-AF2A-0E7A46B9E990}">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rPr>
            <a:t>公助</a:t>
          </a:r>
        </a:p>
      </dgm:t>
    </dgm:pt>
    <dgm:pt modelId="{BA707BA5-5472-482E-B635-3CB3C59C91F5}" type="par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33786EA9-1F31-4180-A02B-7D2689E01F22}" type="sib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E7066FB-EF8E-4E8F-B6B1-088F88AD5869}">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rPr>
            <a:t>共助</a:t>
          </a:r>
        </a:p>
      </dgm:t>
    </dgm:pt>
    <dgm:pt modelId="{3CE1FCB2-2B6E-4338-AAAB-5674CA4C915E}" type="par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443A00D-59F7-4098-A184-4F4E3F17A27E}" type="sib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DBC05CAD-00C4-42BE-8264-A4A8F63830D8}">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rPr>
            <a:t>自助</a:t>
          </a:r>
        </a:p>
      </dgm:t>
    </dgm:pt>
    <dgm:pt modelId="{FC850690-9A1A-4735-B763-73A8F1D27D21}" type="par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6C4403F-03C5-49BA-A3D2-F88849F82ADA}" type="sib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7B397F39-8CE8-4EAA-9AFC-24DF6242D395}" type="pres">
      <dgm:prSet presAssocID="{99F40961-50E0-41EE-A406-4934F1E2DDC5}" presName="cycle" presStyleCnt="0">
        <dgm:presLayoutVars>
          <dgm:dir/>
          <dgm:resizeHandles val="exact"/>
        </dgm:presLayoutVars>
      </dgm:prSet>
      <dgm:spPr/>
    </dgm:pt>
    <dgm:pt modelId="{E72131DD-D696-40F5-AE20-1A291F332191}" type="pres">
      <dgm:prSet presAssocID="{A4CC0E82-6C34-4AA7-AF2A-0E7A46B9E990}" presName="node" presStyleLbl="node1" presStyleIdx="0" presStyleCnt="3">
        <dgm:presLayoutVars>
          <dgm:bulletEnabled val="1"/>
        </dgm:presLayoutVars>
      </dgm:prSet>
      <dgm:spPr/>
    </dgm:pt>
    <dgm:pt modelId="{A994F007-E65E-4518-802C-62555DD956D6}" type="pres">
      <dgm:prSet presAssocID="{A4CC0E82-6C34-4AA7-AF2A-0E7A46B9E990}" presName="spNode" presStyleCnt="0"/>
      <dgm:spPr/>
    </dgm:pt>
    <dgm:pt modelId="{F3BD06DE-B74B-4851-9330-03D5550F682E}" type="pres">
      <dgm:prSet presAssocID="{33786EA9-1F31-4180-A02B-7D2689E01F22}" presName="sibTrans" presStyleLbl="sibTrans1D1" presStyleIdx="0" presStyleCnt="3"/>
      <dgm:spPr/>
    </dgm:pt>
    <dgm:pt modelId="{945CF948-00F5-4929-98CC-3B082C884E05}" type="pres">
      <dgm:prSet presAssocID="{9E7066FB-EF8E-4E8F-B6B1-088F88AD5869}" presName="node" presStyleLbl="node1" presStyleIdx="1" presStyleCnt="3">
        <dgm:presLayoutVars>
          <dgm:bulletEnabled val="1"/>
        </dgm:presLayoutVars>
      </dgm:prSet>
      <dgm:spPr/>
    </dgm:pt>
    <dgm:pt modelId="{4D3B0094-306A-447D-8760-00761D2E9265}" type="pres">
      <dgm:prSet presAssocID="{9E7066FB-EF8E-4E8F-B6B1-088F88AD5869}" presName="spNode" presStyleCnt="0"/>
      <dgm:spPr/>
    </dgm:pt>
    <dgm:pt modelId="{655B12D6-EF09-468A-8F56-7BC3FB52E408}" type="pres">
      <dgm:prSet presAssocID="{9443A00D-59F7-4098-A184-4F4E3F17A27E}" presName="sibTrans" presStyleLbl="sibTrans1D1" presStyleIdx="1" presStyleCnt="3"/>
      <dgm:spPr/>
    </dgm:pt>
    <dgm:pt modelId="{A5F3860F-BCFE-41AB-90E5-C4170A5BDCB0}" type="pres">
      <dgm:prSet presAssocID="{DBC05CAD-00C4-42BE-8264-A4A8F63830D8}" presName="node" presStyleLbl="node1" presStyleIdx="2" presStyleCnt="3">
        <dgm:presLayoutVars>
          <dgm:bulletEnabled val="1"/>
        </dgm:presLayoutVars>
      </dgm:prSet>
      <dgm:spPr/>
    </dgm:pt>
    <dgm:pt modelId="{F8BA1E8B-57FA-4EB1-A925-0A21088CEBF3}" type="pres">
      <dgm:prSet presAssocID="{DBC05CAD-00C4-42BE-8264-A4A8F63830D8}" presName="spNode" presStyleCnt="0"/>
      <dgm:spPr/>
    </dgm:pt>
    <dgm:pt modelId="{16E2D407-F8A7-4A1E-A1DE-33F2FB37A5C6}" type="pres">
      <dgm:prSet presAssocID="{96C4403F-03C5-49BA-A3D2-F88849F82ADA}" presName="sibTrans" presStyleLbl="sibTrans1D1" presStyleIdx="2" presStyleCnt="3"/>
      <dgm:spPr/>
    </dgm:pt>
  </dgm:ptLst>
  <dgm:cxnLst>
    <dgm:cxn modelId="{7C3D5A11-378E-4499-8E12-DFA83306C549}" srcId="{99F40961-50E0-41EE-A406-4934F1E2DDC5}" destId="{9E7066FB-EF8E-4E8F-B6B1-088F88AD5869}" srcOrd="1" destOrd="0" parTransId="{3CE1FCB2-2B6E-4338-AAAB-5674CA4C915E}" sibTransId="{9443A00D-59F7-4098-A184-4F4E3F17A27E}"/>
    <dgm:cxn modelId="{F4229011-F1F4-4432-9851-8817EBC53F42}" type="presOf" srcId="{9E7066FB-EF8E-4E8F-B6B1-088F88AD5869}" destId="{945CF948-00F5-4929-98CC-3B082C884E05}" srcOrd="0" destOrd="0" presId="urn:microsoft.com/office/officeart/2005/8/layout/cycle6"/>
    <dgm:cxn modelId="{C78A2C65-F9A8-46F5-BEB3-CE05A755ACE3}" srcId="{99F40961-50E0-41EE-A406-4934F1E2DDC5}" destId="{A4CC0E82-6C34-4AA7-AF2A-0E7A46B9E990}" srcOrd="0" destOrd="0" parTransId="{BA707BA5-5472-482E-B635-3CB3C59C91F5}" sibTransId="{33786EA9-1F31-4180-A02B-7D2689E01F22}"/>
    <dgm:cxn modelId="{E6D31850-0101-48F4-873F-86FCCD05EC55}" type="presOf" srcId="{DBC05CAD-00C4-42BE-8264-A4A8F63830D8}" destId="{A5F3860F-BCFE-41AB-90E5-C4170A5BDCB0}" srcOrd="0" destOrd="0" presId="urn:microsoft.com/office/officeart/2005/8/layout/cycle6"/>
    <dgm:cxn modelId="{6DEDE792-4AAD-449D-9E40-218EDC42B147}" type="presOf" srcId="{99F40961-50E0-41EE-A406-4934F1E2DDC5}" destId="{7B397F39-8CE8-4EAA-9AFC-24DF6242D395}" srcOrd="0" destOrd="0" presId="urn:microsoft.com/office/officeart/2005/8/layout/cycle6"/>
    <dgm:cxn modelId="{44AF7DA0-3B53-4131-9249-BED2F36D8DF9}" type="presOf" srcId="{A4CC0E82-6C34-4AA7-AF2A-0E7A46B9E990}" destId="{E72131DD-D696-40F5-AE20-1A291F332191}" srcOrd="0" destOrd="0" presId="urn:microsoft.com/office/officeart/2005/8/layout/cycle6"/>
    <dgm:cxn modelId="{512DECA0-EA0C-446A-9D93-C93925120C33}" srcId="{99F40961-50E0-41EE-A406-4934F1E2DDC5}" destId="{DBC05CAD-00C4-42BE-8264-A4A8F63830D8}" srcOrd="2" destOrd="0" parTransId="{FC850690-9A1A-4735-B763-73A8F1D27D21}" sibTransId="{96C4403F-03C5-49BA-A3D2-F88849F82ADA}"/>
    <dgm:cxn modelId="{86B107A6-CCCC-4DB0-AD6C-0CA4DAF0F481}" type="presOf" srcId="{33786EA9-1F31-4180-A02B-7D2689E01F22}" destId="{F3BD06DE-B74B-4851-9330-03D5550F682E}" srcOrd="0" destOrd="0" presId="urn:microsoft.com/office/officeart/2005/8/layout/cycle6"/>
    <dgm:cxn modelId="{88816CB5-A40E-4194-AF00-C7ABD3871CB1}" type="presOf" srcId="{9443A00D-59F7-4098-A184-4F4E3F17A27E}" destId="{655B12D6-EF09-468A-8F56-7BC3FB52E408}" srcOrd="0" destOrd="0" presId="urn:microsoft.com/office/officeart/2005/8/layout/cycle6"/>
    <dgm:cxn modelId="{7C2B6CBF-60C5-4A1C-9ED0-1797AD62811A}" type="presOf" srcId="{96C4403F-03C5-49BA-A3D2-F88849F82ADA}" destId="{16E2D407-F8A7-4A1E-A1DE-33F2FB37A5C6}" srcOrd="0" destOrd="0" presId="urn:microsoft.com/office/officeart/2005/8/layout/cycle6"/>
    <dgm:cxn modelId="{297B2C77-565E-490D-87B3-EB61851400B3}" type="presParOf" srcId="{7B397F39-8CE8-4EAA-9AFC-24DF6242D395}" destId="{E72131DD-D696-40F5-AE20-1A291F332191}" srcOrd="0" destOrd="0" presId="urn:microsoft.com/office/officeart/2005/8/layout/cycle6"/>
    <dgm:cxn modelId="{3C571F21-C5C8-4399-95FC-38785F6D5348}" type="presParOf" srcId="{7B397F39-8CE8-4EAA-9AFC-24DF6242D395}" destId="{A994F007-E65E-4518-802C-62555DD956D6}" srcOrd="1" destOrd="0" presId="urn:microsoft.com/office/officeart/2005/8/layout/cycle6"/>
    <dgm:cxn modelId="{368E2C8A-591E-4981-89BC-753917309E38}" type="presParOf" srcId="{7B397F39-8CE8-4EAA-9AFC-24DF6242D395}" destId="{F3BD06DE-B74B-4851-9330-03D5550F682E}" srcOrd="2" destOrd="0" presId="urn:microsoft.com/office/officeart/2005/8/layout/cycle6"/>
    <dgm:cxn modelId="{0251B834-7D2D-440E-9C3D-8CFEB9CD9755}" type="presParOf" srcId="{7B397F39-8CE8-4EAA-9AFC-24DF6242D395}" destId="{945CF948-00F5-4929-98CC-3B082C884E05}" srcOrd="3" destOrd="0" presId="urn:microsoft.com/office/officeart/2005/8/layout/cycle6"/>
    <dgm:cxn modelId="{AA383773-EE86-4B97-9C9A-A8EC3769C418}" type="presParOf" srcId="{7B397F39-8CE8-4EAA-9AFC-24DF6242D395}" destId="{4D3B0094-306A-447D-8760-00761D2E9265}" srcOrd="4" destOrd="0" presId="urn:microsoft.com/office/officeart/2005/8/layout/cycle6"/>
    <dgm:cxn modelId="{BD7B8C22-05B2-4318-87FD-1FC4D9C7F37C}" type="presParOf" srcId="{7B397F39-8CE8-4EAA-9AFC-24DF6242D395}" destId="{655B12D6-EF09-468A-8F56-7BC3FB52E408}" srcOrd="5" destOrd="0" presId="urn:microsoft.com/office/officeart/2005/8/layout/cycle6"/>
    <dgm:cxn modelId="{B1FBE655-F78C-4261-B70C-776FD44FEDCC}" type="presParOf" srcId="{7B397F39-8CE8-4EAA-9AFC-24DF6242D395}" destId="{A5F3860F-BCFE-41AB-90E5-C4170A5BDCB0}" srcOrd="6" destOrd="0" presId="urn:microsoft.com/office/officeart/2005/8/layout/cycle6"/>
    <dgm:cxn modelId="{98B4981F-5CB9-4EE7-8FFF-8B78D5EE150C}" type="presParOf" srcId="{7B397F39-8CE8-4EAA-9AFC-24DF6242D395}" destId="{F8BA1E8B-57FA-4EB1-A925-0A21088CEBF3}" srcOrd="7" destOrd="0" presId="urn:microsoft.com/office/officeart/2005/8/layout/cycle6"/>
    <dgm:cxn modelId="{6CCDA476-C898-45E9-8A92-CED12575C22F}" type="presParOf" srcId="{7B397F39-8CE8-4EAA-9AFC-24DF6242D395}" destId="{16E2D407-F8A7-4A1E-A1DE-33F2FB37A5C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40961-50E0-41EE-A406-4934F1E2DDC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kumimoji="1" lang="ja-JP" altLang="en-US"/>
        </a:p>
      </dgm:t>
    </dgm:pt>
    <dgm:pt modelId="{A4CC0E82-6C34-4AA7-AF2A-0E7A46B9E990}">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rPr>
            <a:t>公助</a:t>
          </a:r>
        </a:p>
      </dgm:t>
    </dgm:pt>
    <dgm:pt modelId="{BA707BA5-5472-482E-B635-3CB3C59C91F5}" type="par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33786EA9-1F31-4180-A02B-7D2689E01F22}" type="sib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E7066FB-EF8E-4E8F-B6B1-088F88AD5869}">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rPr>
            <a:t>共助</a:t>
          </a:r>
        </a:p>
      </dgm:t>
    </dgm:pt>
    <dgm:pt modelId="{3CE1FCB2-2B6E-4338-AAAB-5674CA4C915E}" type="par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443A00D-59F7-4098-A184-4F4E3F17A27E}" type="sib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DBC05CAD-00C4-42BE-8264-A4A8F63830D8}">
      <dgm:prSet phldrT="[テキスト]" custT="1"/>
      <dgm:spPr/>
      <dgm:t>
        <a:bodyPr/>
        <a:lstStyle/>
        <a:p>
          <a:r>
            <a:rPr kumimoji="1" lang="ja-JP" altLang="en-US" sz="3200" dirty="0">
              <a:latin typeface="メイリオ" panose="020B0604030504040204" pitchFamily="50" charset="-128"/>
              <a:ea typeface="メイリオ" panose="020B0604030504040204" pitchFamily="50" charset="-128"/>
            </a:rPr>
            <a:t>自助</a:t>
          </a:r>
        </a:p>
      </dgm:t>
    </dgm:pt>
    <dgm:pt modelId="{FC850690-9A1A-4735-B763-73A8F1D27D21}" type="par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6C4403F-03C5-49BA-A3D2-F88849F82ADA}" type="sib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7B397F39-8CE8-4EAA-9AFC-24DF6242D395}" type="pres">
      <dgm:prSet presAssocID="{99F40961-50E0-41EE-A406-4934F1E2DDC5}" presName="cycle" presStyleCnt="0">
        <dgm:presLayoutVars>
          <dgm:dir/>
          <dgm:resizeHandles val="exact"/>
        </dgm:presLayoutVars>
      </dgm:prSet>
      <dgm:spPr/>
    </dgm:pt>
    <dgm:pt modelId="{E72131DD-D696-40F5-AE20-1A291F332191}" type="pres">
      <dgm:prSet presAssocID="{A4CC0E82-6C34-4AA7-AF2A-0E7A46B9E990}" presName="node" presStyleLbl="node1" presStyleIdx="0" presStyleCnt="3">
        <dgm:presLayoutVars>
          <dgm:bulletEnabled val="1"/>
        </dgm:presLayoutVars>
      </dgm:prSet>
      <dgm:spPr/>
    </dgm:pt>
    <dgm:pt modelId="{A994F007-E65E-4518-802C-62555DD956D6}" type="pres">
      <dgm:prSet presAssocID="{A4CC0E82-6C34-4AA7-AF2A-0E7A46B9E990}" presName="spNode" presStyleCnt="0"/>
      <dgm:spPr/>
    </dgm:pt>
    <dgm:pt modelId="{F3BD06DE-B74B-4851-9330-03D5550F682E}" type="pres">
      <dgm:prSet presAssocID="{33786EA9-1F31-4180-A02B-7D2689E01F22}" presName="sibTrans" presStyleLbl="sibTrans1D1" presStyleIdx="0" presStyleCnt="3"/>
      <dgm:spPr/>
    </dgm:pt>
    <dgm:pt modelId="{945CF948-00F5-4929-98CC-3B082C884E05}" type="pres">
      <dgm:prSet presAssocID="{9E7066FB-EF8E-4E8F-B6B1-088F88AD5869}" presName="node" presStyleLbl="node1" presStyleIdx="1" presStyleCnt="3">
        <dgm:presLayoutVars>
          <dgm:bulletEnabled val="1"/>
        </dgm:presLayoutVars>
      </dgm:prSet>
      <dgm:spPr/>
    </dgm:pt>
    <dgm:pt modelId="{4D3B0094-306A-447D-8760-00761D2E9265}" type="pres">
      <dgm:prSet presAssocID="{9E7066FB-EF8E-4E8F-B6B1-088F88AD5869}" presName="spNode" presStyleCnt="0"/>
      <dgm:spPr/>
    </dgm:pt>
    <dgm:pt modelId="{655B12D6-EF09-468A-8F56-7BC3FB52E408}" type="pres">
      <dgm:prSet presAssocID="{9443A00D-59F7-4098-A184-4F4E3F17A27E}" presName="sibTrans" presStyleLbl="sibTrans1D1" presStyleIdx="1" presStyleCnt="3"/>
      <dgm:spPr/>
    </dgm:pt>
    <dgm:pt modelId="{A5F3860F-BCFE-41AB-90E5-C4170A5BDCB0}" type="pres">
      <dgm:prSet presAssocID="{DBC05CAD-00C4-42BE-8264-A4A8F63830D8}" presName="node" presStyleLbl="node1" presStyleIdx="2" presStyleCnt="3">
        <dgm:presLayoutVars>
          <dgm:bulletEnabled val="1"/>
        </dgm:presLayoutVars>
      </dgm:prSet>
      <dgm:spPr/>
    </dgm:pt>
    <dgm:pt modelId="{F8BA1E8B-57FA-4EB1-A925-0A21088CEBF3}" type="pres">
      <dgm:prSet presAssocID="{DBC05CAD-00C4-42BE-8264-A4A8F63830D8}" presName="spNode" presStyleCnt="0"/>
      <dgm:spPr/>
    </dgm:pt>
    <dgm:pt modelId="{16E2D407-F8A7-4A1E-A1DE-33F2FB37A5C6}" type="pres">
      <dgm:prSet presAssocID="{96C4403F-03C5-49BA-A3D2-F88849F82ADA}" presName="sibTrans" presStyleLbl="sibTrans1D1" presStyleIdx="2" presStyleCnt="3"/>
      <dgm:spPr/>
    </dgm:pt>
  </dgm:ptLst>
  <dgm:cxnLst>
    <dgm:cxn modelId="{7C3D5A11-378E-4499-8E12-DFA83306C549}" srcId="{99F40961-50E0-41EE-A406-4934F1E2DDC5}" destId="{9E7066FB-EF8E-4E8F-B6B1-088F88AD5869}" srcOrd="1" destOrd="0" parTransId="{3CE1FCB2-2B6E-4338-AAAB-5674CA4C915E}" sibTransId="{9443A00D-59F7-4098-A184-4F4E3F17A27E}"/>
    <dgm:cxn modelId="{F4229011-F1F4-4432-9851-8817EBC53F42}" type="presOf" srcId="{9E7066FB-EF8E-4E8F-B6B1-088F88AD5869}" destId="{945CF948-00F5-4929-98CC-3B082C884E05}" srcOrd="0" destOrd="0" presId="urn:microsoft.com/office/officeart/2005/8/layout/cycle6"/>
    <dgm:cxn modelId="{C78A2C65-F9A8-46F5-BEB3-CE05A755ACE3}" srcId="{99F40961-50E0-41EE-A406-4934F1E2DDC5}" destId="{A4CC0E82-6C34-4AA7-AF2A-0E7A46B9E990}" srcOrd="0" destOrd="0" parTransId="{BA707BA5-5472-482E-B635-3CB3C59C91F5}" sibTransId="{33786EA9-1F31-4180-A02B-7D2689E01F22}"/>
    <dgm:cxn modelId="{E6D31850-0101-48F4-873F-86FCCD05EC55}" type="presOf" srcId="{DBC05CAD-00C4-42BE-8264-A4A8F63830D8}" destId="{A5F3860F-BCFE-41AB-90E5-C4170A5BDCB0}" srcOrd="0" destOrd="0" presId="urn:microsoft.com/office/officeart/2005/8/layout/cycle6"/>
    <dgm:cxn modelId="{6DEDE792-4AAD-449D-9E40-218EDC42B147}" type="presOf" srcId="{99F40961-50E0-41EE-A406-4934F1E2DDC5}" destId="{7B397F39-8CE8-4EAA-9AFC-24DF6242D395}" srcOrd="0" destOrd="0" presId="urn:microsoft.com/office/officeart/2005/8/layout/cycle6"/>
    <dgm:cxn modelId="{44AF7DA0-3B53-4131-9249-BED2F36D8DF9}" type="presOf" srcId="{A4CC0E82-6C34-4AA7-AF2A-0E7A46B9E990}" destId="{E72131DD-D696-40F5-AE20-1A291F332191}" srcOrd="0" destOrd="0" presId="urn:microsoft.com/office/officeart/2005/8/layout/cycle6"/>
    <dgm:cxn modelId="{512DECA0-EA0C-446A-9D93-C93925120C33}" srcId="{99F40961-50E0-41EE-A406-4934F1E2DDC5}" destId="{DBC05CAD-00C4-42BE-8264-A4A8F63830D8}" srcOrd="2" destOrd="0" parTransId="{FC850690-9A1A-4735-B763-73A8F1D27D21}" sibTransId="{96C4403F-03C5-49BA-A3D2-F88849F82ADA}"/>
    <dgm:cxn modelId="{86B107A6-CCCC-4DB0-AD6C-0CA4DAF0F481}" type="presOf" srcId="{33786EA9-1F31-4180-A02B-7D2689E01F22}" destId="{F3BD06DE-B74B-4851-9330-03D5550F682E}" srcOrd="0" destOrd="0" presId="urn:microsoft.com/office/officeart/2005/8/layout/cycle6"/>
    <dgm:cxn modelId="{88816CB5-A40E-4194-AF00-C7ABD3871CB1}" type="presOf" srcId="{9443A00D-59F7-4098-A184-4F4E3F17A27E}" destId="{655B12D6-EF09-468A-8F56-7BC3FB52E408}" srcOrd="0" destOrd="0" presId="urn:microsoft.com/office/officeart/2005/8/layout/cycle6"/>
    <dgm:cxn modelId="{7C2B6CBF-60C5-4A1C-9ED0-1797AD62811A}" type="presOf" srcId="{96C4403F-03C5-49BA-A3D2-F88849F82ADA}" destId="{16E2D407-F8A7-4A1E-A1DE-33F2FB37A5C6}" srcOrd="0" destOrd="0" presId="urn:microsoft.com/office/officeart/2005/8/layout/cycle6"/>
    <dgm:cxn modelId="{297B2C77-565E-490D-87B3-EB61851400B3}" type="presParOf" srcId="{7B397F39-8CE8-4EAA-9AFC-24DF6242D395}" destId="{E72131DD-D696-40F5-AE20-1A291F332191}" srcOrd="0" destOrd="0" presId="urn:microsoft.com/office/officeart/2005/8/layout/cycle6"/>
    <dgm:cxn modelId="{3C571F21-C5C8-4399-95FC-38785F6D5348}" type="presParOf" srcId="{7B397F39-8CE8-4EAA-9AFC-24DF6242D395}" destId="{A994F007-E65E-4518-802C-62555DD956D6}" srcOrd="1" destOrd="0" presId="urn:microsoft.com/office/officeart/2005/8/layout/cycle6"/>
    <dgm:cxn modelId="{368E2C8A-591E-4981-89BC-753917309E38}" type="presParOf" srcId="{7B397F39-8CE8-4EAA-9AFC-24DF6242D395}" destId="{F3BD06DE-B74B-4851-9330-03D5550F682E}" srcOrd="2" destOrd="0" presId="urn:microsoft.com/office/officeart/2005/8/layout/cycle6"/>
    <dgm:cxn modelId="{0251B834-7D2D-440E-9C3D-8CFEB9CD9755}" type="presParOf" srcId="{7B397F39-8CE8-4EAA-9AFC-24DF6242D395}" destId="{945CF948-00F5-4929-98CC-3B082C884E05}" srcOrd="3" destOrd="0" presId="urn:microsoft.com/office/officeart/2005/8/layout/cycle6"/>
    <dgm:cxn modelId="{AA383773-EE86-4B97-9C9A-A8EC3769C418}" type="presParOf" srcId="{7B397F39-8CE8-4EAA-9AFC-24DF6242D395}" destId="{4D3B0094-306A-447D-8760-00761D2E9265}" srcOrd="4" destOrd="0" presId="urn:microsoft.com/office/officeart/2005/8/layout/cycle6"/>
    <dgm:cxn modelId="{BD7B8C22-05B2-4318-87FD-1FC4D9C7F37C}" type="presParOf" srcId="{7B397F39-8CE8-4EAA-9AFC-24DF6242D395}" destId="{655B12D6-EF09-468A-8F56-7BC3FB52E408}" srcOrd="5" destOrd="0" presId="urn:microsoft.com/office/officeart/2005/8/layout/cycle6"/>
    <dgm:cxn modelId="{B1FBE655-F78C-4261-B70C-776FD44FEDCC}" type="presParOf" srcId="{7B397F39-8CE8-4EAA-9AFC-24DF6242D395}" destId="{A5F3860F-BCFE-41AB-90E5-C4170A5BDCB0}" srcOrd="6" destOrd="0" presId="urn:microsoft.com/office/officeart/2005/8/layout/cycle6"/>
    <dgm:cxn modelId="{98B4981F-5CB9-4EE7-8FFF-8B78D5EE150C}" type="presParOf" srcId="{7B397F39-8CE8-4EAA-9AFC-24DF6242D395}" destId="{F8BA1E8B-57FA-4EB1-A925-0A21088CEBF3}" srcOrd="7" destOrd="0" presId="urn:microsoft.com/office/officeart/2005/8/layout/cycle6"/>
    <dgm:cxn modelId="{6CCDA476-C898-45E9-8A92-CED12575C22F}" type="presParOf" srcId="{7B397F39-8CE8-4EAA-9AFC-24DF6242D395}" destId="{16E2D407-F8A7-4A1E-A1DE-33F2FB37A5C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31DD-D696-40F5-AE20-1A291F332191}">
      <dsp:nvSpPr>
        <dsp:cNvPr id="0" name=""/>
        <dsp:cNvSpPr/>
      </dsp:nvSpPr>
      <dsp:spPr>
        <a:xfrm>
          <a:off x="1305013" y="1643"/>
          <a:ext cx="1530433" cy="994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latin typeface="メイリオ" panose="020B0604030504040204" pitchFamily="50" charset="-128"/>
              <a:ea typeface="メイリオ" panose="020B0604030504040204" pitchFamily="50" charset="-128"/>
            </a:rPr>
            <a:t>公助</a:t>
          </a:r>
        </a:p>
      </dsp:txBody>
      <dsp:txXfrm>
        <a:off x="1353574" y="50204"/>
        <a:ext cx="1433311" cy="897659"/>
      </dsp:txXfrm>
    </dsp:sp>
    <dsp:sp modelId="{F3BD06DE-B74B-4851-9330-03D5550F682E}">
      <dsp:nvSpPr>
        <dsp:cNvPr id="0" name=""/>
        <dsp:cNvSpPr/>
      </dsp:nvSpPr>
      <dsp:spPr>
        <a:xfrm>
          <a:off x="743822" y="499034"/>
          <a:ext cx="2652814" cy="2652814"/>
        </a:xfrm>
        <a:custGeom>
          <a:avLst/>
          <a:gdLst/>
          <a:ahLst/>
          <a:cxnLst/>
          <a:rect l="0" t="0" r="0" b="0"/>
          <a:pathLst>
            <a:path>
              <a:moveTo>
                <a:pt x="2102735" y="250920"/>
              </a:moveTo>
              <a:arcTo wR="1326407" hR="1326407" stAng="18349392" swAng="364610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5CF948-00F5-4929-98CC-3B082C884E05}">
      <dsp:nvSpPr>
        <dsp:cNvPr id="0" name=""/>
        <dsp:cNvSpPr/>
      </dsp:nvSpPr>
      <dsp:spPr>
        <a:xfrm>
          <a:off x="2453715" y="1991254"/>
          <a:ext cx="1530433" cy="99478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latin typeface="メイリオ" panose="020B0604030504040204" pitchFamily="50" charset="-128"/>
              <a:ea typeface="メイリオ" panose="020B0604030504040204" pitchFamily="50" charset="-128"/>
            </a:rPr>
            <a:t>共助</a:t>
          </a:r>
        </a:p>
      </dsp:txBody>
      <dsp:txXfrm>
        <a:off x="2502276" y="2039815"/>
        <a:ext cx="1433311" cy="897659"/>
      </dsp:txXfrm>
    </dsp:sp>
    <dsp:sp modelId="{655B12D6-EF09-468A-8F56-7BC3FB52E408}">
      <dsp:nvSpPr>
        <dsp:cNvPr id="0" name=""/>
        <dsp:cNvSpPr/>
      </dsp:nvSpPr>
      <dsp:spPr>
        <a:xfrm>
          <a:off x="743822" y="499034"/>
          <a:ext cx="2652814" cy="2652814"/>
        </a:xfrm>
        <a:custGeom>
          <a:avLst/>
          <a:gdLst/>
          <a:ahLst/>
          <a:cxnLst/>
          <a:rect l="0" t="0" r="0" b="0"/>
          <a:pathLst>
            <a:path>
              <a:moveTo>
                <a:pt x="1957305" y="2493165"/>
              </a:moveTo>
              <a:arcTo wR="1326407" hR="1326407" stAng="3695922" swAng="3408155"/>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5F3860F-BCFE-41AB-90E5-C4170A5BDCB0}">
      <dsp:nvSpPr>
        <dsp:cNvPr id="0" name=""/>
        <dsp:cNvSpPr/>
      </dsp:nvSpPr>
      <dsp:spPr>
        <a:xfrm>
          <a:off x="156310" y="1991254"/>
          <a:ext cx="1530433" cy="99478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latin typeface="メイリオ" panose="020B0604030504040204" pitchFamily="50" charset="-128"/>
              <a:ea typeface="メイリオ" panose="020B0604030504040204" pitchFamily="50" charset="-128"/>
            </a:rPr>
            <a:t>自助</a:t>
          </a:r>
        </a:p>
      </dsp:txBody>
      <dsp:txXfrm>
        <a:off x="204871" y="2039815"/>
        <a:ext cx="1433311" cy="897659"/>
      </dsp:txXfrm>
    </dsp:sp>
    <dsp:sp modelId="{16E2D407-F8A7-4A1E-A1DE-33F2FB37A5C6}">
      <dsp:nvSpPr>
        <dsp:cNvPr id="0" name=""/>
        <dsp:cNvSpPr/>
      </dsp:nvSpPr>
      <dsp:spPr>
        <a:xfrm>
          <a:off x="743822" y="499034"/>
          <a:ext cx="2652814" cy="2652814"/>
        </a:xfrm>
        <a:custGeom>
          <a:avLst/>
          <a:gdLst/>
          <a:ahLst/>
          <a:cxnLst/>
          <a:rect l="0" t="0" r="0" b="0"/>
          <a:pathLst>
            <a:path>
              <a:moveTo>
                <a:pt x="8767" y="1478665"/>
              </a:moveTo>
              <a:arcTo wR="1326407" hR="1326407" stAng="10404508" swAng="3646100"/>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31DD-D696-40F5-AE20-1A291F332191}">
      <dsp:nvSpPr>
        <dsp:cNvPr id="0" name=""/>
        <dsp:cNvSpPr/>
      </dsp:nvSpPr>
      <dsp:spPr>
        <a:xfrm>
          <a:off x="1305013" y="1643"/>
          <a:ext cx="1530433" cy="994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latin typeface="メイリオ" panose="020B0604030504040204" pitchFamily="50" charset="-128"/>
              <a:ea typeface="メイリオ" panose="020B0604030504040204" pitchFamily="50" charset="-128"/>
            </a:rPr>
            <a:t>公助</a:t>
          </a:r>
        </a:p>
      </dsp:txBody>
      <dsp:txXfrm>
        <a:off x="1353574" y="50204"/>
        <a:ext cx="1433311" cy="897659"/>
      </dsp:txXfrm>
    </dsp:sp>
    <dsp:sp modelId="{F3BD06DE-B74B-4851-9330-03D5550F682E}">
      <dsp:nvSpPr>
        <dsp:cNvPr id="0" name=""/>
        <dsp:cNvSpPr/>
      </dsp:nvSpPr>
      <dsp:spPr>
        <a:xfrm>
          <a:off x="743822" y="499034"/>
          <a:ext cx="2652814" cy="2652814"/>
        </a:xfrm>
        <a:custGeom>
          <a:avLst/>
          <a:gdLst/>
          <a:ahLst/>
          <a:cxnLst/>
          <a:rect l="0" t="0" r="0" b="0"/>
          <a:pathLst>
            <a:path>
              <a:moveTo>
                <a:pt x="2102735" y="250920"/>
              </a:moveTo>
              <a:arcTo wR="1326407" hR="1326407" stAng="18349392" swAng="364610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5CF948-00F5-4929-98CC-3B082C884E05}">
      <dsp:nvSpPr>
        <dsp:cNvPr id="0" name=""/>
        <dsp:cNvSpPr/>
      </dsp:nvSpPr>
      <dsp:spPr>
        <a:xfrm>
          <a:off x="2453715" y="1991254"/>
          <a:ext cx="1530433" cy="99478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latin typeface="メイリオ" panose="020B0604030504040204" pitchFamily="50" charset="-128"/>
              <a:ea typeface="メイリオ" panose="020B0604030504040204" pitchFamily="50" charset="-128"/>
            </a:rPr>
            <a:t>共助</a:t>
          </a:r>
        </a:p>
      </dsp:txBody>
      <dsp:txXfrm>
        <a:off x="2502276" y="2039815"/>
        <a:ext cx="1433311" cy="897659"/>
      </dsp:txXfrm>
    </dsp:sp>
    <dsp:sp modelId="{655B12D6-EF09-468A-8F56-7BC3FB52E408}">
      <dsp:nvSpPr>
        <dsp:cNvPr id="0" name=""/>
        <dsp:cNvSpPr/>
      </dsp:nvSpPr>
      <dsp:spPr>
        <a:xfrm>
          <a:off x="743822" y="499034"/>
          <a:ext cx="2652814" cy="2652814"/>
        </a:xfrm>
        <a:custGeom>
          <a:avLst/>
          <a:gdLst/>
          <a:ahLst/>
          <a:cxnLst/>
          <a:rect l="0" t="0" r="0" b="0"/>
          <a:pathLst>
            <a:path>
              <a:moveTo>
                <a:pt x="1957305" y="2493165"/>
              </a:moveTo>
              <a:arcTo wR="1326407" hR="1326407" stAng="3695922" swAng="3408155"/>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5F3860F-BCFE-41AB-90E5-C4170A5BDCB0}">
      <dsp:nvSpPr>
        <dsp:cNvPr id="0" name=""/>
        <dsp:cNvSpPr/>
      </dsp:nvSpPr>
      <dsp:spPr>
        <a:xfrm>
          <a:off x="156310" y="1991254"/>
          <a:ext cx="1530433" cy="99478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latin typeface="メイリオ" panose="020B0604030504040204" pitchFamily="50" charset="-128"/>
              <a:ea typeface="メイリオ" panose="020B0604030504040204" pitchFamily="50" charset="-128"/>
            </a:rPr>
            <a:t>自助</a:t>
          </a:r>
        </a:p>
      </dsp:txBody>
      <dsp:txXfrm>
        <a:off x="204871" y="2039815"/>
        <a:ext cx="1433311" cy="897659"/>
      </dsp:txXfrm>
    </dsp:sp>
    <dsp:sp modelId="{16E2D407-F8A7-4A1E-A1DE-33F2FB37A5C6}">
      <dsp:nvSpPr>
        <dsp:cNvPr id="0" name=""/>
        <dsp:cNvSpPr/>
      </dsp:nvSpPr>
      <dsp:spPr>
        <a:xfrm>
          <a:off x="743822" y="499034"/>
          <a:ext cx="2652814" cy="2652814"/>
        </a:xfrm>
        <a:custGeom>
          <a:avLst/>
          <a:gdLst/>
          <a:ahLst/>
          <a:cxnLst/>
          <a:rect l="0" t="0" r="0" b="0"/>
          <a:pathLst>
            <a:path>
              <a:moveTo>
                <a:pt x="8767" y="1478665"/>
              </a:moveTo>
              <a:arcTo wR="1326407" hR="1326407" stAng="10404508" swAng="3646100"/>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3816350" y="0"/>
            <a:ext cx="2917825" cy="492125"/>
          </a:xfrm>
          <a:prstGeom prst="rect">
            <a:avLst/>
          </a:prstGeom>
        </p:spPr>
        <p:txBody>
          <a:bodyPr vert="horz" lIns="90575" tIns="45287" rIns="90575" bIns="45287" rtlCol="0"/>
          <a:lstStyle>
            <a:lvl1pPr algn="r" eaLnBrk="1" fontAlgn="auto" hangingPunct="1">
              <a:spcBef>
                <a:spcPts val="0"/>
              </a:spcBef>
              <a:spcAft>
                <a:spcPts val="0"/>
              </a:spcAft>
              <a:defRPr sz="1300">
                <a:latin typeface="+mn-lt"/>
                <a:ea typeface="+mn-ea"/>
              </a:defRPr>
            </a:lvl1pPr>
          </a:lstStyle>
          <a:p>
            <a:pPr>
              <a:defRPr/>
            </a:pPr>
            <a:fld id="{357D3F07-AEBC-4A71-AC55-F24BC764B466}" type="datetimeFigureOut">
              <a:rPr lang="ja-JP" altLang="en-US"/>
              <a:pPr>
                <a:defRPr/>
              </a:pPr>
              <a:t>2026/1/26</a:t>
            </a:fld>
            <a:endParaRPr lang="ja-JP" altLang="en-US" dirty="0"/>
          </a:p>
        </p:txBody>
      </p:sp>
      <p:sp>
        <p:nvSpPr>
          <p:cNvPr id="5" name="スライド番号プレースホルダー 4"/>
          <p:cNvSpPr>
            <a:spLocks noGrp="1"/>
          </p:cNvSpPr>
          <p:nvPr>
            <p:ph type="sldNum" sz="quarter" idx="3"/>
          </p:nvPr>
        </p:nvSpPr>
        <p:spPr>
          <a:xfrm>
            <a:off x="3816350" y="9371013"/>
            <a:ext cx="2917825" cy="493712"/>
          </a:xfrm>
          <a:prstGeom prst="rect">
            <a:avLst/>
          </a:prstGeom>
        </p:spPr>
        <p:txBody>
          <a:bodyPr vert="horz" wrap="square" lIns="90575" tIns="45287" rIns="90575" bIns="45287" numCol="1" anchor="b" anchorCtr="0" compatLnSpc="1">
            <a:prstTxWarp prst="textNoShape">
              <a:avLst/>
            </a:prstTxWarp>
          </a:bodyPr>
          <a:lstStyle>
            <a:lvl1pPr algn="r" eaLnBrk="1" hangingPunct="1">
              <a:defRPr sz="1300"/>
            </a:lvl1pPr>
          </a:lstStyle>
          <a:p>
            <a:pPr>
              <a:defRPr/>
            </a:pPr>
            <a:fld id="{175ABDAE-CE9B-451E-8681-7E6C8A0B654F}"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 2"/>
          <p:cNvSpPr>
            <a:spLocks noGrp="1"/>
          </p:cNvSpPr>
          <p:nvPr>
            <p:ph type="dt" idx="1"/>
          </p:nvPr>
        </p:nvSpPr>
        <p:spPr>
          <a:xfrm>
            <a:off x="3814763" y="0"/>
            <a:ext cx="2919412" cy="492125"/>
          </a:xfrm>
          <a:prstGeom prst="rect">
            <a:avLst/>
          </a:prstGeom>
        </p:spPr>
        <p:txBody>
          <a:bodyPr vert="horz" lIns="90565" tIns="45280" rIns="90565" bIns="45280" rtlCol="0"/>
          <a:lstStyle>
            <a:lvl1pPr algn="r" eaLnBrk="1" fontAlgn="auto" hangingPunct="1">
              <a:spcBef>
                <a:spcPts val="0"/>
              </a:spcBef>
              <a:spcAft>
                <a:spcPts val="0"/>
              </a:spcAft>
              <a:defRPr sz="1300">
                <a:latin typeface="+mn-lt"/>
                <a:ea typeface="+mn-ea"/>
              </a:defRPr>
            </a:lvl1pPr>
          </a:lstStyle>
          <a:p>
            <a:pPr>
              <a:defRPr/>
            </a:pPr>
            <a:fld id="{FE18D063-C6F8-4951-8BBD-2E20B37CE3DF}" type="datetimeFigureOut">
              <a:rPr lang="ja-JP" altLang="en-US"/>
              <a:pPr>
                <a:defRPr/>
              </a:pPr>
              <a:t>2026/1/26</a:t>
            </a:fld>
            <a:endParaRPr lang="ja-JP" altLang="en-US" dirty="0"/>
          </a:p>
        </p:txBody>
      </p:sp>
      <p:sp>
        <p:nvSpPr>
          <p:cNvPr id="4" name="スライド イメージ プレースホルダ 3"/>
          <p:cNvSpPr>
            <a:spLocks noGrp="1" noRot="1" noChangeAspect="1"/>
          </p:cNvSpPr>
          <p:nvPr>
            <p:ph type="sldImg" idx="2"/>
          </p:nvPr>
        </p:nvSpPr>
        <p:spPr>
          <a:xfrm>
            <a:off x="361950" y="736600"/>
            <a:ext cx="5888038" cy="4418013"/>
          </a:xfrm>
          <a:prstGeom prst="rect">
            <a:avLst/>
          </a:prstGeom>
          <a:noFill/>
          <a:ln w="12700">
            <a:solidFill>
              <a:prstClr val="black"/>
            </a:solidFill>
          </a:ln>
        </p:spPr>
        <p:txBody>
          <a:bodyPr vert="horz" lIns="90565" tIns="45280" rIns="90565" bIns="45280" rtlCol="0" anchor="ctr"/>
          <a:lstStyle/>
          <a:p>
            <a:pPr lvl="0"/>
            <a:endParaRPr lang="ja-JP" altLang="en-US" noProof="0" dirty="0"/>
          </a:p>
        </p:txBody>
      </p:sp>
      <p:sp>
        <p:nvSpPr>
          <p:cNvPr id="5" name="ノート プレースホルダ 4"/>
          <p:cNvSpPr>
            <a:spLocks noGrp="1"/>
          </p:cNvSpPr>
          <p:nvPr>
            <p:ph type="body" sz="quarter" idx="3"/>
          </p:nvPr>
        </p:nvSpPr>
        <p:spPr>
          <a:xfrm>
            <a:off x="673100" y="5424488"/>
            <a:ext cx="5389563" cy="3702050"/>
          </a:xfrm>
          <a:prstGeom prst="rect">
            <a:avLst/>
          </a:prstGeom>
        </p:spPr>
        <p:txBody>
          <a:bodyPr vert="horz" lIns="90565" tIns="45280" rIns="90565" bIns="45280"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0565" tIns="45280" rIns="90565" bIns="45280" numCol="1" anchor="b" anchorCtr="0" compatLnSpc="1">
            <a:prstTxWarp prst="textNoShape">
              <a:avLst/>
            </a:prstTxWarp>
          </a:bodyPr>
          <a:lstStyle>
            <a:lvl1pPr algn="r" eaLnBrk="1" hangingPunct="1">
              <a:defRPr sz="1300"/>
            </a:lvl1pPr>
          </a:lstStyle>
          <a:p>
            <a:pPr>
              <a:defRPr/>
            </a:pPr>
            <a:fld id="{7BEF9CD1-145A-4721-A7A2-BFE4B300F6F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xfrm>
            <a:off x="360363" y="736600"/>
            <a:ext cx="5891212" cy="4418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latin typeface="ＭＳ 明朝" panose="02020609040205080304" pitchFamily="17" charset="-128"/>
                <a:ea typeface="ＭＳ 明朝" panose="02020609040205080304" pitchFamily="17" charset="-128"/>
              </a:rPr>
              <a:t>これから、ワークショップ「確認しよう！～家庭における災害への備え～」を始めます。</a:t>
            </a:r>
          </a:p>
          <a:p>
            <a:endParaRPr lang="en-US" altLang="ja-JP" dirty="0">
              <a:latin typeface="ＭＳ 明朝" panose="02020609040205080304" pitchFamily="17" charset="-128"/>
              <a:ea typeface="ＭＳ 明朝" panose="02020609040205080304" pitchFamily="17" charset="-128"/>
            </a:endParaRPr>
          </a:p>
        </p:txBody>
      </p:sp>
      <p:sp>
        <p:nvSpPr>
          <p:cNvPr id="24580"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FE4163E-E1B9-4168-946E-196275B9EAA3}" type="slidenum">
              <a:rPr lang="ja-JP" altLang="en-US" smtClean="0"/>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また、揺れが収まった後にはすぐに避難する必要がありますが、</a:t>
            </a:r>
            <a:endParaRPr lang="en-US" altLang="ja-JP" dirty="0"/>
          </a:p>
          <a:p>
            <a:r>
              <a:rPr lang="ja-JP" altLang="en-US" dirty="0"/>
              <a:t>２次災害を防ぐためにガスの元栓を閉める事や電気のブレーカーを落とすといった事が必要となります。</a:t>
            </a:r>
            <a:endParaRPr lang="en-US" altLang="ja-JP" dirty="0"/>
          </a:p>
          <a:p>
            <a:endParaRPr lang="en-US" altLang="ja-JP" dirty="0"/>
          </a:p>
          <a:p>
            <a:r>
              <a:rPr lang="ja-JP" altLang="en-US" dirty="0"/>
              <a:t>能登半島地震でも輪島市で大規模な火災が発生しましたが、地震の影響により起こった火災であるかもしれないと言われております。</a:t>
            </a:r>
            <a:endParaRPr lang="en-US" altLang="ja-JP" dirty="0"/>
          </a:p>
        </p:txBody>
      </p:sp>
      <p:sp>
        <p:nvSpPr>
          <p:cNvPr id="450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767E765-B8A3-4646-8D32-4FEFD02A4B84}" type="slidenum">
              <a:rPr lang="ja-JP" altLang="en-US" sz="1200" smtClean="0">
                <a:solidFill>
                  <a:srgbClr val="000000"/>
                </a:solidFill>
              </a:rPr>
              <a:pPr/>
              <a:t>10</a:t>
            </a:fld>
            <a:endParaRPr lang="ja-JP"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さらに、動画でも出てきた命を守るポイントです。（クリック）</a:t>
            </a:r>
            <a:endParaRPr lang="en-US" altLang="ja-JP"/>
          </a:p>
          <a:p>
            <a:r>
              <a:rPr lang="ja-JP" altLang="en-US"/>
              <a:t>こちらもハンドブックに掲載していますので定期的に確認しましょう。</a:t>
            </a:r>
            <a:endParaRPr lang="en-US" altLang="ja-JP"/>
          </a:p>
        </p:txBody>
      </p:sp>
      <p:sp>
        <p:nvSpPr>
          <p:cNvPr id="471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197238E-D189-4BAF-821B-B6B1951759A8}" type="slidenum">
              <a:rPr lang="ja-JP" altLang="en-US" sz="1200" smtClean="0">
                <a:solidFill>
                  <a:srgbClr val="000000"/>
                </a:solidFill>
              </a:rPr>
              <a:pPr/>
              <a:t>11</a:t>
            </a:fld>
            <a:endParaRPr lang="ja-JP"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続いて裏面に進みます。</a:t>
            </a:r>
            <a:endParaRPr lang="en-US" altLang="ja-JP" dirty="0"/>
          </a:p>
          <a:p>
            <a:r>
              <a:rPr lang="ja-JP" altLang="en-US" dirty="0"/>
              <a:t>こちらはモノの備えということで、（クリック）状況に応じた避難方法の理解と</a:t>
            </a:r>
            <a:endParaRPr lang="en-US" altLang="ja-JP" dirty="0"/>
          </a:p>
          <a:p>
            <a:r>
              <a:rPr lang="ja-JP" altLang="en-US" dirty="0"/>
              <a:t>それに応じた物資の備えについて焦点を当てております。</a:t>
            </a:r>
            <a:endParaRPr lang="en-US" altLang="ja-JP" dirty="0"/>
          </a:p>
          <a:p>
            <a:r>
              <a:rPr lang="ja-JP" altLang="en-US" dirty="0"/>
              <a:t>まずは動画をご覧いただきたいと思います。</a:t>
            </a:r>
            <a:endParaRPr lang="en-US" altLang="ja-JP" dirty="0"/>
          </a:p>
        </p:txBody>
      </p:sp>
      <p:sp>
        <p:nvSpPr>
          <p:cNvPr id="491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1D72D62-6F6D-4BDE-9F98-A6158FEB3F82}" type="slidenum">
              <a:rPr lang="ja-JP" altLang="en-US" sz="1200" smtClean="0">
                <a:solidFill>
                  <a:srgbClr val="000000"/>
                </a:solidFill>
              </a:rPr>
              <a:pPr/>
              <a:t>12</a:t>
            </a:fld>
            <a:endParaRPr lang="ja-JP"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これからお見せする動画は、</a:t>
            </a:r>
            <a:endParaRPr lang="en-US" altLang="ja-JP" dirty="0"/>
          </a:p>
          <a:p>
            <a:r>
              <a:rPr lang="ja-JP" altLang="en-US" dirty="0"/>
              <a:t>北海道が発行しております「広報誌ほっかいどう」の</a:t>
            </a:r>
            <a:r>
              <a:rPr lang="en-US" altLang="ja-JP" dirty="0"/>
              <a:t>WEB</a:t>
            </a:r>
            <a:r>
              <a:rPr lang="ja-JP" altLang="en-US" dirty="0"/>
              <a:t>版に掲載されている</a:t>
            </a:r>
            <a:endParaRPr lang="en-US" altLang="ja-JP" dirty="0"/>
          </a:p>
          <a:p>
            <a:r>
              <a:rPr lang="ja-JP" altLang="en-US" dirty="0"/>
              <a:t>インタビュー動画になります。</a:t>
            </a:r>
            <a:endParaRPr lang="en-US" altLang="ja-JP" dirty="0"/>
          </a:p>
        </p:txBody>
      </p:sp>
      <p:sp>
        <p:nvSpPr>
          <p:cNvPr id="512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D49AA87-C0AD-4BD7-BA1E-AE1B23C82322}" type="slidenum">
              <a:rPr lang="ja-JP" altLang="en-US" sz="1200" smtClean="0">
                <a:solidFill>
                  <a:srgbClr val="000000"/>
                </a:solidFill>
              </a:rPr>
              <a:pPr/>
              <a:t>13</a:t>
            </a:fld>
            <a:endParaRPr lang="ja-JP"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a:t>
            </a:r>
            <a:r>
              <a:rPr lang="en-US" altLang="ja-JP" dirty="0"/>
              <a:t>8:52</a:t>
            </a:r>
            <a:r>
              <a:rPr lang="ja-JP" altLang="en-US" dirty="0"/>
              <a:t>）</a:t>
            </a:r>
            <a:endParaRPr lang="en-US" altLang="ja-JP" dirty="0"/>
          </a:p>
          <a:p>
            <a:r>
              <a:rPr lang="en-US" altLang="ja-JP" dirty="0"/>
              <a:t>※</a:t>
            </a:r>
            <a:r>
              <a:rPr lang="ja-JP" altLang="en-US" dirty="0"/>
              <a:t>画面の</a:t>
            </a:r>
            <a:r>
              <a:rPr lang="en-US" altLang="ja-JP" dirty="0"/>
              <a:t>URL</a:t>
            </a:r>
            <a:r>
              <a:rPr lang="ja-JP" altLang="en-US" dirty="0"/>
              <a:t>をクリックすると、道</a:t>
            </a:r>
            <a:r>
              <a:rPr lang="en-US" altLang="ja-JP" dirty="0"/>
              <a:t>YouTube</a:t>
            </a:r>
            <a:r>
              <a:rPr lang="ja-JP" altLang="en-US" dirty="0"/>
              <a:t>のページが表示されます。</a:t>
            </a:r>
            <a:endParaRPr lang="en-US" altLang="ja-JP" dirty="0"/>
          </a:p>
        </p:txBody>
      </p:sp>
      <p:sp>
        <p:nvSpPr>
          <p:cNvPr id="532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9C72E43-F776-40E7-B0EC-B58A7150009C}" type="slidenum">
              <a:rPr lang="ja-JP" altLang="en-US" sz="1200" smtClean="0">
                <a:solidFill>
                  <a:srgbClr val="000000"/>
                </a:solidFill>
              </a:rPr>
              <a:pPr/>
              <a:t>14</a:t>
            </a:fld>
            <a:endParaRPr lang="ja-JP" alt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いかがでしたでしょうか。</a:t>
            </a:r>
            <a:endParaRPr lang="en-US" altLang="ja-JP" dirty="0"/>
          </a:p>
          <a:p>
            <a:r>
              <a:rPr lang="ja-JP" altLang="en-US" dirty="0"/>
              <a:t>そうしましたら、実際にハンドブックに記入して頂きたいのですが、</a:t>
            </a:r>
            <a:endParaRPr lang="en-US" altLang="ja-JP" dirty="0"/>
          </a:p>
          <a:p>
            <a:r>
              <a:rPr lang="ja-JP" altLang="en-US" dirty="0"/>
              <a:t>その前に先に動画の内容の解説等を行っていきます。</a:t>
            </a:r>
            <a:endParaRPr lang="en-US" altLang="ja-JP" dirty="0"/>
          </a:p>
          <a:p>
            <a:endParaRPr lang="en-US" altLang="ja-JP" dirty="0"/>
          </a:p>
          <a:p>
            <a:r>
              <a:rPr lang="ja-JP" altLang="en-US" dirty="0"/>
              <a:t>まず、動画の中でもありましたとおり、</a:t>
            </a:r>
            <a:endParaRPr lang="en-US" altLang="ja-JP" dirty="0"/>
          </a:p>
          <a:p>
            <a:r>
              <a:rPr lang="ja-JP" altLang="en-US" dirty="0"/>
              <a:t>水平避難とは、自宅を離れて避難する、ということです。</a:t>
            </a:r>
          </a:p>
          <a:p>
            <a:r>
              <a:rPr lang="ja-JP" altLang="en-US" dirty="0"/>
              <a:t>土砂災害のおそれがあったり、洪水や津波で浸水するおそれがあるなど、自宅にとどまることが危険な場合は、迷わずこの水平避難を選びましょう。</a:t>
            </a:r>
          </a:p>
          <a:p>
            <a:r>
              <a:rPr lang="ja-JP" altLang="en-US" dirty="0"/>
              <a:t>この場合は、家を離れて別の場所に滞在することになりますから、いざという時に持ち出すもの、「非常持出品」を充実させておくことが大切です。</a:t>
            </a:r>
          </a:p>
          <a:p>
            <a:endParaRPr lang="ja-JP" altLang="en-US" dirty="0"/>
          </a:p>
        </p:txBody>
      </p:sp>
      <p:sp>
        <p:nvSpPr>
          <p:cNvPr id="553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3C23699-2534-4EB3-B039-576E540D0C5C}" type="slidenum">
              <a:rPr lang="ja-JP" altLang="en-US" smtClean="0"/>
              <a:pPr/>
              <a:t>15</a:t>
            </a:fld>
            <a:endParaRPr lang="ja-JP" altLang="en-US"/>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よく、ホームセンターで非常持ち出し袋が売っていたりしますが、</a:t>
            </a:r>
            <a:endParaRPr lang="en-US" altLang="ja-JP"/>
          </a:p>
          <a:p>
            <a:r>
              <a:rPr lang="ja-JP" altLang="en-US"/>
              <a:t>それを買ったからといって備えは</a:t>
            </a:r>
            <a:r>
              <a:rPr lang="en-US" altLang="ja-JP"/>
              <a:t>OK</a:t>
            </a:r>
            <a:r>
              <a:rPr lang="ja-JP" altLang="en-US"/>
              <a:t>なのでしょうか。</a:t>
            </a:r>
            <a:endParaRPr lang="en-US" altLang="ja-JP"/>
          </a:p>
          <a:p>
            <a:r>
              <a:rPr lang="ja-JP" altLang="en-US"/>
              <a:t>中にはサバイバル道具が入っていたり、これって本当にいるの？というものもあります。</a:t>
            </a:r>
            <a:endParaRPr lang="en-US" altLang="ja-JP"/>
          </a:p>
          <a:p>
            <a:r>
              <a:rPr lang="ja-JP" altLang="en-US"/>
              <a:t>旅行でも持っていくものは、人によって違いますよね。</a:t>
            </a:r>
            <a:endParaRPr lang="en-US" altLang="ja-JP"/>
          </a:p>
          <a:p>
            <a:r>
              <a:rPr lang="ja-JP" altLang="en-US"/>
              <a:t>非常持ち出し袋に入れる物、つまり災害時に必要なものは当然、</a:t>
            </a:r>
            <a:endParaRPr lang="en-US" altLang="ja-JP"/>
          </a:p>
          <a:p>
            <a:r>
              <a:rPr lang="ja-JP" altLang="en-US"/>
              <a:t>一人ひとり違うんです。</a:t>
            </a:r>
            <a:endParaRPr lang="en-US" altLang="ja-JP"/>
          </a:p>
          <a:p>
            <a:r>
              <a:rPr lang="ja-JP" altLang="en-US"/>
              <a:t>ですから、中身を自分用・家族用にカスタマイズしておくことが大切になります。</a:t>
            </a:r>
          </a:p>
        </p:txBody>
      </p:sp>
      <p:sp>
        <p:nvSpPr>
          <p:cNvPr id="573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9D0090B-D4FF-4BF2-91A6-03D2F4B92623}" type="slidenum">
              <a:rPr lang="ja-JP" altLang="en-US" smtClean="0"/>
              <a:pPr/>
              <a:t>16</a:t>
            </a:fld>
            <a:endParaRPr lang="ja-JP" altLang="en-US"/>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動画の中でオススメしていた防災グッズはこちらの４種類。</a:t>
            </a:r>
            <a:endParaRPr lang="en-US" altLang="ja-JP"/>
          </a:p>
          <a:p>
            <a:r>
              <a:rPr lang="ja-JP" altLang="en-US"/>
              <a:t>これらを非常持ち出し袋に入れておくと、災害の際にはかなり役立ちます。</a:t>
            </a:r>
          </a:p>
        </p:txBody>
      </p:sp>
      <p:sp>
        <p:nvSpPr>
          <p:cNvPr id="593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97B21F3-5FF3-4E79-B87A-49C1680082E4}" type="slidenum">
              <a:rPr lang="ja-JP" altLang="en-US" smtClean="0"/>
              <a:pPr/>
              <a:t>17</a:t>
            </a:fld>
            <a:endParaRPr lang="ja-JP" altLang="en-US"/>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こちらはジャンル毎の代表的な非常持出品の例になります。</a:t>
            </a:r>
            <a:endParaRPr lang="en-US" altLang="ja-JP"/>
          </a:p>
          <a:p>
            <a:endParaRPr lang="en-US" altLang="ja-JP"/>
          </a:p>
          <a:p>
            <a:r>
              <a:rPr lang="ja-JP" altLang="en-US"/>
              <a:t>応急医薬品や食品・飲料水等、使用期限が、設けられているものもありますので、定期的な点検が必要ですね。</a:t>
            </a:r>
            <a:endParaRPr lang="en-US" altLang="ja-JP"/>
          </a:p>
          <a:p>
            <a:r>
              <a:rPr lang="ja-JP" altLang="en-US"/>
              <a:t>いざという時に「期限切れで使えない」</a:t>
            </a:r>
            <a:endParaRPr lang="en-US" altLang="ja-JP"/>
          </a:p>
          <a:p>
            <a:r>
              <a:rPr lang="ja-JP" altLang="en-US"/>
              <a:t>といったことがないようにしましょう。</a:t>
            </a:r>
            <a:endParaRPr lang="en-US" altLang="ja-JP"/>
          </a:p>
        </p:txBody>
      </p:sp>
      <p:sp>
        <p:nvSpPr>
          <p:cNvPr id="614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0D7E807-639A-475E-B354-3596F9B1E810}" type="slidenum">
              <a:rPr lang="ja-JP" altLang="en-US" sz="1200" smtClean="0">
                <a:solidFill>
                  <a:srgbClr val="000000"/>
                </a:solidFill>
              </a:rPr>
              <a:pPr/>
              <a:t>18</a:t>
            </a:fld>
            <a:endParaRPr lang="ja-JP" alt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今、使用期限のお話をしましたが、使用期限のあるものについては、</a:t>
            </a:r>
            <a:endParaRPr lang="en-US" altLang="ja-JP"/>
          </a:p>
          <a:p>
            <a:r>
              <a:rPr lang="ja-JP" altLang="en-US"/>
              <a:t>動画でも触れられていた「ローリングストック」による備蓄が効果的です。</a:t>
            </a:r>
            <a:endParaRPr lang="en-US" altLang="ja-JP"/>
          </a:p>
        </p:txBody>
      </p:sp>
      <p:sp>
        <p:nvSpPr>
          <p:cNvPr id="634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CE2B0F4-942F-478B-A592-06D7BA90113F}" type="slidenum">
              <a:rPr lang="ja-JP" altLang="en-US" sz="1200" smtClean="0">
                <a:solidFill>
                  <a:srgbClr val="000000"/>
                </a:solidFill>
              </a:rPr>
              <a:pPr/>
              <a:t>19</a:t>
            </a:fld>
            <a:endParaRPr lang="ja-JP"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まず、前時のおさらいです。</a:t>
            </a:r>
            <a:endParaRPr lang="en-US" altLang="ja-JP"/>
          </a:p>
          <a:p>
            <a:r>
              <a:rPr lang="ja-JP" altLang="en-US"/>
              <a:t>津波から命を守るために何よりも重要なのは何だったでしょうか。</a:t>
            </a:r>
            <a:endParaRPr lang="en-US" altLang="ja-JP"/>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B0364E9-0D0D-4EE8-BDCE-5AF3D0B631A5}" type="slidenum">
              <a:rPr lang="ja-JP" altLang="en-US" sz="1200" smtClean="0">
                <a:solidFill>
                  <a:srgbClr val="000000"/>
                </a:solidFill>
              </a:rPr>
              <a:pPr/>
              <a:t>2</a:t>
            </a:fld>
            <a:endParaRPr lang="ja-JP" alt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また、家族の状況に応じて準備する事が必要なものもあります。</a:t>
            </a:r>
            <a:endParaRPr lang="en-US" altLang="ja-JP" dirty="0"/>
          </a:p>
          <a:p>
            <a:endParaRPr lang="en-US" altLang="ja-JP" dirty="0"/>
          </a:p>
          <a:p>
            <a:r>
              <a:rPr lang="ja-JP" altLang="en-US" dirty="0"/>
              <a:t>こちらに記載されていないもので言いますと、お薬手帳なんかは、</a:t>
            </a:r>
            <a:endParaRPr lang="en-US" altLang="ja-JP" dirty="0"/>
          </a:p>
          <a:p>
            <a:r>
              <a:rPr lang="ja-JP" altLang="en-US" dirty="0"/>
              <a:t>避難生活を行う上で薬の処方が必要となったときに</a:t>
            </a:r>
            <a:endParaRPr lang="en-US" altLang="ja-JP" dirty="0"/>
          </a:p>
          <a:p>
            <a:r>
              <a:rPr lang="ja-JP" altLang="en-US" dirty="0"/>
              <a:t>誤って体質に合わない薬が処方されるのを防ぐなど、自らの健康を守るために必要になりますね。</a:t>
            </a:r>
            <a:endParaRPr lang="en-US" altLang="ja-JP" dirty="0"/>
          </a:p>
        </p:txBody>
      </p:sp>
      <p:sp>
        <p:nvSpPr>
          <p:cNvPr id="655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475D497-D388-4B6C-BB5C-1AD4D9388A70}" type="slidenum">
              <a:rPr lang="ja-JP" altLang="en-US" sz="1200" smtClean="0">
                <a:solidFill>
                  <a:srgbClr val="000000"/>
                </a:solidFill>
              </a:rPr>
              <a:pPr/>
              <a:t>20</a:t>
            </a:fld>
            <a:endParaRPr lang="ja-JP"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続いて垂直避難ですが、こちらは自宅の中で安全を確保する方法です。</a:t>
            </a:r>
          </a:p>
          <a:p>
            <a:r>
              <a:rPr lang="ja-JP" altLang="en-US"/>
              <a:t>これには条件があって、洪水や津波でも自宅が流失するおそれがないこと。</a:t>
            </a:r>
          </a:p>
          <a:p>
            <a:r>
              <a:rPr lang="ja-JP" altLang="en-US"/>
              <a:t>そして浸水しない安全な部屋が確保できる場合に可能です。</a:t>
            </a:r>
          </a:p>
          <a:p>
            <a:r>
              <a:rPr lang="ja-JP" altLang="en-US"/>
              <a:t>この場合は、家の中で避難生活を送ることになりますので、水や食料、簡易トイレなど、長い間の停電や断水に耐えられるよう、備蓄品を充実させておくことが大切となります。</a:t>
            </a:r>
          </a:p>
          <a:p>
            <a:endParaRPr lang="ja-JP" altLang="en-US"/>
          </a:p>
        </p:txBody>
      </p:sp>
      <p:sp>
        <p:nvSpPr>
          <p:cNvPr id="675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910D58-121D-4BB6-B7A6-BE27EE5D615C}" type="slidenum">
              <a:rPr lang="ja-JP" altLang="en-US" smtClean="0"/>
              <a:pPr/>
              <a:t>21</a:t>
            </a:fld>
            <a:endParaRPr lang="ja-JP" altLang="en-US"/>
          </a:p>
        </p:txBody>
      </p:sp>
      <p:sp>
        <p:nvSpPr>
          <p:cNvPr id="5" name="日付プレースホルダー 4"/>
          <p:cNvSpPr>
            <a:spLocks noGrp="1"/>
          </p:cNvSpPr>
          <p:nvPr>
            <p:ph type="dt" sz="quarter" idx="1"/>
          </p:nvPr>
        </p:nvSpPr>
        <p:spPr/>
        <p:txBody>
          <a:bodyPr/>
          <a:lstStyle/>
          <a:p>
            <a:pPr>
              <a:defRPr/>
            </a:pPr>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a:t>非常備蓄品の例としてはこのようなモノが挙げられます。</a:t>
            </a:r>
            <a:endParaRPr lang="en-US" altLang="ja-JP" dirty="0"/>
          </a:p>
          <a:p>
            <a:pPr>
              <a:defRPr/>
            </a:pPr>
            <a:r>
              <a:rPr lang="ja-JP" altLang="en-US" dirty="0"/>
              <a:t>なお、飲料水や食料の備蓄は動画でもありましたが</a:t>
            </a:r>
            <a:endParaRPr lang="en-US" altLang="ja-JP" dirty="0"/>
          </a:p>
          <a:p>
            <a:pPr>
              <a:defRPr/>
            </a:pPr>
            <a:r>
              <a:rPr lang="ja-JP" altLang="en-US" dirty="0"/>
              <a:t>最低</a:t>
            </a:r>
            <a:r>
              <a:rPr lang="en-US" altLang="ja-JP" dirty="0"/>
              <a:t>1</a:t>
            </a:r>
            <a:r>
              <a:rPr lang="ja-JP" altLang="en-US" dirty="0"/>
              <a:t>人あたり３日分を備蓄しておくのがよいとされております。</a:t>
            </a:r>
            <a:endParaRPr lang="en-US" altLang="ja-JP" dirty="0"/>
          </a:p>
          <a:p>
            <a:pPr>
              <a:defRPr/>
            </a:pPr>
            <a:endParaRPr lang="en-US" altLang="ja-JP" dirty="0"/>
          </a:p>
          <a:p>
            <a:pPr>
              <a:defRPr/>
            </a:pPr>
            <a:r>
              <a:rPr lang="ja-JP" altLang="en-US" dirty="0"/>
              <a:t>それでは、お手元の資料や広報誌を参考にしていただきながら、</a:t>
            </a:r>
            <a:endParaRPr lang="en-US" altLang="ja-JP" dirty="0"/>
          </a:p>
          <a:p>
            <a:pPr>
              <a:defRPr/>
            </a:pPr>
            <a:r>
              <a:rPr lang="en-US" altLang="ja-JP" dirty="0"/>
              <a:t>10</a:t>
            </a:r>
            <a:r>
              <a:rPr lang="ja-JP" altLang="en-US" dirty="0"/>
              <a:t>分程度時間を取りますので、こちらのハンドブックに可能な範囲で実際に記入してみましょう。</a:t>
            </a:r>
            <a:endParaRPr lang="en-US" altLang="ja-JP" dirty="0"/>
          </a:p>
          <a:p>
            <a:pPr>
              <a:defRPr/>
            </a:pPr>
            <a:r>
              <a:rPr lang="ja-JP" altLang="en-US" dirty="0"/>
              <a:t>こちらの記入の方法としましては、まずは資料を見ながら必要だと思うものを列挙いただいて、</a:t>
            </a:r>
            <a:endParaRPr lang="en-US" altLang="ja-JP" dirty="0"/>
          </a:p>
          <a:p>
            <a:pPr>
              <a:defRPr/>
            </a:pPr>
            <a:r>
              <a:rPr lang="ja-JP" altLang="en-US" dirty="0"/>
              <a:t>本日の講座修了後、ご自宅でハンドブックに記載したものが備えられているかご確認頂き、</a:t>
            </a:r>
            <a:endParaRPr lang="en-US" altLang="ja-JP" dirty="0"/>
          </a:p>
          <a:p>
            <a:pPr>
              <a:defRPr/>
            </a:pPr>
            <a:r>
              <a:rPr lang="ja-JP" altLang="en-US" dirty="0"/>
              <a:t>あった場合はチェックを、なかった場合は購入し、備えた際にチェックをという形で進めると</a:t>
            </a:r>
            <a:endParaRPr lang="en-US" altLang="ja-JP" dirty="0"/>
          </a:p>
          <a:p>
            <a:pPr>
              <a:defRPr/>
            </a:pPr>
            <a:r>
              <a:rPr lang="ja-JP" altLang="en-US" dirty="0"/>
              <a:t>足りないものがわかりやすくて良いかと思います。</a:t>
            </a:r>
            <a:endParaRPr lang="en-US" altLang="ja-JP" dirty="0"/>
          </a:p>
        </p:txBody>
      </p:sp>
      <p:sp>
        <p:nvSpPr>
          <p:cNvPr id="696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CD7B107-2674-4074-8510-CB9E399D0D3F}" type="slidenum">
              <a:rPr lang="ja-JP" altLang="en-US" sz="1200" smtClean="0">
                <a:solidFill>
                  <a:srgbClr val="000000"/>
                </a:solidFill>
              </a:rPr>
              <a:pPr/>
              <a:t>22</a:t>
            </a:fld>
            <a:endParaRPr lang="ja-JP" alt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最後に住まいの備えになります。</a:t>
            </a:r>
            <a:endParaRPr lang="en-US" altLang="ja-JP"/>
          </a:p>
          <a:p>
            <a:r>
              <a:rPr lang="ja-JP" altLang="en-US"/>
              <a:t>こちらは（クリック）発災時に被害に遭わないため、</a:t>
            </a:r>
            <a:endParaRPr lang="en-US" altLang="ja-JP"/>
          </a:p>
          <a:p>
            <a:r>
              <a:rPr lang="ja-JP" altLang="en-US"/>
              <a:t>円滑に避難するために必要な内容になります。</a:t>
            </a:r>
            <a:endParaRPr lang="en-US" altLang="ja-JP"/>
          </a:p>
        </p:txBody>
      </p:sp>
      <p:sp>
        <p:nvSpPr>
          <p:cNvPr id="716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E5B2F65-A187-49F5-958C-BDDD8CCC258C}" type="slidenum">
              <a:rPr lang="ja-JP" altLang="en-US" sz="1200" smtClean="0">
                <a:solidFill>
                  <a:srgbClr val="000000"/>
                </a:solidFill>
              </a:rPr>
              <a:pPr/>
              <a:t>23</a:t>
            </a:fld>
            <a:endParaRPr lang="ja-JP" alt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こちらの資料にもありますように、家具の固定や食器棚等の扉のロック、</a:t>
            </a:r>
            <a:endParaRPr lang="en-US" altLang="ja-JP" dirty="0"/>
          </a:p>
          <a:p>
            <a:r>
              <a:rPr lang="ja-JP" altLang="en-US" dirty="0"/>
              <a:t>窓ガラスに飛散防止フィルムを貼り付けるといった対応がありますね。</a:t>
            </a:r>
            <a:endParaRPr lang="en-US" altLang="ja-JP" dirty="0"/>
          </a:p>
          <a:p>
            <a:endParaRPr lang="en-US" altLang="ja-JP" dirty="0"/>
          </a:p>
          <a:p>
            <a:r>
              <a:rPr lang="ja-JP" altLang="en-US" dirty="0"/>
              <a:t>また、是非、おうちで確認頂きたいのが高いところに重たいものを置いていないか、</a:t>
            </a:r>
            <a:endParaRPr lang="en-US" altLang="ja-JP" dirty="0"/>
          </a:p>
          <a:p>
            <a:r>
              <a:rPr lang="ja-JP" altLang="en-US" dirty="0"/>
              <a:t>避難口や寝ているところに家具が倒れてこないか、といった点です。</a:t>
            </a:r>
            <a:endParaRPr lang="en-US" altLang="ja-JP" dirty="0"/>
          </a:p>
          <a:p>
            <a:r>
              <a:rPr lang="ja-JP" altLang="en-US" dirty="0"/>
              <a:t>タンスの上の段ボール箱等には要注意ですね。</a:t>
            </a:r>
            <a:endParaRPr lang="en-US" altLang="ja-JP" dirty="0"/>
          </a:p>
          <a:p>
            <a:endParaRPr lang="en-US" altLang="ja-JP" dirty="0"/>
          </a:p>
          <a:p>
            <a:r>
              <a:rPr lang="ja-JP" altLang="en-US" dirty="0"/>
              <a:t>こちら</a:t>
            </a:r>
            <a:r>
              <a:rPr lang="ja-JP" altLang="en-US"/>
              <a:t>について、５分</a:t>
            </a:r>
            <a:r>
              <a:rPr lang="ja-JP" altLang="en-US" dirty="0"/>
              <a:t>程度で記入してください。</a:t>
            </a:r>
            <a:endParaRPr lang="en-US" altLang="ja-JP" dirty="0"/>
          </a:p>
          <a:p>
            <a:endParaRPr lang="en-US" altLang="ja-JP" dirty="0"/>
          </a:p>
          <a:p>
            <a:r>
              <a:rPr lang="ja-JP" altLang="en-US" dirty="0"/>
              <a:t>記載いただいたハンドブックは最後に隣の方と共有していただこうと思います。</a:t>
            </a:r>
            <a:endParaRPr lang="en-US" altLang="ja-JP" dirty="0"/>
          </a:p>
        </p:txBody>
      </p:sp>
      <p:sp>
        <p:nvSpPr>
          <p:cNvPr id="737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9A50B41-9C3D-4CD2-9C80-2507B43C2038}" type="slidenum">
              <a:rPr lang="ja-JP" altLang="en-US" sz="1200" smtClean="0">
                <a:solidFill>
                  <a:srgbClr val="000000"/>
                </a:solidFill>
              </a:rPr>
              <a:pPr/>
              <a:t>24</a:t>
            </a:fld>
            <a:endParaRPr lang="ja-JP" alt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以上でハンドブックの作成は終了です。</a:t>
            </a:r>
            <a:endParaRPr lang="en-US" altLang="ja-JP" dirty="0"/>
          </a:p>
          <a:p>
            <a:r>
              <a:rPr lang="ja-JP" altLang="en-US" dirty="0"/>
              <a:t>作成したハンドブックは、お住まいの地域や家庭の環境等で内容が変わってくるものです。</a:t>
            </a:r>
            <a:endParaRPr lang="en-US" altLang="ja-JP" dirty="0"/>
          </a:p>
          <a:p>
            <a:r>
              <a:rPr lang="ja-JP" altLang="en-US" dirty="0"/>
              <a:t>我が家だけのオリジナルとして、是非作成頂いたハンドブックを家族の方と共有し、家庭でも備えについて考えていただければと思います。</a:t>
            </a:r>
            <a:endParaRPr lang="en-US" altLang="ja-JP" dirty="0"/>
          </a:p>
          <a:p>
            <a:endParaRPr lang="en-US" altLang="ja-JP" dirty="0"/>
          </a:p>
          <a:p>
            <a:r>
              <a:rPr lang="ja-JP" altLang="en-US" dirty="0"/>
              <a:t>それでは、せっかくの機会ですので、隣の方とハンドブックを交換し、</a:t>
            </a:r>
            <a:endParaRPr lang="en-US" altLang="ja-JP" dirty="0"/>
          </a:p>
          <a:p>
            <a:r>
              <a:rPr lang="ja-JP" altLang="en-US" dirty="0"/>
              <a:t>ほかの方がどのような備えを必要と感じているか確認してみましょう。</a:t>
            </a:r>
            <a:endParaRPr lang="en-US" altLang="ja-JP" dirty="0"/>
          </a:p>
          <a:p>
            <a:r>
              <a:rPr lang="ja-JP" altLang="en-US" dirty="0"/>
              <a:t>（隣の方が不在の場合は、前後の席の方と共有願います。）</a:t>
            </a:r>
            <a:endParaRPr lang="en-US" altLang="ja-JP" dirty="0"/>
          </a:p>
          <a:p>
            <a:r>
              <a:rPr lang="en-US" altLang="ja-JP" dirty="0"/>
              <a:t>※</a:t>
            </a:r>
            <a:r>
              <a:rPr lang="ja-JP" altLang="en-US" dirty="0"/>
              <a:t>場合によっては数人に備えの内容を当てて共有する。</a:t>
            </a:r>
            <a:endParaRPr lang="en-US" altLang="ja-JP" dirty="0"/>
          </a:p>
        </p:txBody>
      </p:sp>
      <p:sp>
        <p:nvSpPr>
          <p:cNvPr id="757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AC0A383-60B5-4EA9-A91F-35B76F7819EF}" type="slidenum">
              <a:rPr lang="ja-JP" altLang="en-US" sz="1200" smtClean="0">
                <a:solidFill>
                  <a:srgbClr val="000000"/>
                </a:solidFill>
              </a:rPr>
              <a:pPr/>
              <a:t>25</a:t>
            </a:fld>
            <a:endParaRPr lang="ja-JP" alt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それでは、まとめです。</a:t>
            </a:r>
            <a:endParaRPr lang="en-US" altLang="ja-JP"/>
          </a:p>
          <a:p>
            <a:r>
              <a:rPr lang="ja-JP" altLang="en-US"/>
              <a:t>よく、災害からいのちを守るためには、公助・共助・自助の取組が必要と言われております。（クリック）</a:t>
            </a:r>
            <a:endParaRPr lang="en-US" altLang="ja-JP"/>
          </a:p>
          <a:p>
            <a:r>
              <a:rPr lang="ja-JP" altLang="en-US"/>
              <a:t>公助は行政の取組、共助は地域の取組、自助は皆さん１人１人の取組です。</a:t>
            </a:r>
            <a:endParaRPr lang="en-US" altLang="ja-JP"/>
          </a:p>
          <a:p>
            <a:endParaRPr lang="en-US" altLang="ja-JP"/>
          </a:p>
          <a:p>
            <a:r>
              <a:rPr lang="ja-JP" altLang="en-US"/>
              <a:t>こう見ると日頃からこの３つが連携して取り組んでいく事が大切になりますね。</a:t>
            </a:r>
            <a:endParaRPr lang="en-US" altLang="ja-JP"/>
          </a:p>
          <a:p>
            <a:r>
              <a:rPr lang="ja-JP" altLang="en-US"/>
              <a:t>皆さんの地域ではいかがでしょうか？</a:t>
            </a:r>
            <a:endParaRPr lang="en-US" altLang="ja-JP"/>
          </a:p>
        </p:txBody>
      </p:sp>
      <p:sp>
        <p:nvSpPr>
          <p:cNvPr id="778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37B26F-E1BC-45D9-8342-CBC88DA529F6}" type="slidenum">
              <a:rPr lang="ja-JP" altLang="en-US" sz="1200" smtClean="0">
                <a:solidFill>
                  <a:srgbClr val="000000"/>
                </a:solidFill>
              </a:rPr>
              <a:pPr/>
              <a:t>26</a:t>
            </a:fld>
            <a:endParaRPr lang="ja-JP" alt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ja-JP" altLang="en-US" dirty="0"/>
              <a:t>しかし地震や津波の発生時には、（クリック）</a:t>
            </a:r>
            <a:endParaRPr lang="en-US" altLang="ja-JP" dirty="0"/>
          </a:p>
          <a:p>
            <a:pPr>
              <a:defRPr/>
            </a:pPr>
            <a:r>
              <a:rPr lang="ja-JP" altLang="en-US" dirty="0"/>
              <a:t>自治体からの指示を待っているうちに津波が到達してしまったり、（クリック）</a:t>
            </a:r>
            <a:endParaRPr lang="en-US" altLang="ja-JP" dirty="0"/>
          </a:p>
          <a:p>
            <a:pPr>
              <a:defRPr/>
            </a:pPr>
            <a:r>
              <a:rPr lang="ja-JP" altLang="en-US" dirty="0"/>
              <a:t>避難するときはご近所さんと一緒に、と思っていたものの周囲に人がいなかったりするなど、（クリック）</a:t>
            </a:r>
            <a:endParaRPr lang="en-US" altLang="ja-JP" dirty="0"/>
          </a:p>
          <a:p>
            <a:pPr>
              <a:defRPr/>
            </a:pPr>
            <a:r>
              <a:rPr lang="ja-JP" altLang="en-US" dirty="0"/>
              <a:t>自助しか機能しない状況が想定されます。</a:t>
            </a:r>
            <a:endParaRPr lang="en-US" altLang="ja-JP" dirty="0"/>
          </a:p>
          <a:p>
            <a:pPr>
              <a:defRPr/>
            </a:pPr>
            <a:r>
              <a:rPr lang="ja-JP" altLang="en-US" dirty="0"/>
              <a:t>「自分の命は自分で守る」当たり前のことですが、この意識が本当に大切です。</a:t>
            </a:r>
            <a:endParaRPr lang="en-US" altLang="ja-JP" dirty="0"/>
          </a:p>
          <a:p>
            <a:pPr>
              <a:defRPr/>
            </a:pPr>
            <a:endParaRPr lang="en-US" altLang="ja-JP" dirty="0"/>
          </a:p>
          <a:p>
            <a:pPr>
              <a:defRPr/>
            </a:pPr>
            <a:r>
              <a:rPr lang="ja-JP" altLang="en-US" dirty="0"/>
              <a:t>本日作成した「ハンドブック」ですが、作成したからといって命が守られるものではありません。（クリック）</a:t>
            </a:r>
            <a:endParaRPr lang="en-US" altLang="ja-JP" dirty="0"/>
          </a:p>
          <a:p>
            <a:pPr>
              <a:defRPr/>
            </a:pPr>
            <a:r>
              <a:rPr lang="ja-JP" altLang="en-US" dirty="0"/>
              <a:t>この計画に記載した内容を実践できるのか、課題は無いのか、</a:t>
            </a:r>
            <a:endParaRPr lang="en-US" altLang="ja-JP" dirty="0"/>
          </a:p>
          <a:p>
            <a:pPr>
              <a:defRPr/>
            </a:pPr>
            <a:r>
              <a:rPr lang="ja-JP" altLang="en-US" dirty="0"/>
              <a:t>ぜひ次は「訓練」に参加して備えの内容に不足がないのか、また、非常持出品を実際に持ち出せるか確認してみてください。</a:t>
            </a:r>
            <a:endParaRPr lang="en-US" altLang="ja-JP" dirty="0"/>
          </a:p>
          <a:p>
            <a:pPr>
              <a:defRPr/>
            </a:pPr>
            <a:r>
              <a:rPr lang="ja-JP" altLang="en-US" dirty="0"/>
              <a:t>そして、より効果的な備えとなるよう、内容を見直す。といったことを行っていただけると嬉しいです。</a:t>
            </a:r>
            <a:endParaRPr lang="en-US" altLang="ja-JP" dirty="0"/>
          </a:p>
          <a:p>
            <a:pPr>
              <a:defRPr/>
            </a:pPr>
            <a:endParaRPr lang="en-US" altLang="ja-JP" dirty="0"/>
          </a:p>
          <a:p>
            <a:pPr>
              <a:defRPr/>
            </a:pPr>
            <a:r>
              <a:rPr lang="ja-JP" altLang="en-US" dirty="0"/>
              <a:t>訓練でできない事はいざというときにできません。</a:t>
            </a:r>
            <a:endParaRPr lang="en-US" altLang="ja-JP" dirty="0"/>
          </a:p>
          <a:p>
            <a:pPr>
              <a:defRPr/>
            </a:pPr>
            <a:r>
              <a:rPr lang="ja-JP" altLang="en-US" dirty="0"/>
              <a:t>今日の講座がゴールではなくスタートとなることを期待しています。</a:t>
            </a:r>
            <a:endParaRPr lang="en-US" altLang="ja-JP" dirty="0"/>
          </a:p>
          <a:p>
            <a:pPr>
              <a:defRPr/>
            </a:pPr>
            <a:endParaRPr lang="en-US" altLang="ja-JP" dirty="0"/>
          </a:p>
        </p:txBody>
      </p:sp>
      <p:sp>
        <p:nvSpPr>
          <p:cNvPr id="798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2F9006E-9043-4845-AE4F-F8598CC64668}" type="slidenum">
              <a:rPr lang="ja-JP" altLang="en-US" sz="1200" smtClean="0">
                <a:solidFill>
                  <a:srgbClr val="000000"/>
                </a:solidFill>
              </a:rPr>
              <a:pPr/>
              <a:t>27</a:t>
            </a:fld>
            <a:endParaRPr lang="ja-JP" alt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xfrm>
            <a:off x="360363" y="736600"/>
            <a:ext cx="5891212" cy="4418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以上でワークショップを終わります。</a:t>
            </a:r>
          </a:p>
          <a:p>
            <a:r>
              <a:rPr lang="ja-JP" altLang="en-US"/>
              <a:t>ご清聴ありがとうございました。</a:t>
            </a:r>
          </a:p>
          <a:p>
            <a:endParaRPr lang="ja-JP" altLang="en-US"/>
          </a:p>
          <a:p>
            <a:endParaRPr lang="ja-JP" altLang="en-US"/>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24B8727-5C9E-4132-8187-CF3DDDCBC0D8}" type="slidenum">
              <a:rPr lang="ja-JP" altLang="en-US" smtClean="0"/>
              <a:pPr/>
              <a:t>28</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xfrm>
            <a:off x="360363" y="736600"/>
            <a:ext cx="5891212" cy="4418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ヒントとしては、先ほどの講座で使用した動画にあったこちらのイラスト。</a:t>
            </a:r>
            <a:endParaRPr lang="en-US" altLang="ja-JP" dirty="0"/>
          </a:p>
          <a:p>
            <a:r>
              <a:rPr lang="ja-JP" altLang="en-US" dirty="0"/>
              <a:t>何をするのか、思い出せましたでしょうか。</a:t>
            </a:r>
            <a:endParaRPr lang="en-US" altLang="ja-JP" dirty="0"/>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32B1CF-DE75-43E3-A9BB-6FBA8AB32C36}" type="slidenum">
              <a:rPr lang="ja-JP" altLang="en-US" smtClean="0"/>
              <a:pPr/>
              <a:t>3</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津波から命を守るには（クリック）「早期避難」が何よりも重要です。</a:t>
            </a:r>
            <a:endParaRPr lang="en-US" altLang="ja-JP" dirty="0"/>
          </a:p>
          <a:p>
            <a:r>
              <a:rPr lang="ja-JP" altLang="en-US" dirty="0"/>
              <a:t>そして、この「早期避難」ですが、本日の講義を受けて「早期避難するぞ」となっても、</a:t>
            </a:r>
            <a:endParaRPr lang="en-US" altLang="ja-JP" dirty="0"/>
          </a:p>
          <a:p>
            <a:r>
              <a:rPr lang="ja-JP" altLang="en-US" dirty="0"/>
              <a:t>いざというときに早期避難する事はかなり難しいと思います。（クリック）</a:t>
            </a:r>
            <a:endParaRPr lang="en-US" altLang="ja-JP" dirty="0"/>
          </a:p>
          <a:p>
            <a:r>
              <a:rPr lang="ja-JP" altLang="en-US" dirty="0"/>
              <a:t>「事前の備え」をしていなければなりません。</a:t>
            </a:r>
            <a:endParaRPr lang="en-US" altLang="ja-JP" dirty="0"/>
          </a:p>
        </p:txBody>
      </p:sp>
      <p:sp>
        <p:nvSpPr>
          <p:cNvPr id="327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542714A-1372-440F-B7AC-8787D39BECE3}" type="slidenum">
              <a:rPr lang="ja-JP" altLang="en-US" sz="1200" smtClean="0">
                <a:solidFill>
                  <a:srgbClr val="000000"/>
                </a:solidFill>
              </a:rPr>
              <a:pPr/>
              <a:t>4</a:t>
            </a:fld>
            <a:endParaRPr lang="ja-JP" alt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「事前の備え」、この言葉をよく耳にすることがあるかと思います。</a:t>
            </a:r>
            <a:endParaRPr lang="en-US" altLang="ja-JP"/>
          </a:p>
          <a:p>
            <a:r>
              <a:rPr lang="ja-JP" altLang="en-US"/>
              <a:t>皆さんは「事前の備え」といっても、（クリック）何をすればいいのかイマイチ、ピンとこない人が多いかと思います。</a:t>
            </a:r>
            <a:endParaRPr lang="en-US" altLang="ja-JP"/>
          </a:p>
          <a:p>
            <a:r>
              <a:rPr lang="ja-JP" altLang="en-US"/>
              <a:t>　</a:t>
            </a:r>
            <a:endParaRPr lang="en-US" altLang="ja-JP"/>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33C4E59-09CC-4989-B7D9-D561DA85AAA8}" type="slidenum">
              <a:rPr lang="ja-JP" altLang="en-US" sz="1200" smtClean="0">
                <a:solidFill>
                  <a:srgbClr val="000000"/>
                </a:solidFill>
              </a:rPr>
              <a:pPr/>
              <a:t>5</a:t>
            </a:fld>
            <a:endParaRPr lang="ja-JP"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そこで、今回我々は（クリック）「家庭の「備え」ハンドブック」を作成しました。</a:t>
            </a:r>
            <a:endParaRPr lang="en-US" altLang="ja-JP" dirty="0"/>
          </a:p>
          <a:p>
            <a:r>
              <a:rPr lang="ja-JP" altLang="en-US" dirty="0"/>
              <a:t>こちらのハンドブックは備えるべきことを</a:t>
            </a:r>
            <a:endParaRPr lang="en-US" altLang="ja-JP" dirty="0"/>
          </a:p>
          <a:p>
            <a:r>
              <a:rPr lang="ja-JP" altLang="en-US" dirty="0"/>
              <a:t>（クリック）頭の備え（災害をイメージする）</a:t>
            </a:r>
            <a:endParaRPr lang="en-US" altLang="ja-JP" dirty="0"/>
          </a:p>
          <a:p>
            <a:r>
              <a:rPr lang="ja-JP" altLang="en-US" dirty="0"/>
              <a:t>（クリック）モノの備え（水平避難と垂直避難）</a:t>
            </a:r>
            <a:endParaRPr lang="en-US" altLang="ja-JP" dirty="0"/>
          </a:p>
          <a:p>
            <a:r>
              <a:rPr lang="ja-JP" altLang="en-US" dirty="0"/>
              <a:t>（クリック）住まいの備え</a:t>
            </a:r>
            <a:endParaRPr lang="en-US" altLang="ja-JP" dirty="0"/>
          </a:p>
          <a:p>
            <a:r>
              <a:rPr lang="ja-JP" altLang="en-US" dirty="0"/>
              <a:t>の４点に分けて、これを作成することで、</a:t>
            </a:r>
            <a:endParaRPr lang="en-US" altLang="ja-JP" dirty="0"/>
          </a:p>
          <a:p>
            <a:r>
              <a:rPr lang="en-US" altLang="ja-JP" dirty="0"/>
              <a:t>A</a:t>
            </a:r>
            <a:r>
              <a:rPr lang="ja-JP" altLang="en-US" dirty="0"/>
              <a:t>４用紙１枚で備えるべき内容が整理できるものとなっております。</a:t>
            </a:r>
            <a:endParaRPr lang="en-US" altLang="ja-JP" dirty="0"/>
          </a:p>
          <a:p>
            <a:endParaRPr lang="en-US" altLang="ja-JP" dirty="0"/>
          </a:p>
          <a:p>
            <a:r>
              <a:rPr lang="ja-JP" altLang="en-US" dirty="0"/>
              <a:t>ということで、本日皆さんには、こちらのハンドブックの作成を一部体験していただきます。</a:t>
            </a:r>
            <a:endParaRPr lang="en-US" altLang="ja-JP" dirty="0"/>
          </a:p>
          <a:p>
            <a:r>
              <a:rPr lang="ja-JP" altLang="en-US" dirty="0"/>
              <a:t>机上に配付しているハンドブックを出してください。（クリック）</a:t>
            </a:r>
            <a:endParaRPr lang="en-US" altLang="ja-JP" dirty="0"/>
          </a:p>
        </p:txBody>
      </p:sp>
      <p:sp>
        <p:nvSpPr>
          <p:cNvPr id="368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850A59A-9B48-4ADF-97A0-5E2A4968AA59}" type="slidenum">
              <a:rPr lang="ja-JP" altLang="en-US" sz="1200" smtClean="0">
                <a:solidFill>
                  <a:srgbClr val="000000"/>
                </a:solidFill>
              </a:rPr>
              <a:pPr/>
              <a:t>6</a:t>
            </a:fld>
            <a:endParaRPr lang="ja-JP"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それでは実際にハンドブックを作成していきましょう。</a:t>
            </a:r>
            <a:endParaRPr lang="en-US" altLang="ja-JP" dirty="0"/>
          </a:p>
          <a:p>
            <a:r>
              <a:rPr lang="ja-JP" altLang="en-US" dirty="0"/>
              <a:t>二つ折りにしていただくと本のような形になります。</a:t>
            </a:r>
            <a:endParaRPr lang="en-US" altLang="ja-JP" dirty="0"/>
          </a:p>
          <a:p>
            <a:r>
              <a:rPr lang="ja-JP" altLang="en-US" dirty="0"/>
              <a:t>まずは頭の備えです。</a:t>
            </a:r>
            <a:endParaRPr lang="en-US" altLang="ja-JP" dirty="0"/>
          </a:p>
          <a:p>
            <a:r>
              <a:rPr lang="ja-JP" altLang="en-US" dirty="0"/>
              <a:t>ここでは発災時に落ち着いて行動ができるよう、（クリック）</a:t>
            </a:r>
            <a:endParaRPr lang="en-US" altLang="ja-JP" dirty="0"/>
          </a:p>
          <a:p>
            <a:r>
              <a:rPr lang="ja-JP" altLang="en-US" dirty="0"/>
              <a:t>ハザードマップの理解と避難のポイントの把握に焦点を当てています。</a:t>
            </a:r>
            <a:endParaRPr lang="en-US" altLang="ja-JP" dirty="0"/>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AF84B7D-C7A2-4E96-BB48-4F18DCA5F7D5}" type="slidenum">
              <a:rPr lang="ja-JP" altLang="en-US" sz="1200" smtClean="0">
                <a:solidFill>
                  <a:srgbClr val="000000"/>
                </a:solidFill>
              </a:rPr>
              <a:pPr/>
              <a:t>7</a:t>
            </a:fld>
            <a:endParaRPr lang="ja-JP"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まずハザードマップですが、本日お持ちいただいたもののように、お住まいの市町村から配布されたものもあれば、最近は電子版のハザードマップにしている自治体も多いです。</a:t>
            </a:r>
            <a:endParaRPr lang="en-US" altLang="ja-JP" dirty="0"/>
          </a:p>
          <a:p>
            <a:endParaRPr lang="en-US" altLang="ja-JP" dirty="0"/>
          </a:p>
          <a:p>
            <a:r>
              <a:rPr lang="ja-JP" altLang="en-US" dirty="0"/>
              <a:t>今画面に表示しているのはハザードマップポータルサイトというサイトです。</a:t>
            </a:r>
            <a:endParaRPr lang="en-US" altLang="ja-JP" dirty="0"/>
          </a:p>
          <a:p>
            <a:r>
              <a:rPr lang="ja-JP" altLang="en-US" dirty="0"/>
              <a:t>こちらでは自治体別や災害種別に全国のハザードマップを表示することができるので、</a:t>
            </a:r>
            <a:endParaRPr lang="en-US" altLang="ja-JP" dirty="0"/>
          </a:p>
          <a:p>
            <a:r>
              <a:rPr lang="ja-JP" altLang="en-US" dirty="0"/>
              <a:t>知っておくと旅行先等でも使用できますね。</a:t>
            </a:r>
            <a:endParaRPr lang="en-US" altLang="ja-JP" dirty="0"/>
          </a:p>
          <a:p>
            <a:r>
              <a:rPr lang="ja-JP" altLang="en-US" dirty="0"/>
              <a:t>こちらのサイトへはハンドブックの</a:t>
            </a:r>
            <a:r>
              <a:rPr lang="en-US" altLang="ja-JP" dirty="0"/>
              <a:t>QR</a:t>
            </a:r>
            <a:r>
              <a:rPr lang="ja-JP" altLang="en-US" dirty="0"/>
              <a:t>コードからご覧いただけますので是非見てみてください。</a:t>
            </a:r>
            <a:endParaRPr lang="en-US" altLang="ja-JP" dirty="0"/>
          </a:p>
          <a:p>
            <a:endParaRPr lang="en-US" altLang="ja-JP" dirty="0"/>
          </a:p>
          <a:p>
            <a:r>
              <a:rPr lang="ja-JP" altLang="en-US" dirty="0"/>
              <a:t>このハザードマップを見ながら考えていただきたいのが、</a:t>
            </a:r>
            <a:endParaRPr lang="en-US" altLang="ja-JP" dirty="0"/>
          </a:p>
          <a:p>
            <a:r>
              <a:rPr lang="ja-JP" altLang="en-US" dirty="0"/>
              <a:t>①自分の家が浸水エリア内か、外か。</a:t>
            </a:r>
            <a:endParaRPr lang="en-US" altLang="ja-JP" dirty="0"/>
          </a:p>
          <a:p>
            <a:r>
              <a:rPr lang="ja-JP" altLang="en-US" dirty="0"/>
              <a:t>②避難場所はどこか。</a:t>
            </a:r>
            <a:endParaRPr lang="en-US" altLang="ja-JP" dirty="0"/>
          </a:p>
          <a:p>
            <a:r>
              <a:rPr lang="ja-JP" altLang="en-US" dirty="0"/>
              <a:t>③避難所はどこか。です。</a:t>
            </a:r>
            <a:endParaRPr lang="en-US" altLang="ja-JP" dirty="0"/>
          </a:p>
          <a:p>
            <a:endParaRPr lang="en-US" altLang="ja-JP" dirty="0"/>
          </a:p>
        </p:txBody>
      </p:sp>
      <p:sp>
        <p:nvSpPr>
          <p:cNvPr id="409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FFFE1D0-9016-49D3-9FAB-B15DCD79804C}" type="slidenum">
              <a:rPr lang="ja-JP" altLang="en-US" sz="1200" smtClean="0">
                <a:solidFill>
                  <a:srgbClr val="000000"/>
                </a:solidFill>
              </a:rPr>
              <a:pPr/>
              <a:t>8</a:t>
            </a:fld>
            <a:endParaRPr lang="ja-JP"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a:t>今、避難場所と避難所と言いましたが違いは御存知ですか？</a:t>
            </a:r>
            <a:endParaRPr lang="en-US" altLang="ja-JP" dirty="0"/>
          </a:p>
          <a:p>
            <a:pPr>
              <a:defRPr/>
            </a:pPr>
            <a:r>
              <a:rPr lang="ja-JP" altLang="en-US" dirty="0"/>
              <a:t>避難場所と避難所は別物です。</a:t>
            </a:r>
            <a:endParaRPr lang="en-US" altLang="ja-JP" dirty="0"/>
          </a:p>
          <a:p>
            <a:pPr>
              <a:defRPr/>
            </a:pPr>
            <a:r>
              <a:rPr lang="ja-JP" altLang="en-US" dirty="0"/>
              <a:t>避難場所は命も守るために緊急的に避難する場所、</a:t>
            </a:r>
            <a:endParaRPr lang="en-US" altLang="ja-JP" dirty="0"/>
          </a:p>
          <a:p>
            <a:pPr>
              <a:defRPr/>
            </a:pPr>
            <a:r>
              <a:rPr lang="ja-JP" altLang="en-US" dirty="0"/>
              <a:t>避難所は一定期間生活するための施設となります。</a:t>
            </a:r>
            <a:endParaRPr lang="en-US" altLang="ja-JP" dirty="0"/>
          </a:p>
          <a:p>
            <a:pPr>
              <a:defRPr/>
            </a:pPr>
            <a:endParaRPr lang="en-US" altLang="ja-JP" dirty="0"/>
          </a:p>
          <a:p>
            <a:pPr>
              <a:defRPr/>
            </a:pPr>
            <a:r>
              <a:rPr lang="ja-JP" altLang="en-US" dirty="0"/>
              <a:t>津波が発生した場合、</a:t>
            </a:r>
            <a:endParaRPr lang="en-US" altLang="ja-JP" dirty="0"/>
          </a:p>
          <a:p>
            <a:pPr>
              <a:defRPr/>
            </a:pPr>
            <a:r>
              <a:rPr lang="ja-JP" altLang="en-US" dirty="0"/>
              <a:t>まずは命を守るために（クリック）これらの津波の避難場所や、津波避難ビルにまずは避難しなければなりません。</a:t>
            </a:r>
            <a:endParaRPr lang="en-US" altLang="ja-JP" dirty="0"/>
          </a:p>
          <a:p>
            <a:pPr>
              <a:defRPr/>
            </a:pPr>
            <a:r>
              <a:rPr lang="ja-JP" altLang="en-US" dirty="0"/>
              <a:t>イラストはハザードマップによって様々ですが、このようなピクトグラムで表されています。</a:t>
            </a:r>
            <a:endParaRPr lang="en-US" altLang="ja-JP" dirty="0"/>
          </a:p>
          <a:p>
            <a:pPr>
              <a:defRPr/>
            </a:pPr>
            <a:endParaRPr lang="en-US" altLang="ja-JP" dirty="0"/>
          </a:p>
          <a:p>
            <a:pPr>
              <a:defRPr/>
            </a:pPr>
            <a:r>
              <a:rPr lang="ja-JP" altLang="en-US" dirty="0"/>
              <a:t>一方避難所は（クリック）このようなピクトグラムになります。</a:t>
            </a:r>
            <a:endParaRPr lang="en-US" altLang="ja-JP" dirty="0"/>
          </a:p>
          <a:p>
            <a:pPr>
              <a:defRPr/>
            </a:pPr>
            <a:endParaRPr lang="en-US" altLang="ja-JP" dirty="0"/>
          </a:p>
          <a:p>
            <a:pPr>
              <a:defRPr/>
            </a:pPr>
            <a:r>
              <a:rPr lang="ja-JP" altLang="en-US" dirty="0"/>
              <a:t>それでは</a:t>
            </a:r>
            <a:r>
              <a:rPr lang="en-US" altLang="ja-JP" dirty="0"/>
              <a:t>10</a:t>
            </a:r>
            <a:r>
              <a:rPr lang="ja-JP" altLang="en-US" dirty="0"/>
              <a:t>分ほど時間をとりますので、ハザードマップを見ながらあなたが目指すべき避難場所と避難所を確認してハンドブックに記載してみてください。</a:t>
            </a:r>
            <a:endParaRPr lang="en-US" altLang="ja-JP" dirty="0"/>
          </a:p>
        </p:txBody>
      </p:sp>
      <p:sp>
        <p:nvSpPr>
          <p:cNvPr id="430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BA5E35F-40E1-4B77-8999-696885E53511}" type="slidenum">
              <a:rPr lang="ja-JP" altLang="en-US" sz="1200" smtClean="0">
                <a:solidFill>
                  <a:srgbClr val="000000"/>
                </a:solidFill>
              </a:rPr>
              <a:pPr/>
              <a:t>9</a:t>
            </a:fld>
            <a:endParaRPr lang="ja-JP"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42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131931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7770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84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92D050"/>
              </a:buClr>
              <a:buSzPct val="85000"/>
              <a:buFont typeface="ＭＳ Ｐゴシック" panose="020B0600070205080204" pitchFamily="50" charset="-128"/>
              <a:buChar char="●"/>
              <a:defRPr sz="3200"/>
            </a:lvl1pPr>
            <a:lvl2pPr marL="742950" indent="-382588">
              <a:buClr>
                <a:srgbClr val="92D050"/>
              </a:buClr>
              <a:buFont typeface="Wingdings" panose="05000000000000000000" pitchFamily="2" charset="2"/>
              <a:buChar char="ü"/>
              <a:defRPr sz="3000"/>
            </a:lvl2pPr>
            <a:lvl3pPr marL="1073150" indent="-268288">
              <a:buClr>
                <a:srgbClr val="92D050"/>
              </a:buClr>
              <a:buFont typeface="Arial" panose="020B0604020202020204" pitchFamily="34" charset="0"/>
              <a:buChar char="•"/>
              <a:defRPr sz="3000"/>
            </a:lvl3pPr>
            <a:lvl4pPr marL="1527175" indent="-268288">
              <a:buClr>
                <a:srgbClr val="92D050"/>
              </a:buClr>
              <a:buFont typeface="Arial" panose="020B0604020202020204" pitchFamily="34" charset="0"/>
              <a:buChar char="•"/>
              <a:defRPr sz="3000"/>
            </a:lvl4pPr>
            <a:lvl5pPr marL="1971675" indent="-268288">
              <a:buClr>
                <a:srgbClr val="92D050"/>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65199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57200" y="1600202"/>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60911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3235699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0383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76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2105292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77302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50279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647342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22997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3300221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122533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Tree>
    <p:extLst>
      <p:ext uri="{BB962C8B-B14F-4D97-AF65-F5344CB8AC3E}">
        <p14:creationId xmlns:p14="http://schemas.microsoft.com/office/powerpoint/2010/main" val="2879514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037126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45404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Tree>
    <p:extLst>
      <p:ext uri="{BB962C8B-B14F-4D97-AF65-F5344CB8AC3E}">
        <p14:creationId xmlns:p14="http://schemas.microsoft.com/office/powerpoint/2010/main" val="2118244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05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15338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F1645C40-5ED5-4EE8-BF17-6957E3502B33}" type="datetime1">
              <a:rPr lang="ja-JP" altLang="en-US"/>
              <a:pPr>
                <a:defRPr/>
              </a:pPr>
              <a:t>2026/1/26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2427373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259961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554613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21498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486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832352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1614925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939331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3055838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29501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Tree>
    <p:extLst>
      <p:ext uri="{BB962C8B-B14F-4D97-AF65-F5344CB8AC3E}">
        <p14:creationId xmlns:p14="http://schemas.microsoft.com/office/powerpoint/2010/main" val="352268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15DB4B0E-11FF-4045-ADF2-491CE6C0F484}" type="datetime1">
              <a:rPr lang="ja-JP" altLang="en-US"/>
              <a:pPr>
                <a:defRPr/>
              </a:pPr>
              <a:t>2026/1/26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fld id="{AD8C775B-DCD9-4D6D-AB00-16CDAF9F236D}" type="slidenum">
              <a:rPr lang="ja-JP" altLang="en-US"/>
              <a:pPr>
                <a:defRPr/>
              </a:pPr>
              <a:t>‹#›</a:t>
            </a:fld>
            <a:endParaRPr lang="ja-JP" altLang="en-US"/>
          </a:p>
        </p:txBody>
      </p:sp>
    </p:spTree>
    <p:extLst>
      <p:ext uri="{BB962C8B-B14F-4D97-AF65-F5344CB8AC3E}">
        <p14:creationId xmlns:p14="http://schemas.microsoft.com/office/powerpoint/2010/main" val="1629899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125339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62447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838002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24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593731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827220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198553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93173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3348438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010651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0" y="0"/>
            <a:ext cx="0" cy="0"/>
          </a:xfrm>
        </p:spPr>
        <p:txBody>
          <a:bodyPr/>
          <a:lstStyle>
            <a:lvl1pPr>
              <a:defRPr/>
            </a:lvl1pPr>
          </a:lstStyle>
          <a:p>
            <a:pPr>
              <a:defRPr/>
            </a:pPr>
            <a:fld id="{9F3940BF-65C9-4701-92F3-6E9D5BB1140E}" type="datetime1">
              <a:rPr lang="ja-JP" altLang="en-US"/>
              <a:pPr>
                <a:defRPr/>
              </a:pPr>
              <a:t>2026/1/26</a:t>
            </a:fld>
            <a:endParaRPr lang="ja-JP" altLang="en-US"/>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42963AF-C1E3-4AC6-BF27-B0B6BD2C9117}" type="slidenum">
              <a:rPr lang="ja-JP" altLang="en-US"/>
              <a:pPr>
                <a:defRPr/>
              </a:pPr>
              <a:t>‹#›</a:t>
            </a:fld>
            <a:endParaRPr lang="ja-JP" altLang="en-US"/>
          </a:p>
        </p:txBody>
      </p:sp>
    </p:spTree>
    <p:extLst>
      <p:ext uri="{BB962C8B-B14F-4D97-AF65-F5344CB8AC3E}">
        <p14:creationId xmlns:p14="http://schemas.microsoft.com/office/powerpoint/2010/main" val="900262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Tree>
    <p:extLst>
      <p:ext uri="{BB962C8B-B14F-4D97-AF65-F5344CB8AC3E}">
        <p14:creationId xmlns:p14="http://schemas.microsoft.com/office/powerpoint/2010/main" val="3639623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424070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78031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103929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00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217905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805040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04004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83128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01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991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979535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B108125B-BEF5-4A63-A28B-7BD84B66102D}" type="datetime1">
              <a:rPr lang="ja-JP" altLang="en-US"/>
              <a:pPr>
                <a:defRPr/>
              </a:pPr>
              <a:t>2026/1/26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27262416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D5A767DF-C74E-43F1-9500-B1433C115422}" type="datetime1">
              <a:rPr lang="ja-JP" altLang="en-US"/>
              <a:pPr>
                <a:defRPr/>
              </a:pPr>
              <a:t>2026/1/26</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fld id="{FEEB1CAD-3C07-4F8B-B8AE-57699DA9197D}" type="slidenum">
              <a:rPr lang="ja-JP" altLang="en-US"/>
              <a:pPr>
                <a:defRPr/>
              </a:pPr>
              <a:t>‹#›</a:t>
            </a:fld>
            <a:endParaRPr lang="ja-JP" altLang="en-US"/>
          </a:p>
        </p:txBody>
      </p:sp>
    </p:spTree>
    <p:extLst>
      <p:ext uri="{BB962C8B-B14F-4D97-AF65-F5344CB8AC3E}">
        <p14:creationId xmlns:p14="http://schemas.microsoft.com/office/powerpoint/2010/main" val="2740827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0" y="0"/>
            <a:ext cx="0" cy="0"/>
          </a:xfrm>
        </p:spPr>
        <p:txBody>
          <a:bodyPr/>
          <a:lstStyle>
            <a:lvl1pPr>
              <a:defRPr/>
            </a:lvl1pPr>
          </a:lstStyle>
          <a:p>
            <a:pPr>
              <a:defRPr/>
            </a:pPr>
            <a:fld id="{81B3AE0B-1607-4E56-A243-7B1A74893AE8}" type="datetime1">
              <a:rPr lang="ja-JP" altLang="en-US"/>
              <a:pPr>
                <a:defRPr/>
              </a:pPr>
              <a:t>2026/1/26</a:t>
            </a:fld>
            <a:endParaRPr lang="ja-JP" altLang="en-US"/>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5F07032-F958-43A1-B754-E7D6EB3D60BF}" type="slidenum">
              <a:rPr lang="ja-JP" altLang="en-US"/>
              <a:pPr>
                <a:defRPr/>
              </a:pPr>
              <a:t>‹#›</a:t>
            </a:fld>
            <a:endParaRPr lang="ja-JP" altLang="en-US"/>
          </a:p>
        </p:txBody>
      </p:sp>
    </p:spTree>
    <p:extLst>
      <p:ext uri="{BB962C8B-B14F-4D97-AF65-F5344CB8AC3E}">
        <p14:creationId xmlns:p14="http://schemas.microsoft.com/office/powerpoint/2010/main" val="1589616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Tree>
    <p:extLst>
      <p:ext uri="{BB962C8B-B14F-4D97-AF65-F5344CB8AC3E}">
        <p14:creationId xmlns:p14="http://schemas.microsoft.com/office/powerpoint/2010/main" val="1630974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96470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Tree>
    <p:extLst>
      <p:ext uri="{BB962C8B-B14F-4D97-AF65-F5344CB8AC3E}">
        <p14:creationId xmlns:p14="http://schemas.microsoft.com/office/powerpoint/2010/main" val="2280057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869129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311732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348091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38239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39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359859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5424217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571710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776866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6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18746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8"/>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5" name="テキスト プレースホルダー 4"/>
          <p:cNvSpPr>
            <a:spLocks noGrp="1"/>
          </p:cNvSpPr>
          <p:nvPr>
            <p:ph type="body" sz="quarter" idx="11"/>
          </p:nvPr>
        </p:nvSpPr>
        <p:spPr>
          <a:xfrm>
            <a:off x="116505" y="638177"/>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25068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57200" y="1600202"/>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61788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9.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B3812BE8-9A32-47B4-8932-B4EC07CCC465}"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48" r:id="rId1"/>
    <p:sldLayoutId id="2147507749" r:id="rId2"/>
    <p:sldLayoutId id="2147507818" r:id="rId3"/>
    <p:sldLayoutId id="2147507819" r:id="rId4"/>
    <p:sldLayoutId id="2147507820" r:id="rId5"/>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lt1" tx1="dk1" bg2="lt2" tx2="dk2" accent1="accent1" accent2="accent2" accent3="accent3" accent4="accent4" accent5="accent5" accent6="accent6" hlink="hlink" folHlink="folHlink"/>
  <p:sldLayoutIdLst>
    <p:sldLayoutId id="2147507805" r:id="rId1"/>
    <p:sldLayoutId id="2147507806" r:id="rId2"/>
    <p:sldLayoutId id="2147507807" r:id="rId3"/>
    <p:sldLayoutId id="2147507808" r:id="rId4"/>
    <p:sldLayoutId id="2147507809" r:id="rId5"/>
    <p:sldLayoutId id="2147507810" r:id="rId6"/>
    <p:sldLayoutId id="2147507811" r:id="rId7"/>
    <p:sldLayoutId id="2147507812" r:id="rId8"/>
    <p:sldLayoutId id="2147507813" r:id="rId9"/>
    <p:sldLayoutId id="2147507814" r:id="rId10"/>
    <p:sldLayoutId id="2147507815"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F38DDFD9-E6A6-48A6-AA44-7708B829C7BB}" type="slidenum">
              <a:rPr lang="ja-JP" altLang="en-US" sz="1400" b="1" smtClean="0">
                <a:solidFill>
                  <a:srgbClr val="FFFFFF"/>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a:solidFill>
                <a:srgbClr val="FFFFFF"/>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816" r:id="rId1"/>
    <p:sldLayoutId id="2147507817" r:id="rId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52"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8F930437-773D-45B6-BE4B-9C30130C411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50" r:id="rId1"/>
    <p:sldLayoutId id="2147507751" r:id="rId2"/>
    <p:sldLayoutId id="2147507752" r:id="rId3"/>
    <p:sldLayoutId id="2147507753" r:id="rId4"/>
    <p:sldLayoutId id="2147507754" r:id="rId5"/>
    <p:sldLayoutId id="2147507755" r:id="rId6"/>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076"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dirty="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2E8D6303-1A56-4B33-B4B8-E2709E83C709}"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56" r:id="rId1"/>
    <p:sldLayoutId id="2147507757" r:id="rId2"/>
    <p:sldLayoutId id="2147507758" r:id="rId3"/>
    <p:sldLayoutId id="2147507759" r:id="rId4"/>
    <p:sldLayoutId id="2147507760" r:id="rId5"/>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4100"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0AB1E4B8-6743-43B6-AE97-9E254F739C2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61" r:id="rId1"/>
    <p:sldLayoutId id="2147507762" r:id="rId2"/>
    <p:sldLayoutId id="2147507763" r:id="rId3"/>
    <p:sldLayoutId id="2147507764" r:id="rId4"/>
    <p:sldLayoutId id="2147507765" r:id="rId5"/>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タイトル 1"/>
          <p:cNvSpPr txBox="1">
            <a:spLocks/>
          </p:cNvSpPr>
          <p:nvPr userDrawn="1"/>
        </p:nvSpPr>
        <p:spPr>
          <a:xfrm>
            <a:off x="0" y="0"/>
            <a:ext cx="9144000" cy="549275"/>
          </a:xfrm>
          <a:prstGeom prst="rect">
            <a:avLst/>
          </a:prstGeom>
          <a:solidFill>
            <a:schemeClr val="tx2">
              <a:lumMod val="75000"/>
            </a:schemeClr>
          </a:solidFill>
          <a:ln>
            <a:solidFill>
              <a:schemeClr val="tx2">
                <a:lumMod val="75000"/>
              </a:schemeClr>
            </a:solidFill>
          </a:ln>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24" name="テキスト ボックス 8"/>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3998E189-A6A8-4A79-876C-DB86CB676B2C}"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766" r:id="rId1"/>
    <p:sldLayoutId id="2147507767" r:id="rId2"/>
    <p:sldLayoutId id="2147507768" r:id="rId3"/>
    <p:sldLayoutId id="2147507769" r:id="rId4"/>
    <p:sldLayoutId id="2147507770" r:id="rId5"/>
    <p:sldLayoutId id="2147507771" r:id="rId6"/>
    <p:sldLayoutId id="2147507772" r:id="rId7"/>
    <p:sldLayoutId id="2147507773" r:id="rId8"/>
    <p:sldLayoutId id="2147507774" r:id="rId9"/>
    <p:sldLayoutId id="2147507775" r:id="rId10"/>
    <p:sldLayoutId id="2147507776"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7777" r:id="rId1"/>
    <p:sldLayoutId id="2147507778" r:id="rId2"/>
    <p:sldLayoutId id="2147507779" r:id="rId3"/>
    <p:sldLayoutId id="2147507780" r:id="rId4"/>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lt1" tx1="dk1" bg2="lt2" tx2="dk2" accent1="accent1" accent2="accent2" accent3="accent3" accent4="accent4" accent5="accent5" accent6="accent6" hlink="hlink" folHlink="folHlink"/>
  <p:sldLayoutIdLst>
    <p:sldLayoutId id="2147507792" r:id="rId1"/>
    <p:sldLayoutId id="2147507793" r:id="rId2"/>
    <p:sldLayoutId id="2147507794" r:id="rId3"/>
    <p:sldLayoutId id="2147507795" r:id="rId4"/>
    <p:sldLayoutId id="2147507796" r:id="rId5"/>
    <p:sldLayoutId id="2147507797" r:id="rId6"/>
    <p:sldLayoutId id="2147507798" r:id="rId7"/>
    <p:sldLayoutId id="2147507799" r:id="rId8"/>
    <p:sldLayoutId id="2147507800" r:id="rId9"/>
    <p:sldLayoutId id="2147507801" r:id="rId10"/>
    <p:sldLayoutId id="2147507802"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defPPr>
              <a:defRPr lang="ja-JP"/>
            </a:defPPr>
            <a:lvl1pPr marL="0" algn="ctr" defTabSz="914400" rtl="0" eaLnBrk="1" latinLnBrk="0" hangingPunct="1">
              <a:defRPr kumimoji="1" sz="2800" kern="1200">
                <a:solidFill>
                  <a:srgbClr val="FFFF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endParaRPr lang="ja-JP" altLang="en-US" sz="1400" b="1" dirty="0">
              <a:solidFill>
                <a:prstClr val="white"/>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803" r:id="rId1"/>
    <p:sldLayoutId id="2147507804" r:id="rId2"/>
    <p:sldLayoutId id="2147507821" r:id="rId3"/>
    <p:sldLayoutId id="2147507822" r:id="rId4"/>
    <p:sldLayoutId id="2147507823" r:id="rId5"/>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s://youtu.be/843wOSdXHC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1"/>
          <p:cNvSpPr txBox="1">
            <a:spLocks/>
          </p:cNvSpPr>
          <p:nvPr/>
        </p:nvSpPr>
        <p:spPr>
          <a:xfrm>
            <a:off x="309563" y="5456238"/>
            <a:ext cx="8478837" cy="1385887"/>
          </a:xfrm>
          <a:prstGeom prst="rect">
            <a:avLst/>
          </a:prstGeom>
        </p:spPr>
        <p:txBody>
          <a:bodyPr anchor="b">
            <a:normAutofit fontScale="85000" lnSpcReduction="2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defRPr/>
            </a:pPr>
            <a:br>
              <a:rPr lang="en-US" altLang="ja-JP" sz="3100" dirty="0"/>
            </a:br>
            <a:r>
              <a:rPr lang="ja-JP" altLang="en-US" sz="3100" b="1" dirty="0">
                <a:solidFill>
                  <a:schemeClr val="tx1"/>
                </a:solidFill>
                <a:latin typeface="Meiryo UI" panose="020B0604030504040204" pitchFamily="50" charset="-128"/>
                <a:ea typeface="Meiryo UI" panose="020B0604030504040204" pitchFamily="50" charset="-128"/>
              </a:rPr>
              <a:t>令和７年度</a:t>
            </a:r>
            <a:r>
              <a:rPr lang="en-US" altLang="ja-JP" sz="3100" b="1" dirty="0">
                <a:solidFill>
                  <a:schemeClr val="tx1"/>
                </a:solidFill>
                <a:latin typeface="Meiryo UI" panose="020B0604030504040204" pitchFamily="50" charset="-128"/>
                <a:ea typeface="Meiryo UI" panose="020B0604030504040204" pitchFamily="50" charset="-128"/>
              </a:rPr>
              <a:t>(202</a:t>
            </a:r>
            <a:r>
              <a:rPr lang="ja-JP" altLang="en-US" sz="3100" b="1" dirty="0">
                <a:solidFill>
                  <a:schemeClr val="tx1"/>
                </a:solidFill>
                <a:latin typeface="Meiryo UI" panose="020B0604030504040204" pitchFamily="50" charset="-128"/>
                <a:ea typeface="Meiryo UI" panose="020B0604030504040204" pitchFamily="50" charset="-128"/>
              </a:rPr>
              <a:t>５年度</a:t>
            </a:r>
            <a:r>
              <a:rPr lang="en-US" altLang="ja-JP" sz="3100" b="1" dirty="0">
                <a:solidFill>
                  <a:schemeClr val="tx1"/>
                </a:solidFill>
                <a:latin typeface="Meiryo UI" panose="020B0604030504040204" pitchFamily="50" charset="-128"/>
                <a:ea typeface="Meiryo UI" panose="020B0604030504040204" pitchFamily="50" charset="-128"/>
              </a:rPr>
              <a:t>)</a:t>
            </a:r>
            <a:endParaRPr lang="en-US" altLang="ja-JP" sz="1700" b="1" dirty="0">
              <a:solidFill>
                <a:schemeClr val="tx1"/>
              </a:solidFill>
              <a:latin typeface="Meiryo UI" panose="020B0604030504040204" pitchFamily="50" charset="-128"/>
              <a:ea typeface="Meiryo UI" panose="020B0604030504040204" pitchFamily="50" charset="-128"/>
            </a:endParaRPr>
          </a:p>
          <a:p>
            <a:pPr fontAlgn="auto">
              <a:spcAft>
                <a:spcPts val="0"/>
              </a:spcAft>
              <a:defRPr/>
            </a:pPr>
            <a:endParaRPr lang="en-US" altLang="ja-JP" sz="1700" b="1" dirty="0">
              <a:solidFill>
                <a:schemeClr val="tx1"/>
              </a:solidFill>
              <a:latin typeface="Meiryo UI" panose="020B0604030504040204" pitchFamily="50" charset="-128"/>
              <a:ea typeface="Meiryo UI" panose="020B0604030504040204" pitchFamily="50" charset="-128"/>
            </a:endParaRPr>
          </a:p>
          <a:p>
            <a:pPr fontAlgn="auto">
              <a:spcAft>
                <a:spcPts val="0"/>
              </a:spcAft>
              <a:defRPr/>
            </a:pPr>
            <a:r>
              <a:rPr lang="ja-JP" altLang="en-US" sz="2400" b="1" dirty="0">
                <a:solidFill>
                  <a:schemeClr val="tx1"/>
                </a:solidFill>
                <a:latin typeface="Meiryo UI" panose="020B0604030504040204" pitchFamily="50" charset="-128"/>
                <a:ea typeface="Meiryo UI" panose="020B0604030504040204" pitchFamily="50" charset="-128"/>
              </a:rPr>
              <a:t>北海道総務部危機対策局危機対策課</a:t>
            </a:r>
            <a:br>
              <a:rPr lang="en-US" altLang="ja-JP" sz="2400" b="1" dirty="0">
                <a:solidFill>
                  <a:schemeClr val="tx1"/>
                </a:solidFill>
                <a:latin typeface="Meiryo UI" panose="020B0604030504040204" pitchFamily="50" charset="-128"/>
                <a:ea typeface="Meiryo UI" panose="020B0604030504040204" pitchFamily="50" charset="-128"/>
              </a:rPr>
            </a:br>
            <a:endParaRPr lang="ja-JP" altLang="en-US" sz="2400" b="1" dirty="0">
              <a:solidFill>
                <a:schemeClr val="tx1"/>
              </a:solidFill>
              <a:latin typeface="Meiryo UI" panose="020B0604030504040204" pitchFamily="50" charset="-128"/>
              <a:ea typeface="Meiryo UI" panose="020B0604030504040204" pitchFamily="50" charset="-128"/>
            </a:endParaRPr>
          </a:p>
        </p:txBody>
      </p:sp>
      <p:sp>
        <p:nvSpPr>
          <p:cNvPr id="23556" name="タイトル 1"/>
          <p:cNvSpPr txBox="1">
            <a:spLocks/>
          </p:cNvSpPr>
          <p:nvPr/>
        </p:nvSpPr>
        <p:spPr bwMode="auto">
          <a:xfrm>
            <a:off x="0" y="2033588"/>
            <a:ext cx="91440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4400" b="1">
                <a:latin typeface="Meiryo UI" panose="020B0604030504040204" pitchFamily="50" charset="-128"/>
                <a:ea typeface="Meiryo UI" panose="020B0604030504040204" pitchFamily="50" charset="-128"/>
              </a:rPr>
              <a:t>確認しよう！</a:t>
            </a:r>
            <a:endParaRPr lang="en-US" altLang="ja-JP" sz="4400" b="1">
              <a:latin typeface="Meiryo UI" panose="020B0604030504040204" pitchFamily="50" charset="-128"/>
              <a:ea typeface="Meiryo UI" panose="020B0604030504040204" pitchFamily="50" charset="-128"/>
            </a:endParaRPr>
          </a:p>
          <a:p>
            <a:pPr algn="ctr"/>
            <a:r>
              <a:rPr lang="ja-JP" altLang="en-US" sz="4400" b="1">
                <a:latin typeface="Meiryo UI" panose="020B0604030504040204" pitchFamily="50" charset="-128"/>
                <a:ea typeface="Meiryo UI" panose="020B0604030504040204" pitchFamily="50" charset="-128"/>
              </a:rPr>
              <a:t>～家庭における災害への備え～</a:t>
            </a:r>
            <a:endParaRPr lang="en-US" altLang="ja-JP" sz="4400" b="1">
              <a:latin typeface="Meiryo UI" panose="020B0604030504040204" pitchFamily="50" charset="-128"/>
              <a:ea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2"/>
          <p:cNvPicPr>
            <a:picLocks noChangeAspect="1"/>
          </p:cNvPicPr>
          <p:nvPr/>
        </p:nvPicPr>
        <p:blipFill>
          <a:blip r:embed="rId3">
            <a:extLst>
              <a:ext uri="{28A0092B-C50C-407E-A947-70E740481C1C}">
                <a14:useLocalDpi xmlns:a14="http://schemas.microsoft.com/office/drawing/2010/main" val="0"/>
              </a:ext>
            </a:extLst>
          </a:blip>
          <a:srcRect t="8000" r="6013" b="48032"/>
          <a:stretch>
            <a:fillRect/>
          </a:stretch>
        </p:blipFill>
        <p:spPr bwMode="auto">
          <a:xfrm>
            <a:off x="31750" y="684213"/>
            <a:ext cx="9040813"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t="5923" r="50123"/>
          <a:stretch/>
        </p:blipFill>
        <p:spPr>
          <a:xfrm>
            <a:off x="412750" y="904875"/>
            <a:ext cx="7381875" cy="3805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図 6"/>
          <p:cNvPicPr>
            <a:picLocks noChangeAspect="1"/>
          </p:cNvPicPr>
          <p:nvPr/>
        </p:nvPicPr>
        <p:blipFill rotWithShape="1">
          <a:blip r:embed="rId4"/>
          <a:srcRect t="5923" r="50123"/>
          <a:stretch/>
        </p:blipFill>
        <p:spPr>
          <a:xfrm>
            <a:off x="668338" y="1228725"/>
            <a:ext cx="7199312" cy="3706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084" name="Picture 4" descr="X:\320_十勝総合振興局\010_総務課\06名刺用素材\05試される大地\基本デザイン.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rotWithShape="1">
          <a:blip r:embed="rId6"/>
          <a:srcRect t="5923" r="50124"/>
          <a:stretch/>
        </p:blipFill>
        <p:spPr>
          <a:xfrm>
            <a:off x="968375" y="1736725"/>
            <a:ext cx="7199313" cy="372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図 8"/>
          <p:cNvPicPr>
            <a:picLocks noChangeAspect="1"/>
          </p:cNvPicPr>
          <p:nvPr/>
        </p:nvPicPr>
        <p:blipFill rotWithShape="1">
          <a:blip r:embed="rId7"/>
          <a:srcRect t="5511" r="50000"/>
          <a:stretch/>
        </p:blipFill>
        <p:spPr>
          <a:xfrm>
            <a:off x="1290638" y="2222500"/>
            <a:ext cx="7199312" cy="373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図 9"/>
          <p:cNvPicPr>
            <a:picLocks noChangeAspect="1"/>
          </p:cNvPicPr>
          <p:nvPr/>
        </p:nvPicPr>
        <p:blipFill rotWithShape="1">
          <a:blip r:embed="rId8"/>
          <a:srcRect t="5923" r="50000"/>
          <a:stretch/>
        </p:blipFill>
        <p:spPr>
          <a:xfrm>
            <a:off x="1601788" y="2814638"/>
            <a:ext cx="7200900" cy="3675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088"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グループ化 1"/>
          <p:cNvGrpSpPr>
            <a:grpSpLocks/>
          </p:cNvGrpSpPr>
          <p:nvPr/>
        </p:nvGrpSpPr>
        <p:grpSpPr bwMode="auto">
          <a:xfrm>
            <a:off x="1871663" y="1266825"/>
            <a:ext cx="5400675" cy="2349500"/>
            <a:chOff x="971599" y="863715"/>
            <a:chExt cx="7227021" cy="4942302"/>
          </a:xfrm>
        </p:grpSpPr>
        <p:sp>
          <p:nvSpPr>
            <p:cNvPr id="6" name="フリーフォーム 5"/>
            <p:cNvSpPr/>
            <p:nvPr/>
          </p:nvSpPr>
          <p:spPr>
            <a:xfrm rot="21600000">
              <a:off x="971599" y="863715"/>
              <a:ext cx="3613510"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7" name="フリーフォーム 6"/>
            <p:cNvSpPr/>
            <p:nvPr/>
          </p:nvSpPr>
          <p:spPr>
            <a:xfrm>
              <a:off x="4585109" y="863715"/>
              <a:ext cx="3613511"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8" name="フリーフォーム 7"/>
            <p:cNvSpPr/>
            <p:nvPr/>
          </p:nvSpPr>
          <p:spPr>
            <a:xfrm rot="21600000">
              <a:off x="971599" y="3334866"/>
              <a:ext cx="3613510"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a:solidFill>
              <a:srgbClr val="4BACC6"/>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9" name="フリーフォーム 8"/>
            <p:cNvSpPr/>
            <p:nvPr/>
          </p:nvSpPr>
          <p:spPr>
            <a:xfrm>
              <a:off x="4585109" y="3334866"/>
              <a:ext cx="3613511"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grpSp>
      <p:sp>
        <p:nvSpPr>
          <p:cNvPr id="10" name="右矢印 9"/>
          <p:cNvSpPr/>
          <p:nvPr/>
        </p:nvSpPr>
        <p:spPr>
          <a:xfrm rot="5400000">
            <a:off x="4054476" y="3944937"/>
            <a:ext cx="1035050" cy="898525"/>
          </a:xfrm>
          <a:prstGeom prst="rightArrow">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181" name="テキスト ボックス 11"/>
          <p:cNvSpPr txBox="1">
            <a:spLocks noChangeArrowheads="1"/>
          </p:cNvSpPr>
          <p:nvPr/>
        </p:nvSpPr>
        <p:spPr bwMode="auto">
          <a:xfrm>
            <a:off x="804863" y="5186363"/>
            <a:ext cx="75342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①</a:t>
            </a:r>
            <a:r>
              <a:rPr lang="ja-JP" altLang="en-US" sz="3200" b="1">
                <a:solidFill>
                  <a:srgbClr val="FF0000"/>
                </a:solidFill>
                <a:latin typeface="メイリオ" panose="020B0604030504040204" pitchFamily="50" charset="-128"/>
                <a:ea typeface="メイリオ" panose="020B0604030504040204" pitchFamily="50" charset="-128"/>
              </a:rPr>
              <a:t>状況に応じた避難方法</a:t>
            </a:r>
            <a:r>
              <a:rPr lang="ja-JP" altLang="en-US" sz="3200" b="1">
                <a:latin typeface="メイリオ" panose="020B0604030504040204" pitchFamily="50" charset="-128"/>
                <a:ea typeface="メイリオ" panose="020B0604030504040204" pitchFamily="50" charset="-128"/>
              </a:rPr>
              <a:t>を理解する</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②避難方法に応じた</a:t>
            </a:r>
            <a:r>
              <a:rPr lang="ja-JP" altLang="en-US" sz="3200" b="1">
                <a:solidFill>
                  <a:srgbClr val="FF0000"/>
                </a:solidFill>
                <a:latin typeface="メイリオ" panose="020B0604030504040204" pitchFamily="50" charset="-128"/>
                <a:ea typeface="メイリオ" panose="020B0604030504040204" pitchFamily="50" charset="-128"/>
              </a:rPr>
              <a:t>必要な物資を備える</a:t>
            </a:r>
          </a:p>
        </p:txBody>
      </p:sp>
      <p:sp>
        <p:nvSpPr>
          <p:cNvPr id="48134"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181"/>
                                        </p:tgtEl>
                                        <p:attrNameLst>
                                          <p:attrName>style.visibility</p:attrName>
                                        </p:attrNameLst>
                                      </p:cBhvr>
                                      <p:to>
                                        <p:strVal val="visible"/>
                                      </p:to>
                                    </p:set>
                                    <p:animEffect transition="in" filter="fade">
                                      <p:cBhvr>
                                        <p:cTn id="10"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01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
        <p:nvSpPr>
          <p:cNvPr id="5" name="タイトル 1"/>
          <p:cNvSpPr>
            <a:spLocks noGrp="1"/>
          </p:cNvSpPr>
          <p:nvPr>
            <p:ph type="ctrTitle"/>
          </p:nvPr>
        </p:nvSpPr>
        <p:spPr bwMode="auto">
          <a:xfrm>
            <a:off x="780256" y="2609850"/>
            <a:ext cx="7583488" cy="1638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700" b="1" dirty="0">
                <a:latin typeface="メイリオ" panose="020B0604030504040204" pitchFamily="50" charset="-128"/>
                <a:ea typeface="メイリオ" panose="020B0604030504040204" pitchFamily="50" charset="-128"/>
              </a:rPr>
              <a:t>動画視聴</a:t>
            </a:r>
            <a:br>
              <a:rPr lang="en-US" altLang="ja-JP" sz="2700" b="1" dirty="0">
                <a:latin typeface="メイリオ" panose="020B0604030504040204" pitchFamily="50" charset="-128"/>
                <a:ea typeface="メイリオ" panose="020B0604030504040204" pitchFamily="50" charset="-128"/>
              </a:rPr>
            </a:br>
            <a:r>
              <a:rPr lang="en-US" altLang="ja-JP" sz="2000" b="1" dirty="0">
                <a:latin typeface="メイリオ" panose="020B0604030504040204" pitchFamily="50" charset="-128"/>
                <a:ea typeface="メイリオ" panose="020B0604030504040204" pitchFamily="50" charset="-128"/>
                <a:hlinkClick r:id="rId4"/>
              </a:rPr>
              <a:t>https://youtu.be/843wOSdXHCo</a:t>
            </a:r>
            <a:br>
              <a:rPr lang="en-US" altLang="ja-JP" sz="2000" b="1" dirty="0">
                <a:latin typeface="メイリオ" panose="020B0604030504040204" pitchFamily="50" charset="-128"/>
                <a:ea typeface="メイリオ" panose="020B0604030504040204" pitchFamily="50" charset="-128"/>
              </a:rPr>
            </a:br>
            <a:endParaRPr lang="ja-JP" altLang="en-US" sz="2000" b="1"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44575" y="744538"/>
            <a:ext cx="5214938" cy="866775"/>
          </a:xfrm>
          <a:prstGeom prst="roundRect">
            <a:avLst>
              <a:gd name="adj" fmla="val 1489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92" dirty="0">
                <a:solidFill>
                  <a:schemeClr val="bg1"/>
                </a:solidFill>
                <a:latin typeface="BIZ UDPゴシック" panose="020B0400000000000000" pitchFamily="50" charset="-128"/>
                <a:ea typeface="BIZ UDPゴシック" panose="020B0400000000000000" pitchFamily="50" charset="-128"/>
              </a:rPr>
              <a:t>“水平避難”のポイント</a:t>
            </a:r>
          </a:p>
        </p:txBody>
      </p:sp>
      <p:pic>
        <p:nvPicPr>
          <p:cNvPr id="54275" name="Picture 2" descr="https://www.bousai.go.jp/oukyu/hinanjouhou/r3_hinanjouhou_guideline/img/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413000"/>
            <a:ext cx="38544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333375" y="5257800"/>
            <a:ext cx="3746500" cy="603250"/>
          </a:xfrm>
          <a:prstGeom prst="rect">
            <a:avLst/>
          </a:prstGeom>
          <a:solidFill>
            <a:srgbClr val="FFFF00"/>
          </a:solidFill>
        </p:spPr>
        <p:txBody>
          <a:bodyPr>
            <a:spAutoFit/>
          </a:bodyPr>
          <a:lstStyle/>
          <a:p>
            <a:pPr algn="ctr">
              <a:defRPr/>
            </a:pPr>
            <a:r>
              <a:rPr lang="ja-JP" altLang="en-US" sz="3323" dirty="0">
                <a:latin typeface="HG丸ｺﾞｼｯｸM-PRO" panose="020F0600000000000000" pitchFamily="50" charset="-128"/>
                <a:ea typeface="HG丸ｺﾞｼｯｸM-PRO" panose="020F0600000000000000" pitchFamily="50" charset="-128"/>
              </a:rPr>
              <a:t>自宅を離れて避難</a:t>
            </a:r>
          </a:p>
        </p:txBody>
      </p:sp>
      <p:sp>
        <p:nvSpPr>
          <p:cNvPr id="7" name="角丸四角形 6"/>
          <p:cNvSpPr/>
          <p:nvPr/>
        </p:nvSpPr>
        <p:spPr>
          <a:xfrm>
            <a:off x="4386263" y="2644775"/>
            <a:ext cx="4505325" cy="3103563"/>
          </a:xfrm>
          <a:prstGeom prst="roundRect">
            <a:avLst>
              <a:gd name="adj" fmla="val 9003"/>
            </a:avLst>
          </a:prstGeom>
          <a:solidFill>
            <a:srgbClr val="CC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▼土砂災害や洪水、津波など</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　 自宅にとどまることが危険</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　 な場合に選択</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585"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585"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a:t>
            </a:r>
            <a:r>
              <a:rPr lang="ja-JP" altLang="en-US" sz="2800" b="1" u="sng" dirty="0">
                <a:solidFill>
                  <a:srgbClr val="FF0000"/>
                </a:solidFill>
                <a:latin typeface="BIZ UDPゴシック" panose="020B0400000000000000" pitchFamily="50" charset="-128"/>
                <a:ea typeface="BIZ UDPゴシック" panose="020B0400000000000000" pitchFamily="50" charset="-128"/>
              </a:rPr>
              <a:t>非常持出品</a:t>
            </a:r>
            <a:r>
              <a:rPr lang="ja-JP" altLang="en-US" sz="2500" dirty="0">
                <a:solidFill>
                  <a:schemeClr val="tx1"/>
                </a:solidFill>
                <a:latin typeface="BIZ UDPゴシック" panose="020B0400000000000000" pitchFamily="50" charset="-128"/>
                <a:ea typeface="BIZ UDPゴシック" panose="020B0400000000000000" pitchFamily="50" charset="-128"/>
              </a:rPr>
              <a:t>を充実させて</a:t>
            </a:r>
            <a:endParaRPr lang="en-US" altLang="ja-JP" sz="25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500" dirty="0">
                <a:solidFill>
                  <a:schemeClr val="tx1"/>
                </a:solidFill>
                <a:latin typeface="BIZ UDPゴシック" panose="020B0400000000000000" pitchFamily="50" charset="-128"/>
                <a:ea typeface="BIZ UDPゴシック" panose="020B0400000000000000" pitchFamily="50" charset="-128"/>
              </a:rPr>
              <a:t>　 おくことが大切！</a:t>
            </a:r>
          </a:p>
        </p:txBody>
      </p:sp>
      <p:sp>
        <p:nvSpPr>
          <p:cNvPr id="8" name="下矢印 7"/>
          <p:cNvSpPr/>
          <p:nvPr/>
        </p:nvSpPr>
        <p:spPr>
          <a:xfrm>
            <a:off x="5621338" y="4078288"/>
            <a:ext cx="1719262" cy="558800"/>
          </a:xfrm>
          <a:prstGeom prst="down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4279"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F7FA104-6A9A-4E0A-AE2F-DAFD9942759C}" type="slidenum">
              <a:rPr lang="ja-JP" altLang="en-US"/>
              <a:pPr/>
              <a:t>16</a:t>
            </a:fld>
            <a:endParaRPr lang="ja-JP" altLang="en-US"/>
          </a:p>
        </p:txBody>
      </p:sp>
      <p:sp>
        <p:nvSpPr>
          <p:cNvPr id="5" name="テキスト ボックス 4"/>
          <p:cNvSpPr txBox="1"/>
          <p:nvPr/>
        </p:nvSpPr>
        <p:spPr>
          <a:xfrm>
            <a:off x="573088" y="820738"/>
            <a:ext cx="6911975" cy="660400"/>
          </a:xfrm>
          <a:prstGeom prst="rect">
            <a:avLst/>
          </a:prstGeom>
          <a:noFill/>
        </p:spPr>
        <p:txBody>
          <a:bodyPr>
            <a:spAutoFit/>
          </a:bodyPr>
          <a:lstStyle/>
          <a:p>
            <a:pPr>
              <a:defRPr/>
            </a:pPr>
            <a:r>
              <a:rPr lang="ja-JP" altLang="en-US" sz="3692" dirty="0">
                <a:latin typeface="BIZ UDPゴシック" panose="020B0400000000000000" pitchFamily="50" charset="-128"/>
                <a:ea typeface="BIZ UDPゴシック" panose="020B0400000000000000" pitchFamily="50" charset="-128"/>
              </a:rPr>
              <a:t>非常持ち出し袋に何を用意？</a:t>
            </a:r>
          </a:p>
        </p:txBody>
      </p:sp>
      <p:sp>
        <p:nvSpPr>
          <p:cNvPr id="6" name="テキスト ボックス 5"/>
          <p:cNvSpPr txBox="1"/>
          <p:nvPr/>
        </p:nvSpPr>
        <p:spPr>
          <a:xfrm>
            <a:off x="573088" y="5027613"/>
            <a:ext cx="8105775" cy="1001712"/>
          </a:xfrm>
          <a:prstGeom prst="rect">
            <a:avLst/>
          </a:prstGeom>
          <a:solidFill>
            <a:schemeClr val="accent4">
              <a:lumMod val="40000"/>
              <a:lumOff val="60000"/>
            </a:schemeClr>
          </a:solidFill>
        </p:spPr>
        <p:txBody>
          <a:bodyPr>
            <a:spAutoFit/>
          </a:bodyPr>
          <a:lstStyle/>
          <a:p>
            <a:pPr>
              <a:defRPr/>
            </a:pPr>
            <a:r>
              <a:rPr lang="ja-JP" altLang="en-US" sz="2954" dirty="0">
                <a:latin typeface="BIZ UDPゴシック" panose="020B0400000000000000" pitchFamily="50" charset="-128"/>
                <a:ea typeface="BIZ UDPゴシック" panose="020B0400000000000000" pitchFamily="50" charset="-128"/>
              </a:rPr>
              <a:t>災害時でも必要なものと</a:t>
            </a:r>
            <a:endParaRPr lang="en-US" altLang="ja-JP" sz="2954" dirty="0">
              <a:latin typeface="BIZ UDPゴシック" panose="020B0400000000000000" pitchFamily="50" charset="-128"/>
              <a:ea typeface="BIZ UDPゴシック" panose="020B0400000000000000" pitchFamily="50" charset="-128"/>
            </a:endParaRPr>
          </a:p>
          <a:p>
            <a:pPr>
              <a:defRPr/>
            </a:pPr>
            <a:r>
              <a:rPr lang="ja-JP" altLang="en-US" sz="2954" dirty="0">
                <a:latin typeface="BIZ UDPゴシック" panose="020B0400000000000000" pitchFamily="50" charset="-128"/>
                <a:ea typeface="BIZ UDPゴシック" panose="020B0400000000000000" pitchFamily="50" charset="-128"/>
              </a:rPr>
              <a:t>　災害時はあきらめるものを区別して考えよう！</a:t>
            </a:r>
          </a:p>
        </p:txBody>
      </p:sp>
      <p:pic>
        <p:nvPicPr>
          <p:cNvPr id="56325"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1662113"/>
            <a:ext cx="431641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テキスト ボックス 10"/>
          <p:cNvSpPr txBox="1">
            <a:spLocks noChangeArrowheads="1"/>
          </p:cNvSpPr>
          <p:nvPr/>
        </p:nvSpPr>
        <p:spPr bwMode="auto">
          <a:xfrm>
            <a:off x="5746750" y="1662113"/>
            <a:ext cx="2679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a:t>・懐中電灯</a:t>
            </a:r>
            <a:endParaRPr lang="en-US" altLang="ja-JP"/>
          </a:p>
          <a:p>
            <a:r>
              <a:rPr lang="ja-JP" altLang="en-US"/>
              <a:t>・マスク</a:t>
            </a:r>
            <a:endParaRPr lang="en-US" altLang="ja-JP"/>
          </a:p>
          <a:p>
            <a:r>
              <a:rPr lang="ja-JP" altLang="en-US"/>
              <a:t>・サンダル</a:t>
            </a:r>
            <a:endParaRPr lang="en-US" altLang="ja-JP"/>
          </a:p>
          <a:p>
            <a:r>
              <a:rPr lang="ja-JP" altLang="en-US"/>
              <a:t>・アルミホイル</a:t>
            </a:r>
            <a:endParaRPr lang="en-US" altLang="ja-JP"/>
          </a:p>
          <a:p>
            <a:r>
              <a:rPr lang="ja-JP" altLang="en-US"/>
              <a:t>・まくら</a:t>
            </a:r>
            <a:endParaRPr lang="en-US" altLang="ja-JP"/>
          </a:p>
          <a:p>
            <a:r>
              <a:rPr lang="ja-JP" altLang="en-US"/>
              <a:t>・割り箸</a:t>
            </a:r>
            <a:endParaRPr lang="en-US" altLang="ja-JP"/>
          </a:p>
          <a:p>
            <a:r>
              <a:rPr lang="ja-JP" altLang="en-US"/>
              <a:t>・ペーパートレー</a:t>
            </a:r>
            <a:endParaRPr lang="en-US" altLang="ja-JP"/>
          </a:p>
          <a:p>
            <a:r>
              <a:rPr lang="ja-JP" altLang="en-US"/>
              <a:t>・歯ブラシ</a:t>
            </a:r>
            <a:endParaRPr lang="en-US" altLang="ja-JP"/>
          </a:p>
          <a:p>
            <a:r>
              <a:rPr lang="ja-JP" altLang="en-US"/>
              <a:t>・コップ</a:t>
            </a:r>
            <a:endParaRPr lang="en-US" altLang="ja-JP"/>
          </a:p>
          <a:p>
            <a:r>
              <a:rPr lang="ja-JP" altLang="en-US"/>
              <a:t>・ライター</a:t>
            </a:r>
            <a:endParaRPr lang="en-US" altLang="ja-JP"/>
          </a:p>
          <a:p>
            <a:r>
              <a:rPr lang="ja-JP" altLang="en-US"/>
              <a:t>・筆記用具</a:t>
            </a:r>
            <a:endParaRPr lang="en-US" altLang="ja-JP"/>
          </a:p>
          <a:p>
            <a:r>
              <a:rPr lang="ja-JP" altLang="en-US"/>
              <a:t>・携帯用トイレ　など</a:t>
            </a:r>
          </a:p>
        </p:txBody>
      </p:sp>
      <p:sp>
        <p:nvSpPr>
          <p:cNvPr id="2" name="円形吹き出し 1"/>
          <p:cNvSpPr/>
          <p:nvPr/>
        </p:nvSpPr>
        <p:spPr>
          <a:xfrm>
            <a:off x="7245350" y="1984375"/>
            <a:ext cx="1657350" cy="1146175"/>
          </a:xfrm>
          <a:prstGeom prst="wedgeEllipseCallout">
            <a:avLst>
              <a:gd name="adj1" fmla="val -56708"/>
              <a:gd name="adj2" fmla="val 4174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585" dirty="0">
                <a:solidFill>
                  <a:schemeClr val="tx1"/>
                </a:solidFill>
              </a:rPr>
              <a:t>全部</a:t>
            </a:r>
            <a:endParaRPr lang="en-US" altLang="ja-JP" sz="2585" dirty="0">
              <a:solidFill>
                <a:schemeClr val="tx1"/>
              </a:solidFill>
            </a:endParaRPr>
          </a:p>
          <a:p>
            <a:pPr algn="ctr">
              <a:defRPr/>
            </a:pPr>
            <a:r>
              <a:rPr lang="ja-JP" altLang="en-US" sz="2585" dirty="0">
                <a:solidFill>
                  <a:schemeClr val="tx1"/>
                </a:solidFill>
              </a:rPr>
              <a:t>必要？</a:t>
            </a:r>
          </a:p>
        </p:txBody>
      </p:sp>
      <p:pic>
        <p:nvPicPr>
          <p:cNvPr id="56328"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番号プレースホルダー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17527B4-63D2-4DEC-A59C-A32FFD75603F}" type="slidenum">
              <a:rPr lang="ja-JP" altLang="en-US"/>
              <a:pPr/>
              <a:t>17</a:t>
            </a:fld>
            <a:endParaRPr lang="ja-JP" altLang="en-US"/>
          </a:p>
        </p:txBody>
      </p:sp>
      <p:sp>
        <p:nvSpPr>
          <p:cNvPr id="5" name="テキスト ボックス 4"/>
          <p:cNvSpPr txBox="1"/>
          <p:nvPr/>
        </p:nvSpPr>
        <p:spPr>
          <a:xfrm>
            <a:off x="557213" y="673100"/>
            <a:ext cx="5095875" cy="1455738"/>
          </a:xfrm>
          <a:prstGeom prst="rect">
            <a:avLst/>
          </a:prstGeom>
          <a:noFill/>
        </p:spPr>
        <p:txBody>
          <a:bodyPr>
            <a:spAutoFit/>
          </a:bodyPr>
          <a:lstStyle/>
          <a:p>
            <a:pPr>
              <a:defRPr/>
            </a:pPr>
            <a:r>
              <a:rPr lang="ja-JP" altLang="en-US" sz="4431" dirty="0">
                <a:latin typeface="BIZ UDPゴシック" panose="020B0400000000000000" pitchFamily="50" charset="-128"/>
                <a:ea typeface="BIZ UDPゴシック" panose="020B0400000000000000" pitchFamily="50" charset="-128"/>
              </a:rPr>
              <a:t>これがあると便利！</a:t>
            </a:r>
          </a:p>
        </p:txBody>
      </p:sp>
      <p:sp>
        <p:nvSpPr>
          <p:cNvPr id="2" name="テキスト ボックス 1"/>
          <p:cNvSpPr txBox="1"/>
          <p:nvPr/>
        </p:nvSpPr>
        <p:spPr>
          <a:xfrm>
            <a:off x="939800" y="1779588"/>
            <a:ext cx="3630613" cy="547687"/>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モバイルバッテリー</a:t>
            </a:r>
          </a:p>
        </p:txBody>
      </p:sp>
      <p:sp>
        <p:nvSpPr>
          <p:cNvPr id="7" name="テキスト ボックス 6"/>
          <p:cNvSpPr txBox="1"/>
          <p:nvPr/>
        </p:nvSpPr>
        <p:spPr>
          <a:xfrm>
            <a:off x="5497513" y="3649663"/>
            <a:ext cx="2708275" cy="546100"/>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ヘッドライト</a:t>
            </a:r>
          </a:p>
        </p:txBody>
      </p:sp>
      <p:sp>
        <p:nvSpPr>
          <p:cNvPr id="8" name="テキスト ボックス 7"/>
          <p:cNvSpPr txBox="1"/>
          <p:nvPr/>
        </p:nvSpPr>
        <p:spPr>
          <a:xfrm>
            <a:off x="520700" y="4549775"/>
            <a:ext cx="2708275" cy="547688"/>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ラップ</a:t>
            </a:r>
          </a:p>
        </p:txBody>
      </p:sp>
      <p:pic>
        <p:nvPicPr>
          <p:cNvPr id="58375"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2319338"/>
            <a:ext cx="2611437"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5275" y="1671638"/>
            <a:ext cx="283051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図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3" y="5067300"/>
            <a:ext cx="26035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7032625" y="5684838"/>
            <a:ext cx="1784350" cy="547687"/>
          </a:xfrm>
          <a:prstGeom prst="rect">
            <a:avLst/>
          </a:prstGeom>
          <a:noFill/>
        </p:spPr>
        <p:txBody>
          <a:bodyPr>
            <a:spAutoFit/>
          </a:bodyPr>
          <a:lstStyle/>
          <a:p>
            <a:pPr algn="ctr">
              <a:defRPr/>
            </a:pPr>
            <a:r>
              <a:rPr lang="ja-JP" altLang="en-US" sz="2954" dirty="0">
                <a:latin typeface="BIZ UDPゴシック" panose="020B0400000000000000" pitchFamily="50" charset="-128"/>
                <a:ea typeface="BIZ UDPゴシック" panose="020B0400000000000000" pitchFamily="50" charset="-128"/>
              </a:rPr>
              <a:t>新聞紙</a:t>
            </a:r>
          </a:p>
        </p:txBody>
      </p:sp>
      <p:pic>
        <p:nvPicPr>
          <p:cNvPr id="58379"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4392613"/>
            <a:ext cx="272573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descr="X:\320_十勝総合振興局\010_総務課\06名刺用素材\05試される大地\基本デザイン.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図 5"/>
          <p:cNvPicPr>
            <a:picLocks noChangeAspect="1"/>
          </p:cNvPicPr>
          <p:nvPr/>
        </p:nvPicPr>
        <p:blipFill>
          <a:blip r:embed="rId3">
            <a:extLst>
              <a:ext uri="{28A0092B-C50C-407E-A947-70E740481C1C}">
                <a14:useLocalDpi xmlns:a14="http://schemas.microsoft.com/office/drawing/2010/main" val="0"/>
              </a:ext>
            </a:extLst>
          </a:blip>
          <a:srcRect l="5029" t="32594" r="2330" b="33392"/>
          <a:stretch>
            <a:fillRect/>
          </a:stretch>
        </p:blipFill>
        <p:spPr bwMode="auto">
          <a:xfrm>
            <a:off x="96838" y="1223963"/>
            <a:ext cx="89757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pic>
        <p:nvPicPr>
          <p:cNvPr id="62468"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38175"/>
            <a:ext cx="864076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2"/>
          <p:cNvSpPr>
            <a:spLocks/>
          </p:cNvSpPr>
          <p:nvPr/>
        </p:nvSpPr>
        <p:spPr bwMode="auto">
          <a:xfrm>
            <a:off x="657225" y="3473450"/>
            <a:ext cx="7489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・津波から命を守るには、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a:t>
            </a:r>
            <a:r>
              <a:rPr lang="ja-JP" altLang="en-US" sz="4000" b="1" u="sng">
                <a:latin typeface="メイリオ" panose="020B0604030504040204" pitchFamily="50" charset="-128"/>
                <a:ea typeface="メイリオ" panose="020B0604030504040204" pitchFamily="50" charset="-128"/>
              </a:rPr>
              <a:t>　　　　　　</a:t>
            </a:r>
            <a:r>
              <a:rPr lang="ja-JP" altLang="en-US" sz="4000" b="1">
                <a:latin typeface="メイリオ" panose="020B0604030504040204" pitchFamily="50" charset="-128"/>
                <a:ea typeface="メイリオ" panose="020B0604030504040204" pitchFamily="50" charset="-128"/>
              </a:rPr>
              <a:t>が何よりも重要</a:t>
            </a:r>
          </a:p>
        </p:txBody>
      </p:sp>
      <p:pic>
        <p:nvPicPr>
          <p:cNvPr id="25603"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1"/>
          <p:cNvPicPr>
            <a:picLocks noChangeAspect="1"/>
          </p:cNvPicPr>
          <p:nvPr/>
        </p:nvPicPr>
        <p:blipFill>
          <a:blip r:embed="rId3">
            <a:extLst>
              <a:ext uri="{28A0092B-C50C-407E-A947-70E740481C1C}">
                <a14:useLocalDpi xmlns:a14="http://schemas.microsoft.com/office/drawing/2010/main" val="0"/>
              </a:ext>
            </a:extLst>
          </a:blip>
          <a:srcRect l="2670" t="8656" r="5455" b="69687"/>
          <a:stretch>
            <a:fillRect/>
          </a:stretch>
        </p:blipFill>
        <p:spPr bwMode="auto">
          <a:xfrm>
            <a:off x="269875" y="2033588"/>
            <a:ext cx="8716963"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89013" y="766763"/>
            <a:ext cx="5376862" cy="866775"/>
          </a:xfrm>
          <a:prstGeom prst="roundRect">
            <a:avLst>
              <a:gd name="adj" fmla="val 148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92" dirty="0">
                <a:solidFill>
                  <a:schemeClr val="bg1"/>
                </a:solidFill>
                <a:latin typeface="BIZ UDPゴシック" panose="020B0400000000000000" pitchFamily="50" charset="-128"/>
                <a:ea typeface="BIZ UDPゴシック" panose="020B0400000000000000" pitchFamily="50" charset="-128"/>
              </a:rPr>
              <a:t>“垂直避難”のポイント</a:t>
            </a:r>
          </a:p>
        </p:txBody>
      </p:sp>
      <p:sp>
        <p:nvSpPr>
          <p:cNvPr id="6" name="テキスト ボックス 5"/>
          <p:cNvSpPr txBox="1"/>
          <p:nvPr/>
        </p:nvSpPr>
        <p:spPr>
          <a:xfrm>
            <a:off x="217488" y="5424488"/>
            <a:ext cx="3792537" cy="603250"/>
          </a:xfrm>
          <a:prstGeom prst="rect">
            <a:avLst/>
          </a:prstGeom>
          <a:solidFill>
            <a:srgbClr val="FFFF00"/>
          </a:solidFill>
        </p:spPr>
        <p:txBody>
          <a:bodyPr>
            <a:spAutoFit/>
          </a:bodyPr>
          <a:lstStyle/>
          <a:p>
            <a:pPr algn="ctr">
              <a:defRPr/>
            </a:pPr>
            <a:r>
              <a:rPr lang="ja-JP" altLang="en-US" sz="3323" dirty="0">
                <a:latin typeface="HG丸ｺﾞｼｯｸM-PRO" panose="020F0600000000000000" pitchFamily="50" charset="-128"/>
                <a:ea typeface="HG丸ｺﾞｼｯｸM-PRO" panose="020F0600000000000000" pitchFamily="50" charset="-128"/>
              </a:rPr>
              <a:t>自宅内で安全確保</a:t>
            </a:r>
          </a:p>
        </p:txBody>
      </p:sp>
      <p:sp>
        <p:nvSpPr>
          <p:cNvPr id="7" name="角丸四角形 6"/>
          <p:cNvSpPr/>
          <p:nvPr/>
        </p:nvSpPr>
        <p:spPr>
          <a:xfrm>
            <a:off x="4043363" y="2314575"/>
            <a:ext cx="4899025" cy="3228975"/>
          </a:xfrm>
          <a:prstGeom prst="roundRect">
            <a:avLst>
              <a:gd name="adj" fmla="val 9003"/>
            </a:avLst>
          </a:prstGeom>
          <a:solidFill>
            <a:srgbClr val="CC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▼洪水や津波でも流失せず</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　 浸水しない安全な部屋が</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　 確保できる場合に選択</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954" dirty="0">
              <a:solidFill>
                <a:schemeClr val="tx1"/>
              </a:solidFill>
              <a:latin typeface="BIZ UDPゴシック" panose="020B0400000000000000" pitchFamily="50" charset="-128"/>
              <a:ea typeface="BIZ UDPゴシック" panose="020B0400000000000000" pitchFamily="50" charset="-128"/>
            </a:endParaRPr>
          </a:p>
          <a:p>
            <a:pPr>
              <a:defRPr/>
            </a:pPr>
            <a:endParaRPr lang="en-US" altLang="ja-JP" sz="2954"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▼水や食料、簡易トイレなど</a:t>
            </a:r>
            <a:endParaRPr lang="en-US" altLang="ja-JP" sz="2600" dirty="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600" dirty="0">
                <a:solidFill>
                  <a:schemeClr val="tx1"/>
                </a:solidFill>
                <a:latin typeface="BIZ UDPゴシック" panose="020B0400000000000000" pitchFamily="50" charset="-128"/>
                <a:ea typeface="BIZ UDPゴシック" panose="020B0400000000000000" pitchFamily="50" charset="-128"/>
              </a:rPr>
              <a:t>　 </a:t>
            </a:r>
            <a:r>
              <a:rPr lang="ja-JP" altLang="en-US" sz="2800" b="1" u="sng" dirty="0">
                <a:solidFill>
                  <a:srgbClr val="FF0000"/>
                </a:solidFill>
                <a:latin typeface="BIZ UDPゴシック" panose="020B0400000000000000" pitchFamily="50" charset="-128"/>
                <a:ea typeface="BIZ UDPゴシック" panose="020B0400000000000000" pitchFamily="50" charset="-128"/>
              </a:rPr>
              <a:t>非常備蓄品</a:t>
            </a:r>
            <a:r>
              <a:rPr lang="ja-JP" altLang="en-US" sz="2600" dirty="0">
                <a:solidFill>
                  <a:schemeClr val="tx1"/>
                </a:solidFill>
                <a:latin typeface="BIZ UDPゴシック" panose="020B0400000000000000" pitchFamily="50" charset="-128"/>
                <a:ea typeface="BIZ UDPゴシック" panose="020B0400000000000000" pitchFamily="50" charset="-128"/>
              </a:rPr>
              <a:t>の充実が大切！</a:t>
            </a:r>
          </a:p>
        </p:txBody>
      </p:sp>
      <p:sp>
        <p:nvSpPr>
          <p:cNvPr id="8" name="下矢印 7"/>
          <p:cNvSpPr/>
          <p:nvPr/>
        </p:nvSpPr>
        <p:spPr>
          <a:xfrm>
            <a:off x="5453063" y="3906838"/>
            <a:ext cx="1719262" cy="557212"/>
          </a:xfrm>
          <a:prstGeom prst="down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6566" name="図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997075"/>
            <a:ext cx="36036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5"/>
          <p:cNvPicPr>
            <a:picLocks noChangeAspect="1"/>
          </p:cNvPicPr>
          <p:nvPr/>
        </p:nvPicPr>
        <p:blipFill>
          <a:blip r:embed="rId3">
            <a:extLst>
              <a:ext uri="{28A0092B-C50C-407E-A947-70E740481C1C}">
                <a14:useLocalDpi xmlns:a14="http://schemas.microsoft.com/office/drawing/2010/main" val="0"/>
              </a:ext>
            </a:extLst>
          </a:blip>
          <a:srcRect l="5339" t="66736" r="1624" b="4388"/>
          <a:stretch>
            <a:fillRect/>
          </a:stretch>
        </p:blipFill>
        <p:spPr bwMode="auto">
          <a:xfrm>
            <a:off x="17463" y="1628775"/>
            <a:ext cx="91265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Ⅱ</a:t>
            </a:r>
            <a:r>
              <a:rPr lang="ja-JP" altLang="en-US" sz="3200">
                <a:solidFill>
                  <a:schemeClr val="bg1"/>
                </a:solidFill>
                <a:latin typeface="ＭＳ Ｐゴシック" panose="020B0600070205080204" pitchFamily="50" charset="-128"/>
              </a:rPr>
              <a:t>・</a:t>
            </a:r>
            <a:r>
              <a:rPr lang="en-US" altLang="ja-JP" sz="3200">
                <a:solidFill>
                  <a:schemeClr val="bg1"/>
                </a:solidFill>
                <a:latin typeface="ＭＳ Ｐゴシック" panose="020B0600070205080204" pitchFamily="50" charset="-128"/>
              </a:rPr>
              <a:t>Ⅲ</a:t>
            </a:r>
            <a:r>
              <a:rPr lang="ja-JP" altLang="en-US" sz="3200">
                <a:solidFill>
                  <a:schemeClr val="bg1"/>
                </a:solidFill>
                <a:latin typeface="ＭＳ Ｐゴシック" panose="020B0600070205080204" pitchFamily="50" charset="-128"/>
              </a:rPr>
              <a:t>．モノの「備え」</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9" name="グループ化 1"/>
          <p:cNvGrpSpPr>
            <a:grpSpLocks/>
          </p:cNvGrpSpPr>
          <p:nvPr/>
        </p:nvGrpSpPr>
        <p:grpSpPr bwMode="auto">
          <a:xfrm>
            <a:off x="1871663" y="1258888"/>
            <a:ext cx="5400675" cy="2349500"/>
            <a:chOff x="971599" y="863715"/>
            <a:chExt cx="7227021" cy="4942302"/>
          </a:xfrm>
        </p:grpSpPr>
        <p:sp>
          <p:nvSpPr>
            <p:cNvPr id="6" name="フリーフォーム 5"/>
            <p:cNvSpPr/>
            <p:nvPr/>
          </p:nvSpPr>
          <p:spPr>
            <a:xfrm rot="21600000">
              <a:off x="971599" y="863715"/>
              <a:ext cx="3613510"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7" name="フリーフォーム 6"/>
            <p:cNvSpPr/>
            <p:nvPr/>
          </p:nvSpPr>
          <p:spPr>
            <a:xfrm>
              <a:off x="4585109" y="863715"/>
              <a:ext cx="3613511"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8" name="フリーフォーム 7"/>
            <p:cNvSpPr/>
            <p:nvPr/>
          </p:nvSpPr>
          <p:spPr>
            <a:xfrm rot="21600000">
              <a:off x="971599" y="3334866"/>
              <a:ext cx="3613510"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9" name="フリーフォーム 8"/>
            <p:cNvSpPr/>
            <p:nvPr/>
          </p:nvSpPr>
          <p:spPr>
            <a:xfrm>
              <a:off x="4585109" y="3334866"/>
              <a:ext cx="3613511"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grpSp>
      <p:sp>
        <p:nvSpPr>
          <p:cNvPr id="10" name="右矢印 9"/>
          <p:cNvSpPr/>
          <p:nvPr/>
        </p:nvSpPr>
        <p:spPr>
          <a:xfrm rot="5400000">
            <a:off x="4054476" y="3944937"/>
            <a:ext cx="1035050" cy="898525"/>
          </a:xfrm>
          <a:prstGeom prst="rightArrow">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661" name="テキスト ボックス 11"/>
          <p:cNvSpPr txBox="1">
            <a:spLocks noChangeArrowheads="1"/>
          </p:cNvSpPr>
          <p:nvPr/>
        </p:nvSpPr>
        <p:spPr bwMode="auto">
          <a:xfrm>
            <a:off x="115888" y="5186363"/>
            <a:ext cx="895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b="1">
                <a:solidFill>
                  <a:srgbClr val="FF0000"/>
                </a:solidFill>
                <a:latin typeface="メイリオ" panose="020B0604030504040204" pitchFamily="50" charset="-128"/>
                <a:ea typeface="メイリオ" panose="020B0604030504040204" pitchFamily="50" charset="-128"/>
              </a:rPr>
              <a:t>被害を抑えるためにすべきこと</a:t>
            </a:r>
            <a:r>
              <a:rPr lang="ja-JP" altLang="en-US" sz="3200" b="1">
                <a:latin typeface="メイリオ" panose="020B0604030504040204" pitchFamily="50" charset="-128"/>
                <a:ea typeface="メイリオ" panose="020B0604030504040204" pitchFamily="50" charset="-128"/>
              </a:rPr>
              <a:t>を理解する</a:t>
            </a:r>
            <a:endParaRPr lang="ja-JP" altLang="en-US" sz="3200" b="1">
              <a:solidFill>
                <a:srgbClr val="FF0000"/>
              </a:solidFill>
              <a:latin typeface="メイリオ" panose="020B0604030504040204" pitchFamily="50" charset="-128"/>
              <a:ea typeface="メイリオ" panose="020B0604030504040204" pitchFamily="50" charset="-128"/>
            </a:endParaRPr>
          </a:p>
        </p:txBody>
      </p:sp>
      <p:sp>
        <p:nvSpPr>
          <p:cNvPr id="70662"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Ⅳ</a:t>
            </a:r>
            <a:r>
              <a:rPr lang="ja-JP" altLang="en-US" sz="3200">
                <a:solidFill>
                  <a:schemeClr val="bg1"/>
                </a:solidFill>
                <a:latin typeface="ＭＳ Ｐゴシック" panose="020B0600070205080204" pitchFamily="50" charset="-128"/>
              </a:rPr>
              <a:t>．住まいの「備え」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61"/>
                                        </p:tgtEl>
                                        <p:attrNameLst>
                                          <p:attrName>style.visibility</p:attrName>
                                        </p:attrNameLst>
                                      </p:cBhvr>
                                      <p:to>
                                        <p:strVal val="visible"/>
                                      </p:to>
                                    </p:set>
                                    <p:animEffect transition="in" filter="fade">
                                      <p:cBhvr>
                                        <p:cTn id="10"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06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図 1"/>
          <p:cNvPicPr>
            <a:picLocks noChangeAspect="1"/>
          </p:cNvPicPr>
          <p:nvPr/>
        </p:nvPicPr>
        <p:blipFill>
          <a:blip r:embed="rId3">
            <a:extLst>
              <a:ext uri="{28A0092B-C50C-407E-A947-70E740481C1C}">
                <a14:useLocalDpi xmlns:a14="http://schemas.microsoft.com/office/drawing/2010/main" val="0"/>
              </a:ext>
            </a:extLst>
          </a:blip>
          <a:srcRect l="2670" t="16531" r="6383" b="37531"/>
          <a:stretch>
            <a:fillRect/>
          </a:stretch>
        </p:blipFill>
        <p:spPr bwMode="auto">
          <a:xfrm>
            <a:off x="219075" y="638175"/>
            <a:ext cx="87058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Ⅳ</a:t>
            </a:r>
            <a:r>
              <a:rPr lang="ja-JP" altLang="en-US" sz="3200">
                <a:solidFill>
                  <a:schemeClr val="bg1"/>
                </a:solidFill>
                <a:latin typeface="ＭＳ Ｐゴシック" panose="020B0600070205080204" pitchFamily="50" charset="-128"/>
              </a:rPr>
              <a:t>．住まいの「備え」</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タイトル 2"/>
          <p:cNvSpPr txBox="1">
            <a:spLocks/>
          </p:cNvSpPr>
          <p:nvPr/>
        </p:nvSpPr>
        <p:spPr bwMode="auto">
          <a:xfrm>
            <a:off x="250825" y="1223963"/>
            <a:ext cx="8223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～作成した資料を共有しましょう～</a:t>
            </a:r>
          </a:p>
        </p:txBody>
      </p:sp>
      <p:sp>
        <p:nvSpPr>
          <p:cNvPr id="74755" name="タイトル 2"/>
          <p:cNvSpPr txBox="1">
            <a:spLocks/>
          </p:cNvSpPr>
          <p:nvPr/>
        </p:nvSpPr>
        <p:spPr bwMode="auto">
          <a:xfrm>
            <a:off x="385763" y="2079625"/>
            <a:ext cx="85883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○作成したハンドブックを</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隣の方と交換して、</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住んでいる地域等の状況に応じた</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「備え」の内容の違いを</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確認してみましょう。</a:t>
            </a:r>
          </a:p>
        </p:txBody>
      </p:sp>
      <p:pic>
        <p:nvPicPr>
          <p:cNvPr id="7475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まとめ</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p:cNvGraphicFramePr/>
          <p:nvPr/>
        </p:nvGraphicFramePr>
        <p:xfrm>
          <a:off x="2501770" y="2348882"/>
          <a:ext cx="4140460" cy="333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3" name="タイトル 2"/>
          <p:cNvSpPr txBox="1">
            <a:spLocks/>
          </p:cNvSpPr>
          <p:nvPr/>
        </p:nvSpPr>
        <p:spPr bwMode="auto">
          <a:xfrm>
            <a:off x="250825" y="819150"/>
            <a:ext cx="822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200" b="1">
              <a:latin typeface="メイリオ" panose="020B0604030504040204" pitchFamily="50" charset="-128"/>
              <a:ea typeface="メイリオ" panose="020B0604030504040204" pitchFamily="50" charset="-128"/>
            </a:endParaRPr>
          </a:p>
        </p:txBody>
      </p:sp>
      <p:sp>
        <p:nvSpPr>
          <p:cNvPr id="76804" name="タイトル 2"/>
          <p:cNvSpPr txBox="1">
            <a:spLocks/>
          </p:cNvSpPr>
          <p:nvPr/>
        </p:nvSpPr>
        <p:spPr bwMode="auto">
          <a:xfrm>
            <a:off x="231775" y="990600"/>
            <a:ext cx="822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日頃（災害発生以前）から</a:t>
            </a:r>
          </a:p>
        </p:txBody>
      </p:sp>
      <p:sp>
        <p:nvSpPr>
          <p:cNvPr id="2" name="角丸四角形 1"/>
          <p:cNvSpPr/>
          <p:nvPr/>
        </p:nvSpPr>
        <p:spPr>
          <a:xfrm>
            <a:off x="5105400" y="1589088"/>
            <a:ext cx="2881313" cy="1195387"/>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・自主防災組織等への支援</a:t>
            </a:r>
            <a:endParaRPr lang="en-US" altLang="ja-JP" dirty="0">
              <a:solidFill>
                <a:schemeClr val="tx1"/>
              </a:solidFill>
            </a:endParaRPr>
          </a:p>
          <a:p>
            <a:pPr>
              <a:defRPr/>
            </a:pPr>
            <a:r>
              <a:rPr lang="ja-JP" altLang="en-US" dirty="0">
                <a:solidFill>
                  <a:schemeClr val="tx1"/>
                </a:solidFill>
              </a:rPr>
              <a:t>・避難路や避難ビルの整備</a:t>
            </a:r>
            <a:endParaRPr lang="en-US" altLang="ja-JP" dirty="0">
              <a:solidFill>
                <a:schemeClr val="tx1"/>
              </a:solidFill>
            </a:endParaRPr>
          </a:p>
          <a:p>
            <a:pPr>
              <a:defRPr/>
            </a:pPr>
            <a:r>
              <a:rPr lang="ja-JP" altLang="en-US" dirty="0">
                <a:solidFill>
                  <a:schemeClr val="tx1"/>
                </a:solidFill>
              </a:rPr>
              <a:t>・避難情報の発令</a:t>
            </a:r>
          </a:p>
        </p:txBody>
      </p:sp>
      <p:sp>
        <p:nvSpPr>
          <p:cNvPr id="14" name="角丸四角形 13"/>
          <p:cNvSpPr/>
          <p:nvPr/>
        </p:nvSpPr>
        <p:spPr>
          <a:xfrm>
            <a:off x="5872163" y="5184775"/>
            <a:ext cx="3021012" cy="1425575"/>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・地域住民への声かけ、働き</a:t>
            </a:r>
            <a:endParaRPr lang="en-US" altLang="ja-JP" dirty="0">
              <a:solidFill>
                <a:schemeClr val="tx1"/>
              </a:solidFill>
            </a:endParaRPr>
          </a:p>
          <a:p>
            <a:pPr>
              <a:defRPr/>
            </a:pPr>
            <a:r>
              <a:rPr lang="en-US" altLang="ja-JP" dirty="0">
                <a:solidFill>
                  <a:schemeClr val="tx1"/>
                </a:solidFill>
              </a:rPr>
              <a:t>  </a:t>
            </a:r>
            <a:r>
              <a:rPr lang="ja-JP" altLang="en-US" dirty="0">
                <a:solidFill>
                  <a:schemeClr val="tx1"/>
                </a:solidFill>
              </a:rPr>
              <a:t>かけ</a:t>
            </a:r>
            <a:endParaRPr lang="en-US" altLang="ja-JP" dirty="0">
              <a:solidFill>
                <a:schemeClr val="tx1"/>
              </a:solidFill>
            </a:endParaRPr>
          </a:p>
          <a:p>
            <a:pPr>
              <a:defRPr/>
            </a:pPr>
            <a:r>
              <a:rPr lang="ja-JP" altLang="en-US" dirty="0">
                <a:solidFill>
                  <a:schemeClr val="tx1"/>
                </a:solidFill>
              </a:rPr>
              <a:t>・防災訓練の実施</a:t>
            </a:r>
            <a:endParaRPr lang="en-US" altLang="ja-JP" dirty="0">
              <a:solidFill>
                <a:schemeClr val="tx1"/>
              </a:solidFill>
            </a:endParaRPr>
          </a:p>
          <a:p>
            <a:pPr>
              <a:defRPr/>
            </a:pPr>
            <a:r>
              <a:rPr lang="ja-JP" altLang="en-US" dirty="0">
                <a:solidFill>
                  <a:schemeClr val="tx1"/>
                </a:solidFill>
              </a:rPr>
              <a:t>・要配慮者への支援</a:t>
            </a:r>
          </a:p>
        </p:txBody>
      </p:sp>
      <p:sp>
        <p:nvSpPr>
          <p:cNvPr id="16" name="円形吹き出し 15"/>
          <p:cNvSpPr/>
          <p:nvPr/>
        </p:nvSpPr>
        <p:spPr>
          <a:xfrm>
            <a:off x="6545263" y="4473575"/>
            <a:ext cx="2251075" cy="841375"/>
          </a:xfrm>
          <a:prstGeom prst="wedgeEllipseCallout">
            <a:avLst>
              <a:gd name="adj1" fmla="val -40694"/>
              <a:gd name="adj2" fmla="val 51946"/>
            </a:avLst>
          </a:prstGeom>
          <a:solidFill>
            <a:srgbClr val="00B0F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solidFill>
                  <a:schemeClr val="bg1"/>
                </a:solidFill>
              </a:rPr>
              <a:t>自主防災組織</a:t>
            </a:r>
            <a:endParaRPr lang="en-US" altLang="ja-JP" b="1" dirty="0">
              <a:solidFill>
                <a:schemeClr val="bg1"/>
              </a:solidFill>
            </a:endParaRPr>
          </a:p>
          <a:p>
            <a:pPr algn="ctr">
              <a:defRPr/>
            </a:pPr>
            <a:r>
              <a:rPr lang="ja-JP" altLang="en-US" b="1" dirty="0" err="1">
                <a:solidFill>
                  <a:schemeClr val="bg1"/>
                </a:solidFill>
              </a:rPr>
              <a:t>での</a:t>
            </a:r>
            <a:r>
              <a:rPr lang="ja-JP" altLang="en-US" b="1" dirty="0">
                <a:solidFill>
                  <a:schemeClr val="bg1"/>
                </a:solidFill>
              </a:rPr>
              <a:t>活動など</a:t>
            </a:r>
          </a:p>
        </p:txBody>
      </p:sp>
      <p:sp>
        <p:nvSpPr>
          <p:cNvPr id="18" name="角丸四角形 17"/>
          <p:cNvSpPr/>
          <p:nvPr/>
        </p:nvSpPr>
        <p:spPr>
          <a:xfrm>
            <a:off x="366713" y="5172075"/>
            <a:ext cx="3019425" cy="1425575"/>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・家具の転倒防止等</a:t>
            </a:r>
            <a:endParaRPr lang="en-US" altLang="ja-JP" dirty="0">
              <a:solidFill>
                <a:schemeClr val="tx1"/>
              </a:solidFill>
            </a:endParaRPr>
          </a:p>
          <a:p>
            <a:pPr>
              <a:defRPr/>
            </a:pPr>
            <a:r>
              <a:rPr lang="ja-JP" altLang="en-US" dirty="0">
                <a:solidFill>
                  <a:schemeClr val="tx1"/>
                </a:solidFill>
              </a:rPr>
              <a:t>・備蓄品等の準備</a:t>
            </a:r>
            <a:endParaRPr lang="en-US" altLang="ja-JP" dirty="0">
              <a:solidFill>
                <a:schemeClr val="tx1"/>
              </a:solidFill>
            </a:endParaRPr>
          </a:p>
          <a:p>
            <a:pPr>
              <a:defRPr/>
            </a:pPr>
            <a:r>
              <a:rPr lang="ja-JP" altLang="en-US" dirty="0">
                <a:solidFill>
                  <a:schemeClr val="tx1"/>
                </a:solidFill>
              </a:rPr>
              <a:t>・避難訓練や防災講座への</a:t>
            </a:r>
            <a:endParaRPr lang="en-US" altLang="ja-JP" dirty="0">
              <a:solidFill>
                <a:schemeClr val="tx1"/>
              </a:solidFill>
            </a:endParaRPr>
          </a:p>
          <a:p>
            <a:pPr>
              <a:defRPr/>
            </a:pPr>
            <a:r>
              <a:rPr lang="en-US" altLang="ja-JP" dirty="0">
                <a:solidFill>
                  <a:schemeClr val="tx1"/>
                </a:solidFill>
              </a:rPr>
              <a:t>  </a:t>
            </a:r>
            <a:r>
              <a:rPr lang="ja-JP" altLang="en-US" dirty="0">
                <a:solidFill>
                  <a:schemeClr val="tx1"/>
                </a:solidFill>
              </a:rPr>
              <a:t>参加</a:t>
            </a:r>
          </a:p>
        </p:txBody>
      </p:sp>
      <p:pic>
        <p:nvPicPr>
          <p:cNvPr id="76809" name="Picture 4" descr="X:\320_十勝総合振興局\010_総務課\06名刺用素材\05試される大地\基本デザイン.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まとめ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p:cNvGraphicFramePr/>
          <p:nvPr/>
        </p:nvGraphicFramePr>
        <p:xfrm>
          <a:off x="2501770" y="2348882"/>
          <a:ext cx="4140460" cy="333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8851" name="タイトル 2"/>
          <p:cNvSpPr txBox="1">
            <a:spLocks/>
          </p:cNvSpPr>
          <p:nvPr/>
        </p:nvSpPr>
        <p:spPr bwMode="auto">
          <a:xfrm>
            <a:off x="250825" y="819150"/>
            <a:ext cx="822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200" b="1">
              <a:latin typeface="メイリオ" panose="020B0604030504040204" pitchFamily="50" charset="-128"/>
              <a:ea typeface="メイリオ" panose="020B0604030504040204" pitchFamily="50" charset="-128"/>
            </a:endParaRPr>
          </a:p>
        </p:txBody>
      </p:sp>
      <p:sp>
        <p:nvSpPr>
          <p:cNvPr id="78852" name="タイトル 2"/>
          <p:cNvSpPr txBox="1">
            <a:spLocks/>
          </p:cNvSpPr>
          <p:nvPr/>
        </p:nvSpPr>
        <p:spPr bwMode="auto">
          <a:xfrm>
            <a:off x="250825" y="990600"/>
            <a:ext cx="82232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災害（特に地震・津波）発生時には・・・</a:t>
            </a:r>
          </a:p>
        </p:txBody>
      </p:sp>
      <p:sp>
        <p:nvSpPr>
          <p:cNvPr id="11" name="タイトル 2"/>
          <p:cNvSpPr txBox="1">
            <a:spLocks/>
          </p:cNvSpPr>
          <p:nvPr/>
        </p:nvSpPr>
        <p:spPr bwMode="auto">
          <a:xfrm>
            <a:off x="3941763" y="2146300"/>
            <a:ext cx="10636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9600" b="1">
                <a:solidFill>
                  <a:srgbClr val="FF0000"/>
                </a:solidFill>
                <a:latin typeface="メイリオ" panose="020B0604030504040204" pitchFamily="50" charset="-128"/>
                <a:ea typeface="メイリオ" panose="020B0604030504040204" pitchFamily="50" charset="-128"/>
              </a:rPr>
              <a:t>×</a:t>
            </a:r>
            <a:endParaRPr lang="ja-JP" altLang="en-US" sz="4000" b="1">
              <a:solidFill>
                <a:srgbClr val="FF0000"/>
              </a:solidFill>
              <a:latin typeface="メイリオ" panose="020B0604030504040204" pitchFamily="50" charset="-128"/>
              <a:ea typeface="メイリオ" panose="020B0604030504040204" pitchFamily="50" charset="-128"/>
            </a:endParaRPr>
          </a:p>
        </p:txBody>
      </p:sp>
      <p:sp>
        <p:nvSpPr>
          <p:cNvPr id="8" name="二等辺三角形 7"/>
          <p:cNvSpPr/>
          <p:nvPr/>
        </p:nvSpPr>
        <p:spPr>
          <a:xfrm>
            <a:off x="5126038" y="4170363"/>
            <a:ext cx="1304925" cy="1169987"/>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2" name="楕円 11"/>
          <p:cNvSpPr/>
          <p:nvPr/>
        </p:nvSpPr>
        <p:spPr>
          <a:xfrm>
            <a:off x="2703513" y="4170363"/>
            <a:ext cx="1439862" cy="12842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endParaRPr>
          </a:p>
        </p:txBody>
      </p:sp>
      <p:sp>
        <p:nvSpPr>
          <p:cNvPr id="13" name="円形吹き出し 12"/>
          <p:cNvSpPr/>
          <p:nvPr/>
        </p:nvSpPr>
        <p:spPr>
          <a:xfrm>
            <a:off x="5022850" y="1744663"/>
            <a:ext cx="2744788" cy="1279525"/>
          </a:xfrm>
          <a:prstGeom prst="wedgeEllipseCallout">
            <a:avLst>
              <a:gd name="adj1" fmla="val -43723"/>
              <a:gd name="adj2" fmla="val 45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自治体からの</a:t>
            </a:r>
            <a:endParaRPr lang="en-US" altLang="ja-JP" sz="2000" dirty="0">
              <a:solidFill>
                <a:schemeClr val="tx1"/>
              </a:solidFill>
            </a:endParaRPr>
          </a:p>
          <a:p>
            <a:pPr algn="ctr">
              <a:defRPr/>
            </a:pPr>
            <a:r>
              <a:rPr lang="ja-JP" altLang="en-US" sz="2000" dirty="0">
                <a:solidFill>
                  <a:schemeClr val="tx1"/>
                </a:solidFill>
              </a:rPr>
              <a:t>指示待ちでは</a:t>
            </a:r>
            <a:endParaRPr lang="en-US" altLang="ja-JP" sz="2000" dirty="0">
              <a:solidFill>
                <a:schemeClr val="tx1"/>
              </a:solidFill>
            </a:endParaRPr>
          </a:p>
          <a:p>
            <a:pPr algn="ctr">
              <a:defRPr/>
            </a:pPr>
            <a:r>
              <a:rPr lang="ja-JP" altLang="en-US" sz="2000" dirty="0">
                <a:solidFill>
                  <a:schemeClr val="tx1"/>
                </a:solidFill>
              </a:rPr>
              <a:t>間に合わない</a:t>
            </a:r>
          </a:p>
        </p:txBody>
      </p:sp>
      <p:sp>
        <p:nvSpPr>
          <p:cNvPr id="15" name="円形吹き出し 14"/>
          <p:cNvSpPr/>
          <p:nvPr/>
        </p:nvSpPr>
        <p:spPr>
          <a:xfrm>
            <a:off x="6153150" y="3705225"/>
            <a:ext cx="2519363" cy="1279525"/>
          </a:xfrm>
          <a:prstGeom prst="wedgeEllipseCallout">
            <a:avLst>
              <a:gd name="adj1" fmla="val -43723"/>
              <a:gd name="adj2" fmla="val 45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周囲に</a:t>
            </a:r>
            <a:endParaRPr lang="en-US" altLang="ja-JP" sz="2000" dirty="0">
              <a:solidFill>
                <a:schemeClr val="tx1"/>
              </a:solidFill>
            </a:endParaRPr>
          </a:p>
          <a:p>
            <a:pPr algn="ctr">
              <a:defRPr/>
            </a:pPr>
            <a:r>
              <a:rPr lang="ja-JP" altLang="en-US" sz="2000" dirty="0">
                <a:solidFill>
                  <a:schemeClr val="tx1"/>
                </a:solidFill>
              </a:rPr>
              <a:t>人がいるとは</a:t>
            </a:r>
            <a:endParaRPr lang="en-US" altLang="ja-JP" sz="2000" dirty="0">
              <a:solidFill>
                <a:schemeClr val="tx1"/>
              </a:solidFill>
            </a:endParaRPr>
          </a:p>
          <a:p>
            <a:pPr algn="ctr">
              <a:defRPr/>
            </a:pPr>
            <a:r>
              <a:rPr lang="ja-JP" altLang="en-US" sz="2000" dirty="0">
                <a:solidFill>
                  <a:schemeClr val="tx1"/>
                </a:solidFill>
              </a:rPr>
              <a:t>限らない</a:t>
            </a:r>
          </a:p>
        </p:txBody>
      </p:sp>
      <p:sp>
        <p:nvSpPr>
          <p:cNvPr id="17" name="円形吹き出し 16"/>
          <p:cNvSpPr/>
          <p:nvPr/>
        </p:nvSpPr>
        <p:spPr>
          <a:xfrm>
            <a:off x="182563" y="2843213"/>
            <a:ext cx="3040062" cy="1608137"/>
          </a:xfrm>
          <a:prstGeom prst="wedgeEllipseCallout">
            <a:avLst>
              <a:gd name="adj1" fmla="val 35228"/>
              <a:gd name="adj2" fmla="val 48175"/>
            </a:avLst>
          </a:prstGeom>
          <a:solidFill>
            <a:srgbClr val="00B0F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2800" b="1" dirty="0">
                <a:solidFill>
                  <a:schemeClr val="bg1"/>
                </a:solidFill>
              </a:rPr>
              <a:t>自分の命は</a:t>
            </a:r>
            <a:endParaRPr lang="en-US" altLang="ja-JP" sz="2800" b="1" dirty="0">
              <a:solidFill>
                <a:schemeClr val="bg1"/>
              </a:solidFill>
            </a:endParaRPr>
          </a:p>
          <a:p>
            <a:pPr algn="ctr">
              <a:defRPr/>
            </a:pPr>
            <a:r>
              <a:rPr lang="ja-JP" altLang="en-US" sz="2800" b="1" dirty="0">
                <a:solidFill>
                  <a:schemeClr val="bg1"/>
                </a:solidFill>
              </a:rPr>
              <a:t>自分で守る</a:t>
            </a:r>
          </a:p>
        </p:txBody>
      </p:sp>
      <p:pic>
        <p:nvPicPr>
          <p:cNvPr id="78859" name="Picture 4" descr="X:\320_十勝総合振興局\010_総務課\06名刺用素材\05試される大地\基本デザイン.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まとめ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2" grpId="0" animBg="1"/>
      <p:bldP spid="13"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タイトル 2"/>
          <p:cNvSpPr>
            <a:spLocks noGrp="1"/>
          </p:cNvSpPr>
          <p:nvPr>
            <p:ph type="title"/>
          </p:nvPr>
        </p:nvSpPr>
        <p:spPr bwMode="auto">
          <a:xfrm>
            <a:off x="728663" y="2782888"/>
            <a:ext cx="78867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4000" b="1">
                <a:latin typeface="メイリオ" panose="020B0604030504040204" pitchFamily="50" charset="-128"/>
                <a:ea typeface="メイリオ" panose="020B0604030504040204" pitchFamily="50" charset="-128"/>
              </a:rPr>
              <a:t>ご静聴ありがとうございました</a:t>
            </a:r>
          </a:p>
        </p:txBody>
      </p:sp>
      <p:pic>
        <p:nvPicPr>
          <p:cNvPr id="89091"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pic>
        <p:nvPicPr>
          <p:cNvPr id="6" name="図 5"/>
          <p:cNvPicPr>
            <a:picLocks noChangeAspect="1"/>
          </p:cNvPicPr>
          <p:nvPr/>
        </p:nvPicPr>
        <p:blipFill rotWithShape="1">
          <a:blip r:embed="rId4"/>
          <a:srcRect t="5923" r="50123"/>
          <a:stretch/>
        </p:blipFill>
        <p:spPr>
          <a:xfrm>
            <a:off x="595834" y="1379350"/>
            <a:ext cx="7952333" cy="409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正方形/長方形 2"/>
          <p:cNvSpPr/>
          <p:nvPr/>
        </p:nvSpPr>
        <p:spPr>
          <a:xfrm>
            <a:off x="881590" y="4554124"/>
            <a:ext cx="3240360" cy="4500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2"/>
          <p:cNvSpPr>
            <a:spLocks/>
          </p:cNvSpPr>
          <p:nvPr/>
        </p:nvSpPr>
        <p:spPr bwMode="auto">
          <a:xfrm>
            <a:off x="296863" y="1673225"/>
            <a:ext cx="7489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・津波から命を守るには、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が何よりも重要</a:t>
            </a:r>
          </a:p>
        </p:txBody>
      </p:sp>
      <p:sp>
        <p:nvSpPr>
          <p:cNvPr id="5" name="タイトル 2"/>
          <p:cNvSpPr>
            <a:spLocks/>
          </p:cNvSpPr>
          <p:nvPr/>
        </p:nvSpPr>
        <p:spPr bwMode="auto">
          <a:xfrm>
            <a:off x="296863" y="2303463"/>
            <a:ext cx="4095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solidFill>
                  <a:srgbClr val="FF0000"/>
                </a:solidFill>
                <a:latin typeface="メイリオ" panose="020B0604030504040204" pitchFamily="50" charset="-128"/>
                <a:ea typeface="メイリオ" panose="020B0604030504040204" pitchFamily="50" charset="-128"/>
              </a:rPr>
              <a:t>　「早期避難」</a:t>
            </a:r>
          </a:p>
        </p:txBody>
      </p:sp>
      <p:sp>
        <p:nvSpPr>
          <p:cNvPr id="6" name="タイトル 2"/>
          <p:cNvSpPr>
            <a:spLocks/>
          </p:cNvSpPr>
          <p:nvPr/>
        </p:nvSpPr>
        <p:spPr bwMode="auto">
          <a:xfrm>
            <a:off x="296863" y="4238625"/>
            <a:ext cx="8415337"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・「早期避難」をするためには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a:t>
            </a:r>
            <a:r>
              <a:rPr lang="ja-JP" altLang="en-US" sz="4000" b="1">
                <a:solidFill>
                  <a:srgbClr val="FF0000"/>
                </a:solidFill>
                <a:latin typeface="メイリオ" panose="020B0604030504040204" pitchFamily="50" charset="-128"/>
                <a:ea typeface="メイリオ" panose="020B0604030504040204" pitchFamily="50" charset="-128"/>
              </a:rPr>
              <a:t>「事前の備え」</a:t>
            </a:r>
            <a:r>
              <a:rPr lang="ja-JP" altLang="en-US" sz="4000" b="1">
                <a:latin typeface="メイリオ" panose="020B0604030504040204" pitchFamily="50" charset="-128"/>
                <a:ea typeface="メイリオ" panose="020B0604030504040204" pitchFamily="50" charset="-128"/>
              </a:rPr>
              <a:t>が必要</a:t>
            </a:r>
            <a:endParaRPr lang="en-US" altLang="ja-JP" sz="4000" b="1">
              <a:latin typeface="メイリオ" panose="020B0604030504040204" pitchFamily="50" charset="-128"/>
              <a:ea typeface="メイリオ" panose="020B0604030504040204" pitchFamily="50" charset="-128"/>
            </a:endParaRPr>
          </a:p>
        </p:txBody>
      </p:sp>
      <p:sp>
        <p:nvSpPr>
          <p:cNvPr id="7" name="下矢印 6"/>
          <p:cNvSpPr/>
          <p:nvPr/>
        </p:nvSpPr>
        <p:spPr>
          <a:xfrm>
            <a:off x="4041775" y="3225800"/>
            <a:ext cx="935038" cy="811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175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2"/>
          <p:cNvSpPr>
            <a:spLocks/>
          </p:cNvSpPr>
          <p:nvPr/>
        </p:nvSpPr>
        <p:spPr bwMode="auto">
          <a:xfrm>
            <a:off x="5305425" y="2079625"/>
            <a:ext cx="40370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600">
              <a:latin typeface="HGS創英角ﾎﾟｯﾌﾟ体" panose="040B0A00000000000000" pitchFamily="50" charset="-128"/>
              <a:ea typeface="HGS創英角ﾎﾟｯﾌﾟ体" panose="040B0A00000000000000" pitchFamily="50" charset="-128"/>
            </a:endParaRPr>
          </a:p>
        </p:txBody>
      </p:sp>
      <p:pic>
        <p:nvPicPr>
          <p:cNvPr id="35843" name="Picture 2" descr="頭を抱えて悩んでいる人のイラスト（女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0" y="3587750"/>
            <a:ext cx="32702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テキスト ボックス 2"/>
          <p:cNvSpPr txBox="1">
            <a:spLocks noChangeArrowheads="1"/>
          </p:cNvSpPr>
          <p:nvPr/>
        </p:nvSpPr>
        <p:spPr bwMode="auto">
          <a:xfrm>
            <a:off x="527050" y="2820988"/>
            <a:ext cx="354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800" b="1">
                <a:solidFill>
                  <a:srgbClr val="4BACC6"/>
                </a:solidFill>
                <a:latin typeface="BIZ UDゴシック" panose="020B0400000000000000" pitchFamily="49" charset="-128"/>
                <a:ea typeface="BIZ UDゴシック" panose="020B0400000000000000" pitchFamily="49" charset="-128"/>
              </a:rPr>
              <a:t>非常持出品は？</a:t>
            </a:r>
          </a:p>
        </p:txBody>
      </p:sp>
      <p:sp>
        <p:nvSpPr>
          <p:cNvPr id="35846" name="テキスト ボックス 9"/>
          <p:cNvSpPr txBox="1">
            <a:spLocks noChangeArrowheads="1"/>
          </p:cNvSpPr>
          <p:nvPr/>
        </p:nvSpPr>
        <p:spPr bwMode="auto">
          <a:xfrm>
            <a:off x="96838" y="3863975"/>
            <a:ext cx="3549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800" b="1">
                <a:solidFill>
                  <a:srgbClr val="4BACC6"/>
                </a:solidFill>
                <a:latin typeface="BIZ UDゴシック" panose="020B0400000000000000" pitchFamily="49" charset="-128"/>
                <a:ea typeface="BIZ UDゴシック" panose="020B0400000000000000" pitchFamily="49" charset="-128"/>
              </a:rPr>
              <a:t>非常備蓄品は？</a:t>
            </a:r>
          </a:p>
        </p:txBody>
      </p:sp>
      <p:sp>
        <p:nvSpPr>
          <p:cNvPr id="35847" name="テキスト ボックス 10"/>
          <p:cNvSpPr txBox="1">
            <a:spLocks noChangeArrowheads="1"/>
          </p:cNvSpPr>
          <p:nvPr/>
        </p:nvSpPr>
        <p:spPr bwMode="auto">
          <a:xfrm>
            <a:off x="3505200" y="2484438"/>
            <a:ext cx="492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2800" b="1">
                <a:solidFill>
                  <a:srgbClr val="4BACC6"/>
                </a:solidFill>
                <a:latin typeface="BIZ UDゴシック" panose="020B0400000000000000" pitchFamily="49" charset="-128"/>
                <a:ea typeface="BIZ UDゴシック" panose="020B0400000000000000" pitchFamily="49" charset="-128"/>
              </a:rPr>
              <a:t>ウチって浸水するんだっけ？</a:t>
            </a:r>
          </a:p>
        </p:txBody>
      </p:sp>
      <p:sp>
        <p:nvSpPr>
          <p:cNvPr id="35848" name="テキスト ボックス 11"/>
          <p:cNvSpPr txBox="1">
            <a:spLocks noChangeArrowheads="1"/>
          </p:cNvSpPr>
          <p:nvPr/>
        </p:nvSpPr>
        <p:spPr bwMode="auto">
          <a:xfrm>
            <a:off x="3951288" y="1349375"/>
            <a:ext cx="4995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2800" b="1">
                <a:solidFill>
                  <a:srgbClr val="4BACC6"/>
                </a:solidFill>
                <a:latin typeface="BIZ UDゴシック" panose="020B0400000000000000" pitchFamily="49" charset="-128"/>
                <a:ea typeface="BIZ UDゴシック" panose="020B0400000000000000" pitchFamily="49" charset="-128"/>
              </a:rPr>
              <a:t>避難場所と避難所って同じ？</a:t>
            </a:r>
          </a:p>
        </p:txBody>
      </p:sp>
      <p:sp>
        <p:nvSpPr>
          <p:cNvPr id="35849" name="テキスト ボックス 12"/>
          <p:cNvSpPr txBox="1">
            <a:spLocks noChangeArrowheads="1"/>
          </p:cNvSpPr>
          <p:nvPr/>
        </p:nvSpPr>
        <p:spPr bwMode="auto">
          <a:xfrm>
            <a:off x="365125" y="1901825"/>
            <a:ext cx="496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800" b="1">
                <a:solidFill>
                  <a:srgbClr val="4BACC6"/>
                </a:solidFill>
                <a:latin typeface="BIZ UDゴシック" panose="020B0400000000000000" pitchFamily="49" charset="-128"/>
                <a:ea typeface="BIZ UDゴシック" panose="020B0400000000000000" pitchFamily="49" charset="-128"/>
              </a:rPr>
              <a:t>冬に起きたらどうしよう･･･</a:t>
            </a:r>
          </a:p>
        </p:txBody>
      </p:sp>
      <p:sp>
        <p:nvSpPr>
          <p:cNvPr id="35850" name="テキスト ボックス 13"/>
          <p:cNvSpPr txBox="1">
            <a:spLocks noChangeArrowheads="1"/>
          </p:cNvSpPr>
          <p:nvPr/>
        </p:nvSpPr>
        <p:spPr bwMode="auto">
          <a:xfrm>
            <a:off x="3754438" y="3155950"/>
            <a:ext cx="5389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2800" b="1">
                <a:solidFill>
                  <a:srgbClr val="4BACC6"/>
                </a:solidFill>
                <a:latin typeface="BIZ UDゴシック" panose="020B0400000000000000" pitchFamily="49" charset="-128"/>
                <a:ea typeface="BIZ UDゴシック" panose="020B0400000000000000" pitchFamily="49" charset="-128"/>
              </a:rPr>
              <a:t>日頃から確認するポイントは？</a:t>
            </a:r>
          </a:p>
        </p:txBody>
      </p:sp>
      <p:sp>
        <p:nvSpPr>
          <p:cNvPr id="33803" name="タイトル 2"/>
          <p:cNvSpPr>
            <a:spLocks/>
          </p:cNvSpPr>
          <p:nvPr/>
        </p:nvSpPr>
        <p:spPr bwMode="auto">
          <a:xfrm>
            <a:off x="-71438" y="709613"/>
            <a:ext cx="9144001"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「事前の備え」が重要なのはわかっている。</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でも・・・</a:t>
            </a:r>
            <a:endParaRPr lang="en-US" altLang="ja-JP" sz="3200" b="1">
              <a:latin typeface="メイリオ" panose="020B0604030504040204" pitchFamily="50" charset="-128"/>
              <a:ea typeface="メイリオ" panose="020B0604030504040204" pitchFamily="50" charset="-128"/>
            </a:endParaRPr>
          </a:p>
        </p:txBody>
      </p:sp>
      <p:sp>
        <p:nvSpPr>
          <p:cNvPr id="12" name="雲形吹き出し 11"/>
          <p:cNvSpPr/>
          <p:nvPr/>
        </p:nvSpPr>
        <p:spPr>
          <a:xfrm rot="258890">
            <a:off x="2052638" y="1131888"/>
            <a:ext cx="6673850" cy="2128837"/>
          </a:xfrm>
          <a:prstGeom prst="cloudCallout">
            <a:avLst>
              <a:gd name="adj1" fmla="val -7048"/>
              <a:gd name="adj2" fmla="val 7856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FF0000"/>
                </a:solidFill>
                <a:latin typeface="メイリオ" panose="020B0604030504040204" pitchFamily="50" charset="-128"/>
                <a:ea typeface="メイリオ" panose="020B0604030504040204" pitchFamily="50" charset="-128"/>
              </a:rPr>
              <a:t>事前の備え</a:t>
            </a:r>
            <a:endParaRPr lang="en-US" altLang="ja-JP" sz="3600" b="1" dirty="0">
              <a:solidFill>
                <a:srgbClr val="FF0000"/>
              </a:solidFill>
              <a:latin typeface="メイリオ" panose="020B0604030504040204" pitchFamily="50" charset="-128"/>
              <a:ea typeface="メイリオ" panose="020B0604030504040204" pitchFamily="50" charset="-128"/>
            </a:endParaRPr>
          </a:p>
          <a:p>
            <a:pPr algn="ctr">
              <a:defRPr/>
            </a:pPr>
            <a:r>
              <a:rPr lang="ja-JP" altLang="en-US" sz="2800" b="1" dirty="0" err="1">
                <a:solidFill>
                  <a:schemeClr val="tx1"/>
                </a:solidFill>
                <a:latin typeface="メイリオ" panose="020B0604030504040204" pitchFamily="50" charset="-128"/>
                <a:ea typeface="メイリオ" panose="020B0604030504040204" pitchFamily="50" charset="-128"/>
              </a:rPr>
              <a:t>って</a:t>
            </a:r>
            <a:r>
              <a:rPr lang="ja-JP" altLang="en-US" sz="2800" b="1" dirty="0">
                <a:solidFill>
                  <a:schemeClr val="tx1"/>
                </a:solidFill>
                <a:latin typeface="メイリオ" panose="020B0604030504040204" pitchFamily="50" charset="-128"/>
                <a:ea typeface="メイリオ" panose="020B0604030504040204" pitchFamily="50" charset="-128"/>
              </a:rPr>
              <a:t>何をすれば良いの？</a:t>
            </a:r>
          </a:p>
        </p:txBody>
      </p:sp>
      <p:sp>
        <p:nvSpPr>
          <p:cNvPr id="33805"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solidFill>
                  <a:schemeClr val="bg1"/>
                </a:solidFill>
                <a:latin typeface="ＭＳ Ｐゴシック" panose="020B0600070205080204" pitchFamily="50" charset="-128"/>
              </a:rPr>
              <a:t>講義のおさらい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fade">
                                      <p:cBhvr>
                                        <p:cTn id="7" dur="500"/>
                                        <p:tgtEl>
                                          <p:spTgt spid="3584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849"/>
                                        </p:tgtEl>
                                        <p:attrNameLst>
                                          <p:attrName>style.visibility</p:attrName>
                                        </p:attrNameLst>
                                      </p:cBhvr>
                                      <p:to>
                                        <p:strVal val="visible"/>
                                      </p:to>
                                    </p:set>
                                    <p:animEffect transition="in" filter="fade">
                                      <p:cBhvr>
                                        <p:cTn id="11" dur="500"/>
                                        <p:tgtEl>
                                          <p:spTgt spid="3584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847"/>
                                        </p:tgtEl>
                                        <p:attrNameLst>
                                          <p:attrName>style.visibility</p:attrName>
                                        </p:attrNameLst>
                                      </p:cBhvr>
                                      <p:to>
                                        <p:strVal val="visible"/>
                                      </p:to>
                                    </p:set>
                                    <p:animEffect transition="in" filter="fade">
                                      <p:cBhvr>
                                        <p:cTn id="15" dur="500"/>
                                        <p:tgtEl>
                                          <p:spTgt spid="3584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845"/>
                                        </p:tgtEl>
                                        <p:attrNameLst>
                                          <p:attrName>style.visibility</p:attrName>
                                        </p:attrNameLst>
                                      </p:cBhvr>
                                      <p:to>
                                        <p:strVal val="visible"/>
                                      </p:to>
                                    </p:set>
                                    <p:animEffect transition="in" filter="fade">
                                      <p:cBhvr>
                                        <p:cTn id="19" dur="500"/>
                                        <p:tgtEl>
                                          <p:spTgt spid="35845"/>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850"/>
                                        </p:tgtEl>
                                        <p:attrNameLst>
                                          <p:attrName>style.visibility</p:attrName>
                                        </p:attrNameLst>
                                      </p:cBhvr>
                                      <p:to>
                                        <p:strVal val="visible"/>
                                      </p:to>
                                    </p:set>
                                    <p:animEffect transition="in" filter="fade">
                                      <p:cBhvr>
                                        <p:cTn id="23" dur="500"/>
                                        <p:tgtEl>
                                          <p:spTgt spid="35850"/>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5846"/>
                                        </p:tgtEl>
                                        <p:attrNameLst>
                                          <p:attrName>style.visibility</p:attrName>
                                        </p:attrNameLst>
                                      </p:cBhvr>
                                      <p:to>
                                        <p:strVal val="visible"/>
                                      </p:to>
                                    </p:set>
                                    <p:animEffect transition="in" filter="fade">
                                      <p:cBhvr>
                                        <p:cTn id="27" dur="500"/>
                                        <p:tgtEl>
                                          <p:spTgt spid="35846"/>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35843"/>
                                        </p:tgtEl>
                                        <p:attrNameLst>
                                          <p:attrName>style.visibility</p:attrName>
                                        </p:attrNameLst>
                                      </p:cBhvr>
                                      <p:to>
                                        <p:strVal val="visible"/>
                                      </p:to>
                                    </p:set>
                                    <p:animEffect transition="in" filter="fade">
                                      <p:cBhvr>
                                        <p:cTn id="34"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p:bldP spid="35847" grpId="0"/>
      <p:bldP spid="35848" grpId="0"/>
      <p:bldP spid="35849" grpId="0"/>
      <p:bldP spid="35850"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フリーフォーム 3"/>
          <p:cNvSpPr/>
          <p:nvPr/>
        </p:nvSpPr>
        <p:spPr>
          <a:xfrm>
            <a:off x="971550" y="863600"/>
            <a:ext cx="3613150" cy="2471738"/>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6" tIns="199135" rIns="199136" bIns="816925"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5" name="フリーフォーム 4"/>
          <p:cNvSpPr/>
          <p:nvPr/>
        </p:nvSpPr>
        <p:spPr>
          <a:xfrm>
            <a:off x="4584700" y="863600"/>
            <a:ext cx="3613150" cy="2471738"/>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6" tIns="199136" rIns="199136" bIns="816924"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lnSpc>
                <a:spcPct val="50000"/>
              </a:lnSpc>
              <a:spcAft>
                <a:spcPct val="350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6" name="フリーフォーム 5"/>
          <p:cNvSpPr/>
          <p:nvPr/>
        </p:nvSpPr>
        <p:spPr>
          <a:xfrm>
            <a:off x="971550" y="3335338"/>
            <a:ext cx="3613150" cy="2470150"/>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6" tIns="816923" rIns="199136" bIns="199137"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lnSpc>
                <a:spcPct val="50000"/>
              </a:lnSpc>
              <a:spcAft>
                <a:spcPct val="350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7" name="フリーフォーム 6"/>
          <p:cNvSpPr/>
          <p:nvPr/>
        </p:nvSpPr>
        <p:spPr>
          <a:xfrm>
            <a:off x="4584700" y="3335338"/>
            <a:ext cx="3613150" cy="2470150"/>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199137" tIns="816924" rIns="199136" bIns="199137"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sp>
        <p:nvSpPr>
          <p:cNvPr id="8" name="フリーフォーム 7"/>
          <p:cNvSpPr/>
          <p:nvPr/>
        </p:nvSpPr>
        <p:spPr>
          <a:xfrm>
            <a:off x="1552575" y="2717800"/>
            <a:ext cx="6065838" cy="1235075"/>
          </a:xfrm>
          <a:custGeom>
            <a:avLst/>
            <a:gdLst>
              <a:gd name="connsiteX0" fmla="*/ 0 w 6066035"/>
              <a:gd name="connsiteY0" fmla="*/ 205933 h 1235575"/>
              <a:gd name="connsiteX1" fmla="*/ 205933 w 6066035"/>
              <a:gd name="connsiteY1" fmla="*/ 0 h 1235575"/>
              <a:gd name="connsiteX2" fmla="*/ 5860102 w 6066035"/>
              <a:gd name="connsiteY2" fmla="*/ 0 h 1235575"/>
              <a:gd name="connsiteX3" fmla="*/ 6066035 w 6066035"/>
              <a:gd name="connsiteY3" fmla="*/ 205933 h 1235575"/>
              <a:gd name="connsiteX4" fmla="*/ 6066035 w 6066035"/>
              <a:gd name="connsiteY4" fmla="*/ 1029642 h 1235575"/>
              <a:gd name="connsiteX5" fmla="*/ 5860102 w 6066035"/>
              <a:gd name="connsiteY5" fmla="*/ 1235575 h 1235575"/>
              <a:gd name="connsiteX6" fmla="*/ 205933 w 6066035"/>
              <a:gd name="connsiteY6" fmla="*/ 1235575 h 1235575"/>
              <a:gd name="connsiteX7" fmla="*/ 0 w 6066035"/>
              <a:gd name="connsiteY7" fmla="*/ 1029642 h 1235575"/>
              <a:gd name="connsiteX8" fmla="*/ 0 w 6066035"/>
              <a:gd name="connsiteY8" fmla="*/ 205933 h 12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035" h="1235575">
                <a:moveTo>
                  <a:pt x="0" y="205933"/>
                </a:moveTo>
                <a:cubicBezTo>
                  <a:pt x="0" y="92199"/>
                  <a:pt x="92199" y="0"/>
                  <a:pt x="205933" y="0"/>
                </a:cubicBezTo>
                <a:lnTo>
                  <a:pt x="5860102" y="0"/>
                </a:lnTo>
                <a:cubicBezTo>
                  <a:pt x="5973836" y="0"/>
                  <a:pt x="6066035" y="92199"/>
                  <a:pt x="6066035" y="205933"/>
                </a:cubicBezTo>
                <a:lnTo>
                  <a:pt x="6066035" y="1029642"/>
                </a:lnTo>
                <a:cubicBezTo>
                  <a:pt x="6066035" y="1143376"/>
                  <a:pt x="5973836" y="1235575"/>
                  <a:pt x="5860102" y="1235575"/>
                </a:cubicBezTo>
                <a:lnTo>
                  <a:pt x="205933" y="1235575"/>
                </a:lnTo>
                <a:cubicBezTo>
                  <a:pt x="92199" y="1235575"/>
                  <a:pt x="0" y="1143376"/>
                  <a:pt x="0" y="1029642"/>
                </a:cubicBezTo>
                <a:lnTo>
                  <a:pt x="0" y="205933"/>
                </a:lnTo>
                <a:close/>
              </a:path>
            </a:pathLst>
          </a:custGeom>
          <a:solidFill>
            <a:schemeClr val="accent4">
              <a:lumMod val="20000"/>
              <a:lumOff val="80000"/>
            </a:schemeClr>
          </a:solidFill>
        </p:spPr>
        <p:style>
          <a:lnRef idx="3">
            <a:schemeClr val="lt1">
              <a:hueOff val="0"/>
              <a:satOff val="0"/>
              <a:lumOff val="0"/>
              <a:alphaOff val="0"/>
            </a:schemeClr>
          </a:lnRef>
          <a:fillRef idx="1">
            <a:scrgbClr r="0" g="0" b="0"/>
          </a:fillRef>
          <a:effectRef idx="1">
            <a:schemeClr val="accent5">
              <a:tint val="60000"/>
              <a:hueOff val="0"/>
              <a:satOff val="0"/>
              <a:lumOff val="0"/>
              <a:alphaOff val="0"/>
            </a:schemeClr>
          </a:effectRef>
          <a:fontRef idx="minor">
            <a:schemeClr val="dk1">
              <a:hueOff val="0"/>
              <a:satOff val="0"/>
              <a:lumOff val="0"/>
              <a:alphaOff val="0"/>
            </a:schemeClr>
          </a:fontRef>
        </p:style>
        <p:txBody>
          <a:bodyPr lIns="182236" tIns="182236" rIns="182236" bIns="182236" spcCol="1270" anchor="ctr"/>
          <a:lstStyle/>
          <a:p>
            <a:pPr algn="ctr" defTabSz="1422400">
              <a:lnSpc>
                <a:spcPct val="90000"/>
              </a:lnSpc>
              <a:spcAft>
                <a:spcPct val="35000"/>
              </a:spcAft>
              <a:defRPr/>
            </a:pPr>
            <a:r>
              <a:rPr lang="ja-JP" altLang="en-US" sz="3200" b="1" dirty="0">
                <a:latin typeface="AR丸ゴシック体M" panose="020B0609010101010101" pitchFamily="49" charset="-128"/>
                <a:ea typeface="AR丸ゴシック体M" panose="020B0609010101010101" pitchFamily="49" charset="-128"/>
              </a:rPr>
              <a:t>家庭の「備え」ハンドブック</a:t>
            </a:r>
          </a:p>
        </p:txBody>
      </p:sp>
      <p:sp>
        <p:nvSpPr>
          <p:cNvPr id="37892" name="テキスト ボックス 3"/>
          <p:cNvSpPr txBox="1">
            <a:spLocks noChangeArrowheads="1"/>
          </p:cNvSpPr>
          <p:nvPr/>
        </p:nvSpPr>
        <p:spPr bwMode="auto">
          <a:xfrm>
            <a:off x="1290638" y="6038850"/>
            <a:ext cx="5716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600" b="1">
                <a:solidFill>
                  <a:srgbClr val="FF0000"/>
                </a:solidFill>
                <a:latin typeface="メイリオ" panose="020B0604030504040204" pitchFamily="50" charset="-128"/>
                <a:ea typeface="メイリオ" panose="020B0604030504040204" pitchFamily="50" charset="-128"/>
              </a:rPr>
              <a:t>備えるべき内容がわかる！</a:t>
            </a:r>
          </a:p>
        </p:txBody>
      </p:sp>
      <p:pic>
        <p:nvPicPr>
          <p:cNvPr id="37893"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8175" y="4965700"/>
            <a:ext cx="21558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892"/>
                                        </p:tgtEl>
                                        <p:attrNameLst>
                                          <p:attrName>style.visibility</p:attrName>
                                        </p:attrNameLst>
                                      </p:cBhvr>
                                      <p:to>
                                        <p:strVal val="visible"/>
                                      </p:to>
                                    </p:set>
                                    <p:animEffect transition="in" filter="fade">
                                      <p:cBhvr>
                                        <p:cTn id="28" dur="500"/>
                                        <p:tgtEl>
                                          <p:spTgt spid="37892"/>
                                        </p:tgtEl>
                                      </p:cBhvr>
                                    </p:animEffect>
                                  </p:childTnLst>
                                </p:cTn>
                              </p:par>
                              <p:par>
                                <p:cTn id="29" presetID="10" presetClass="entr" presetSubtype="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fade">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78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グループ化 1"/>
          <p:cNvGrpSpPr>
            <a:grpSpLocks/>
          </p:cNvGrpSpPr>
          <p:nvPr/>
        </p:nvGrpSpPr>
        <p:grpSpPr bwMode="auto">
          <a:xfrm>
            <a:off x="1871663" y="1271588"/>
            <a:ext cx="5400675" cy="2349500"/>
            <a:chOff x="971599" y="863715"/>
            <a:chExt cx="7227021" cy="4942302"/>
          </a:xfrm>
        </p:grpSpPr>
        <p:sp>
          <p:nvSpPr>
            <p:cNvPr id="6" name="フリーフォーム 5"/>
            <p:cNvSpPr/>
            <p:nvPr/>
          </p:nvSpPr>
          <p:spPr>
            <a:xfrm rot="21600000">
              <a:off x="971599" y="863715"/>
              <a:ext cx="3613510"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0" y="3613509"/>
                  </a:moveTo>
                  <a:lnTo>
                    <a:pt x="0" y="602265"/>
                  </a:lnTo>
                  <a:cubicBezTo>
                    <a:pt x="0" y="269643"/>
                    <a:pt x="126104" y="1"/>
                    <a:pt x="281661" y="1"/>
                  </a:cubicBezTo>
                  <a:lnTo>
                    <a:pt x="2471151" y="1"/>
                  </a:lnTo>
                  <a:lnTo>
                    <a:pt x="2471151" y="3613509"/>
                  </a:lnTo>
                  <a:lnTo>
                    <a:pt x="0" y="3613509"/>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頭の備え</a:t>
              </a:r>
            </a:p>
          </p:txBody>
        </p:sp>
        <p:sp>
          <p:nvSpPr>
            <p:cNvPr id="7" name="フリーフォーム 6"/>
            <p:cNvSpPr/>
            <p:nvPr/>
          </p:nvSpPr>
          <p:spPr>
            <a:xfrm>
              <a:off x="4585109" y="863715"/>
              <a:ext cx="3613511"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0" y="0"/>
                  </a:moveTo>
                  <a:lnTo>
                    <a:pt x="3201643" y="0"/>
                  </a:lnTo>
                  <a:cubicBezTo>
                    <a:pt x="3429111" y="0"/>
                    <a:pt x="3613510" y="184399"/>
                    <a:pt x="3613510" y="411867"/>
                  </a:cubicBezTo>
                  <a:lnTo>
                    <a:pt x="3613510" y="2471151"/>
                  </a:lnTo>
                  <a:lnTo>
                    <a:pt x="0" y="2471151"/>
                  </a:lnTo>
                  <a:lnTo>
                    <a:pt x="0" y="0"/>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18000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（水平避難）</a:t>
              </a:r>
            </a:p>
          </p:txBody>
        </p:sp>
        <p:sp>
          <p:nvSpPr>
            <p:cNvPr id="8" name="フリーフォーム 7"/>
            <p:cNvSpPr/>
            <p:nvPr/>
          </p:nvSpPr>
          <p:spPr>
            <a:xfrm rot="21600000">
              <a:off x="971599" y="3334866"/>
              <a:ext cx="3613510" cy="2471151"/>
            </a:xfrm>
            <a:custGeom>
              <a:avLst/>
              <a:gdLst>
                <a:gd name="connsiteX0" fmla="*/ 0 w 3613510"/>
                <a:gd name="connsiteY0" fmla="*/ 0 h 2471151"/>
                <a:gd name="connsiteX1" fmla="*/ 3201643 w 3613510"/>
                <a:gd name="connsiteY1" fmla="*/ 0 h 2471151"/>
                <a:gd name="connsiteX2" fmla="*/ 3613510 w 3613510"/>
                <a:gd name="connsiteY2" fmla="*/ 411867 h 2471151"/>
                <a:gd name="connsiteX3" fmla="*/ 3613510 w 3613510"/>
                <a:gd name="connsiteY3" fmla="*/ 2471151 h 2471151"/>
                <a:gd name="connsiteX4" fmla="*/ 0 w 3613510"/>
                <a:gd name="connsiteY4" fmla="*/ 2471151 h 2471151"/>
                <a:gd name="connsiteX5" fmla="*/ 0 w 3613510"/>
                <a:gd name="connsiteY5" fmla="*/ 0 h 24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510" h="2471151">
                  <a:moveTo>
                    <a:pt x="3613510" y="2471151"/>
                  </a:moveTo>
                  <a:lnTo>
                    <a:pt x="411867" y="2471151"/>
                  </a:lnTo>
                  <a:cubicBezTo>
                    <a:pt x="184399" y="2471151"/>
                    <a:pt x="0" y="2286752"/>
                    <a:pt x="0" y="2059284"/>
                  </a:cubicBezTo>
                  <a:lnTo>
                    <a:pt x="0" y="0"/>
                  </a:lnTo>
                  <a:lnTo>
                    <a:pt x="3613510" y="0"/>
                  </a:lnTo>
                  <a:lnTo>
                    <a:pt x="3613510" y="247115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モノの備え</a:t>
              </a:r>
              <a:endParaRPr lang="en-US" altLang="ja-JP" sz="2800" b="1" dirty="0">
                <a:latin typeface="メイリオ" panose="020B0604030504040204" pitchFamily="50" charset="-128"/>
                <a:ea typeface="メイリオ" panose="020B0604030504040204" pitchFamily="50" charset="-128"/>
              </a:endParaRPr>
            </a:p>
            <a:p>
              <a:pPr algn="ctr" defTabSz="1244600">
                <a:spcAft>
                  <a:spcPts val="600"/>
                </a:spcAft>
                <a:defRPr/>
              </a:pPr>
              <a:r>
                <a:rPr lang="ja-JP" altLang="en-US" sz="2800" b="1" dirty="0">
                  <a:latin typeface="メイリオ" panose="020B0604030504040204" pitchFamily="50" charset="-128"/>
                  <a:ea typeface="メイリオ" panose="020B0604030504040204" pitchFamily="50" charset="-128"/>
                </a:rPr>
                <a:t>（垂直避難）</a:t>
              </a:r>
            </a:p>
          </p:txBody>
        </p:sp>
        <p:sp>
          <p:nvSpPr>
            <p:cNvPr id="9" name="フリーフォーム 8"/>
            <p:cNvSpPr/>
            <p:nvPr/>
          </p:nvSpPr>
          <p:spPr>
            <a:xfrm>
              <a:off x="4585109" y="3334866"/>
              <a:ext cx="3613511" cy="2471151"/>
            </a:xfrm>
            <a:custGeom>
              <a:avLst/>
              <a:gdLst>
                <a:gd name="connsiteX0" fmla="*/ 0 w 2471151"/>
                <a:gd name="connsiteY0" fmla="*/ 0 h 3613510"/>
                <a:gd name="connsiteX1" fmla="*/ 2059284 w 2471151"/>
                <a:gd name="connsiteY1" fmla="*/ 0 h 3613510"/>
                <a:gd name="connsiteX2" fmla="*/ 2471151 w 2471151"/>
                <a:gd name="connsiteY2" fmla="*/ 411867 h 3613510"/>
                <a:gd name="connsiteX3" fmla="*/ 2471151 w 2471151"/>
                <a:gd name="connsiteY3" fmla="*/ 3613510 h 3613510"/>
                <a:gd name="connsiteX4" fmla="*/ 0 w 2471151"/>
                <a:gd name="connsiteY4" fmla="*/ 3613510 h 3613510"/>
                <a:gd name="connsiteX5" fmla="*/ 0 w 2471151"/>
                <a:gd name="connsiteY5" fmla="*/ 0 h 361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151" h="3613510">
                  <a:moveTo>
                    <a:pt x="2471151" y="1"/>
                  </a:moveTo>
                  <a:lnTo>
                    <a:pt x="2471151" y="3011245"/>
                  </a:lnTo>
                  <a:cubicBezTo>
                    <a:pt x="2471151" y="3343867"/>
                    <a:pt x="2345047" y="3613509"/>
                    <a:pt x="2189490" y="3613509"/>
                  </a:cubicBezTo>
                  <a:lnTo>
                    <a:pt x="0" y="3613509"/>
                  </a:lnTo>
                  <a:lnTo>
                    <a:pt x="0" y="1"/>
                  </a:lnTo>
                  <a:lnTo>
                    <a:pt x="2471151" y="1"/>
                  </a:lnTo>
                  <a:close/>
                </a:path>
              </a:pathLst>
            </a:custGeom>
            <a:solidFill>
              <a:schemeClr val="accent5">
                <a:lumMod val="40000"/>
                <a:lumOff val="6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0" tIns="0" rIns="0" bIns="0" spcCol="1270" anchor="ctr"/>
            <a:lstStyle/>
            <a:p>
              <a:pPr algn="ctr" defTabSz="1244600">
                <a:lnSpc>
                  <a:spcPct val="90000"/>
                </a:lnSpc>
                <a:spcAft>
                  <a:spcPct val="35000"/>
                </a:spcAft>
                <a:defRPr/>
              </a:pPr>
              <a:r>
                <a:rPr lang="ja-JP" altLang="en-US" sz="2800" b="1" dirty="0">
                  <a:latin typeface="メイリオ" panose="020B0604030504040204" pitchFamily="50" charset="-128"/>
                  <a:ea typeface="メイリオ" panose="020B0604030504040204" pitchFamily="50" charset="-128"/>
                </a:rPr>
                <a:t>住まいの備え</a:t>
              </a:r>
            </a:p>
          </p:txBody>
        </p:sp>
      </p:grpSp>
      <p:sp>
        <p:nvSpPr>
          <p:cNvPr id="11" name="右矢印 10"/>
          <p:cNvSpPr/>
          <p:nvPr/>
        </p:nvSpPr>
        <p:spPr>
          <a:xfrm rot="5400000">
            <a:off x="4054476" y="3949700"/>
            <a:ext cx="1035050" cy="898525"/>
          </a:xfrm>
          <a:prstGeom prst="rightArrow">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845" name="テキスト ボックス 11"/>
          <p:cNvSpPr txBox="1">
            <a:spLocks noChangeArrowheads="1"/>
          </p:cNvSpPr>
          <p:nvPr/>
        </p:nvSpPr>
        <p:spPr bwMode="auto">
          <a:xfrm>
            <a:off x="723900" y="5186363"/>
            <a:ext cx="7696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b="1">
                <a:latin typeface="メイリオ" panose="020B0604030504040204" pitchFamily="50" charset="-128"/>
                <a:ea typeface="メイリオ" panose="020B0604030504040204" pitchFamily="50" charset="-128"/>
              </a:rPr>
              <a:t>①</a:t>
            </a:r>
            <a:r>
              <a:rPr lang="ja-JP" altLang="en-US" sz="3200" b="1">
                <a:solidFill>
                  <a:srgbClr val="FF0000"/>
                </a:solidFill>
                <a:latin typeface="メイリオ" panose="020B0604030504040204" pitchFamily="50" charset="-128"/>
                <a:ea typeface="メイリオ" panose="020B0604030504040204" pitchFamily="50" charset="-128"/>
              </a:rPr>
              <a:t>ハザードマップを理解</a:t>
            </a:r>
            <a:r>
              <a:rPr lang="ja-JP" altLang="en-US" sz="3200" b="1">
                <a:latin typeface="メイリオ" panose="020B0604030504040204" pitchFamily="50" charset="-128"/>
                <a:ea typeface="メイリオ" panose="020B0604030504040204" pitchFamily="50" charset="-128"/>
              </a:rPr>
              <a:t>する</a:t>
            </a:r>
            <a:endParaRPr lang="en-US" altLang="ja-JP" sz="3200" b="1">
              <a:latin typeface="メイリオ" panose="020B0604030504040204" pitchFamily="50" charset="-128"/>
              <a:ea typeface="メイリオ" panose="020B0604030504040204" pitchFamily="50" charset="-128"/>
            </a:endParaRPr>
          </a:p>
          <a:p>
            <a:pPr algn="ctr"/>
            <a:r>
              <a:rPr lang="ja-JP" altLang="en-US" sz="3200" b="1">
                <a:latin typeface="メイリオ" panose="020B0604030504040204" pitchFamily="50" charset="-128"/>
                <a:ea typeface="メイリオ" panose="020B0604030504040204" pitchFamily="50" charset="-128"/>
              </a:rPr>
              <a:t>②</a:t>
            </a:r>
            <a:r>
              <a:rPr lang="ja-JP" altLang="en-US" sz="3200" b="1">
                <a:solidFill>
                  <a:srgbClr val="FF0000"/>
                </a:solidFill>
                <a:latin typeface="メイリオ" panose="020B0604030504040204" pitchFamily="50" charset="-128"/>
                <a:ea typeface="メイリオ" panose="020B0604030504040204" pitchFamily="50" charset="-128"/>
              </a:rPr>
              <a:t>避難のポイントを把握</a:t>
            </a:r>
            <a:r>
              <a:rPr lang="ja-JP" altLang="en-US" sz="3200" b="1">
                <a:latin typeface="メイリオ" panose="020B0604030504040204" pitchFamily="50" charset="-128"/>
                <a:ea typeface="メイリオ" panose="020B0604030504040204" pitchFamily="50" charset="-128"/>
              </a:rPr>
              <a:t>する</a:t>
            </a:r>
          </a:p>
        </p:txBody>
      </p:sp>
      <p:sp>
        <p:nvSpPr>
          <p:cNvPr id="37894"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fade">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8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9988" y="885825"/>
            <a:ext cx="6804025" cy="5662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図 1"/>
          <p:cNvPicPr>
            <a:picLocks noChangeAspect="1"/>
          </p:cNvPicPr>
          <p:nvPr/>
        </p:nvPicPr>
        <p:blipFill>
          <a:blip r:embed="rId3">
            <a:extLst>
              <a:ext uri="{28A0092B-C50C-407E-A947-70E740481C1C}">
                <a14:useLocalDpi xmlns:a14="http://schemas.microsoft.com/office/drawing/2010/main" val="0"/>
              </a:ext>
            </a:extLst>
          </a:blip>
          <a:srcRect l="60828" t="15810" r="10748" b="18694"/>
          <a:stretch>
            <a:fillRect/>
          </a:stretch>
        </p:blipFill>
        <p:spPr bwMode="auto">
          <a:xfrm>
            <a:off x="68263" y="638175"/>
            <a:ext cx="90074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テキスト ボックス 2"/>
          <p:cNvSpPr txBox="1">
            <a:spLocks noChangeArrowheads="1"/>
          </p:cNvSpPr>
          <p:nvPr/>
        </p:nvSpPr>
        <p:spPr bwMode="auto">
          <a:xfrm>
            <a:off x="5021263" y="6391275"/>
            <a:ext cx="37798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a:t>引用：内閣府　防災情報のページ</a:t>
            </a:r>
          </a:p>
        </p:txBody>
      </p:sp>
      <p:sp>
        <p:nvSpPr>
          <p:cNvPr id="41988" name="図 1"/>
          <p:cNvSpPr>
            <a:spLocks noChangeAspect="1"/>
          </p:cNvSpPr>
          <p:nvPr/>
        </p:nvSpPr>
        <p:spPr bwMode="auto">
          <a:xfrm>
            <a:off x="3054350" y="1673225"/>
            <a:ext cx="14732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89" name="図 1"/>
          <p:cNvSpPr>
            <a:spLocks noChangeAspect="1"/>
          </p:cNvSpPr>
          <p:nvPr/>
        </p:nvSpPr>
        <p:spPr bwMode="auto">
          <a:xfrm>
            <a:off x="3057525" y="1709738"/>
            <a:ext cx="14700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0" name="図 1"/>
          <p:cNvSpPr>
            <a:spLocks noChangeAspect="1"/>
          </p:cNvSpPr>
          <p:nvPr/>
        </p:nvSpPr>
        <p:spPr bwMode="auto">
          <a:xfrm>
            <a:off x="6011863" y="4464050"/>
            <a:ext cx="1092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1" name="図 3"/>
          <p:cNvSpPr>
            <a:spLocks noChangeAspect="1"/>
          </p:cNvSpPr>
          <p:nvPr/>
        </p:nvSpPr>
        <p:spPr bwMode="auto">
          <a:xfrm>
            <a:off x="2857500" y="4464050"/>
            <a:ext cx="11128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2" name="図 4"/>
          <p:cNvSpPr>
            <a:spLocks noChangeAspect="1"/>
          </p:cNvSpPr>
          <p:nvPr/>
        </p:nvSpPr>
        <p:spPr bwMode="auto">
          <a:xfrm>
            <a:off x="854075" y="44640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pic>
        <p:nvPicPr>
          <p:cNvPr id="41993"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75" y="44450"/>
            <a:ext cx="1119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図 1"/>
          <p:cNvSpPr>
            <a:spLocks noChangeAspect="1"/>
          </p:cNvSpPr>
          <p:nvPr/>
        </p:nvSpPr>
        <p:spPr bwMode="auto">
          <a:xfrm>
            <a:off x="2816225" y="4356100"/>
            <a:ext cx="1270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5" name="図 2"/>
          <p:cNvSpPr>
            <a:spLocks noChangeAspect="1"/>
          </p:cNvSpPr>
          <p:nvPr/>
        </p:nvSpPr>
        <p:spPr bwMode="auto">
          <a:xfrm>
            <a:off x="876300" y="4394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6" name="図 3"/>
          <p:cNvSpPr>
            <a:spLocks noChangeAspect="1"/>
          </p:cNvSpPr>
          <p:nvPr/>
        </p:nvSpPr>
        <p:spPr bwMode="auto">
          <a:xfrm>
            <a:off x="6007100" y="4362450"/>
            <a:ext cx="1231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41997" name="図 1"/>
          <p:cNvSpPr>
            <a:spLocks noChangeAspect="1"/>
          </p:cNvSpPr>
          <p:nvPr/>
        </p:nvSpPr>
        <p:spPr bwMode="auto">
          <a:xfrm>
            <a:off x="835025" y="43957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pic>
        <p:nvPicPr>
          <p:cNvPr id="4404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6700" y="4373563"/>
            <a:ext cx="12588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図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175" y="4395788"/>
            <a:ext cx="12985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図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7088" y="2965450"/>
            <a:ext cx="1133475"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9" name="図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3675" y="2927350"/>
            <a:ext cx="1350963"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50" name="図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1213" y="4352925"/>
            <a:ext cx="12731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a:solidFill>
                  <a:schemeClr val="bg1"/>
                </a:solidFill>
                <a:latin typeface="ＭＳ Ｐゴシック" panose="020B0600070205080204" pitchFamily="50" charset="-128"/>
              </a:rPr>
              <a:t>Ⅰ</a:t>
            </a:r>
            <a:r>
              <a:rPr lang="ja-JP" altLang="en-US" sz="3200">
                <a:solidFill>
                  <a:schemeClr val="bg1"/>
                </a:solidFill>
                <a:latin typeface="ＭＳ Ｐゴシック" panose="020B0600070205080204" pitchFamily="50" charset="-128"/>
              </a:rPr>
              <a:t>．頭の「備え」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47"/>
                                        </p:tgtEl>
                                        <p:attrNameLst>
                                          <p:attrName>style.visibility</p:attrName>
                                        </p:attrNameLst>
                                      </p:cBhvr>
                                      <p:to>
                                        <p:strVal val="visible"/>
                                      </p:to>
                                    </p:set>
                                    <p:animEffect transition="in" filter="fade">
                                      <p:cBhvr>
                                        <p:cTn id="7" dur="500"/>
                                        <p:tgtEl>
                                          <p:spTgt spid="4404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4046"/>
                                        </p:tgtEl>
                                        <p:attrNameLst>
                                          <p:attrName>style.visibility</p:attrName>
                                        </p:attrNameLst>
                                      </p:cBhvr>
                                      <p:to>
                                        <p:strVal val="visible"/>
                                      </p:to>
                                    </p:set>
                                    <p:animEffect transition="in" filter="fade">
                                      <p:cBhvr>
                                        <p:cTn id="11" dur="500"/>
                                        <p:tgtEl>
                                          <p:spTgt spid="4404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048"/>
                                        </p:tgtEl>
                                        <p:attrNameLst>
                                          <p:attrName>style.visibility</p:attrName>
                                        </p:attrNameLst>
                                      </p:cBhvr>
                                      <p:to>
                                        <p:strVal val="visible"/>
                                      </p:to>
                                    </p:set>
                                    <p:animEffect transition="in" filter="fade">
                                      <p:cBhvr>
                                        <p:cTn id="15" dur="500"/>
                                        <p:tgtEl>
                                          <p:spTgt spid="44048"/>
                                        </p:tgtEl>
                                      </p:cBhvr>
                                    </p:animEffect>
                                  </p:childTnLst>
                                </p:cTn>
                              </p:par>
                              <p:par>
                                <p:cTn id="16" presetID="10" presetClass="entr" presetSubtype="0" fill="hold" nodeType="withEffect">
                                  <p:stCondLst>
                                    <p:cond delay="0"/>
                                  </p:stCondLst>
                                  <p:childTnLst>
                                    <p:set>
                                      <p:cBhvr>
                                        <p:cTn id="17" dur="1" fill="hold">
                                          <p:stCondLst>
                                            <p:cond delay="0"/>
                                          </p:stCondLst>
                                        </p:cTn>
                                        <p:tgtEl>
                                          <p:spTgt spid="44049"/>
                                        </p:tgtEl>
                                        <p:attrNameLst>
                                          <p:attrName>style.visibility</p:attrName>
                                        </p:attrNameLst>
                                      </p:cBhvr>
                                      <p:to>
                                        <p:strVal val="visible"/>
                                      </p:to>
                                    </p:set>
                                    <p:animEffect transition="in" filter="fade">
                                      <p:cBhvr>
                                        <p:cTn id="18" dur="500"/>
                                        <p:tgtEl>
                                          <p:spTgt spid="440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4050"/>
                                        </p:tgtEl>
                                        <p:attrNameLst>
                                          <p:attrName>style.visibility</p:attrName>
                                        </p:attrNameLst>
                                      </p:cBhvr>
                                      <p:to>
                                        <p:strVal val="visible"/>
                                      </p:to>
                                    </p:set>
                                    <p:animEffect transition="in" filter="fade">
                                      <p:cBhvr>
                                        <p:cTn id="23" dur="500"/>
                                        <p:tgtEl>
                                          <p:spTgt spid="4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ln>
          <a:solidFill>
            <a:srgbClr val="92D05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27798</TotalTime>
  <Words>2960</Words>
  <Application>Microsoft Office PowerPoint</Application>
  <PresentationFormat>画面に合わせる (4:3)</PresentationFormat>
  <Paragraphs>337</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11</vt:i4>
      </vt:variant>
      <vt:variant>
        <vt:lpstr>スライド タイトル</vt:lpstr>
      </vt:variant>
      <vt:variant>
        <vt:i4>28</vt:i4>
      </vt:variant>
    </vt:vector>
  </HeadingPairs>
  <TitlesOfParts>
    <vt:vector size="52" baseType="lpstr">
      <vt:lpstr>AR丸ゴシック体M</vt:lpstr>
      <vt:lpstr>BIZ UDPゴシック</vt:lpstr>
      <vt:lpstr>BIZ UDゴシック</vt:lpstr>
      <vt:lpstr>HGP創英角ｺﾞｼｯｸUB</vt:lpstr>
      <vt:lpstr>HGS創英角ﾎﾟｯﾌﾟ体</vt:lpstr>
      <vt:lpstr>HG丸ｺﾞｼｯｸM-PRO</vt:lpstr>
      <vt:lpstr>Meiryo UI</vt:lpstr>
      <vt:lpstr>ＭＳ Ｐゴシック</vt:lpstr>
      <vt:lpstr>ＭＳ 明朝</vt:lpstr>
      <vt:lpstr>メイリオ</vt:lpstr>
      <vt:lpstr>Arial</vt:lpstr>
      <vt:lpstr>Calibri</vt:lpstr>
      <vt:lpstr>Wingdings</vt:lpstr>
      <vt:lpstr>Office テーマ</vt:lpstr>
      <vt:lpstr>2_Office テーマ</vt:lpstr>
      <vt:lpstr>1_Office テーマ</vt:lpstr>
      <vt:lpstr>3_Office テーマ</vt:lpstr>
      <vt:lpstr>デザインの設定</vt:lpstr>
      <vt:lpstr>4_Office テーマ</vt:lpstr>
      <vt:lpstr>5_Office テーマ</vt:lpstr>
      <vt:lpstr>6_Office テーマ</vt:lpstr>
      <vt:lpstr>20_Office テーマ</vt:lpstr>
      <vt:lpstr>7_Office テーマ</vt:lpstr>
      <vt:lpstr>8_Office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動画視聴 https://youtu.be/843wOSdXHCo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ご静聴ありがとうございました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okanishi</dc:creator>
  <cp:lastModifiedBy>田中＿智大</cp:lastModifiedBy>
  <cp:revision>2027</cp:revision>
  <cp:lastPrinted>2024-01-23T00:51:18Z</cp:lastPrinted>
  <dcterms:created xsi:type="dcterms:W3CDTF">2013-12-20T03:00:57Z</dcterms:created>
  <dcterms:modified xsi:type="dcterms:W3CDTF">2026-01-26T12:04:40Z</dcterms:modified>
</cp:coreProperties>
</file>